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87"/>
  </p:notesMasterIdLst>
  <p:sldIdLst>
    <p:sldId id="391" r:id="rId5"/>
    <p:sldId id="406" r:id="rId6"/>
    <p:sldId id="356" r:id="rId7"/>
    <p:sldId id="366" r:id="rId8"/>
    <p:sldId id="342" r:id="rId9"/>
    <p:sldId id="364" r:id="rId10"/>
    <p:sldId id="344" r:id="rId11"/>
    <p:sldId id="377" r:id="rId12"/>
    <p:sldId id="343" r:id="rId13"/>
    <p:sldId id="353" r:id="rId14"/>
    <p:sldId id="395" r:id="rId15"/>
    <p:sldId id="384" r:id="rId16"/>
    <p:sldId id="381" r:id="rId17"/>
    <p:sldId id="341" r:id="rId18"/>
    <p:sldId id="379" r:id="rId19"/>
    <p:sldId id="340" r:id="rId20"/>
    <p:sldId id="378" r:id="rId21"/>
    <p:sldId id="380" r:id="rId22"/>
    <p:sldId id="350" r:id="rId23"/>
    <p:sldId id="420" r:id="rId24"/>
    <p:sldId id="421" r:id="rId25"/>
    <p:sldId id="401" r:id="rId26"/>
    <p:sldId id="337" r:id="rId27"/>
    <p:sldId id="400" r:id="rId28"/>
    <p:sldId id="402" r:id="rId29"/>
    <p:sldId id="396" r:id="rId30"/>
    <p:sldId id="397" r:id="rId31"/>
    <p:sldId id="334" r:id="rId32"/>
    <p:sldId id="335" r:id="rId33"/>
    <p:sldId id="359" r:id="rId34"/>
    <p:sldId id="373" r:id="rId35"/>
    <p:sldId id="338" r:id="rId36"/>
    <p:sldId id="357" r:id="rId37"/>
    <p:sldId id="374" r:id="rId38"/>
    <p:sldId id="358" r:id="rId39"/>
    <p:sldId id="375" r:id="rId40"/>
    <p:sldId id="360" r:id="rId41"/>
    <p:sldId id="361" r:id="rId42"/>
    <p:sldId id="362" r:id="rId43"/>
    <p:sldId id="376" r:id="rId44"/>
    <p:sldId id="352" r:id="rId45"/>
    <p:sldId id="372" r:id="rId46"/>
    <p:sldId id="388" r:id="rId47"/>
    <p:sldId id="347" r:id="rId48"/>
    <p:sldId id="385" r:id="rId49"/>
    <p:sldId id="386" r:id="rId50"/>
    <p:sldId id="387" r:id="rId51"/>
    <p:sldId id="348" r:id="rId52"/>
    <p:sldId id="408" r:id="rId53"/>
    <p:sldId id="392" r:id="rId54"/>
    <p:sldId id="393" r:id="rId55"/>
    <p:sldId id="394" r:id="rId56"/>
    <p:sldId id="398" r:id="rId57"/>
    <p:sldId id="399" r:id="rId58"/>
    <p:sldId id="405" r:id="rId59"/>
    <p:sldId id="403" r:id="rId60"/>
    <p:sldId id="404" r:id="rId61"/>
    <p:sldId id="417" r:id="rId62"/>
    <p:sldId id="407" r:id="rId63"/>
    <p:sldId id="418" r:id="rId64"/>
    <p:sldId id="419" r:id="rId65"/>
    <p:sldId id="410" r:id="rId66"/>
    <p:sldId id="411" r:id="rId67"/>
    <p:sldId id="416" r:id="rId68"/>
    <p:sldId id="413" r:id="rId69"/>
    <p:sldId id="415" r:id="rId70"/>
    <p:sldId id="414" r:id="rId71"/>
    <p:sldId id="422" r:id="rId72"/>
    <p:sldId id="368" r:id="rId73"/>
    <p:sldId id="369" r:id="rId74"/>
    <p:sldId id="367" r:id="rId75"/>
    <p:sldId id="409" r:id="rId76"/>
    <p:sldId id="382" r:id="rId77"/>
    <p:sldId id="383" r:id="rId78"/>
    <p:sldId id="351" r:id="rId79"/>
    <p:sldId id="370" r:id="rId80"/>
    <p:sldId id="371" r:id="rId81"/>
    <p:sldId id="365" r:id="rId82"/>
    <p:sldId id="354" r:id="rId83"/>
    <p:sldId id="363" r:id="rId84"/>
    <p:sldId id="389" r:id="rId85"/>
    <p:sldId id="390" r:id="rId86"/>
  </p:sldIdLst>
  <p:sldSz cx="12192000" cy="6858000"/>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D5D75B-50D6-6A6C-53E2-3320DE7F3557}" name="Jordan Mikell" initials="JM" userId="S::jordanm@raecorents.com::4f327302-2da0-4aa5-a411-4816878b57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9" autoAdjust="0"/>
    <p:restoredTop sz="71547" autoAdjust="0"/>
  </p:normalViewPr>
  <p:slideViewPr>
    <p:cSldViewPr snapToGrid="0">
      <p:cViewPr varScale="1">
        <p:scale>
          <a:sx n="79" d="100"/>
          <a:sy n="79" d="100"/>
        </p:scale>
        <p:origin x="11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Johlie" userId="4dfe2693-6b60-4bc6-b630-d48e73348fd0" providerId="ADAL" clId="{3EE1ED70-F738-4BA7-8425-6E1D77C26D41}"/>
    <pc:docChg chg="delSld">
      <pc:chgData name="Tony Johlie" userId="4dfe2693-6b60-4bc6-b630-d48e73348fd0" providerId="ADAL" clId="{3EE1ED70-F738-4BA7-8425-6E1D77C26D41}" dt="2026-01-12T19:06:59.309" v="0" actId="2696"/>
      <pc:docMkLst>
        <pc:docMk/>
      </pc:docMkLst>
      <pc:sldChg chg="del">
        <pc:chgData name="Tony Johlie" userId="4dfe2693-6b60-4bc6-b630-d48e73348fd0" providerId="ADAL" clId="{3EE1ED70-F738-4BA7-8425-6E1D77C26D41}" dt="2026-01-12T19:06:59.309" v="0" actId="2696"/>
        <pc:sldMkLst>
          <pc:docMk/>
          <pc:sldMk cId="3144240147"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01EA2-899A-4F07-B493-818DF309C675}"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E6FD2-D104-4CBA-A09D-52ECFD02B042}" type="slidenum">
              <a:rPr lang="en-US" smtClean="0"/>
              <a:t>‹#›</a:t>
            </a:fld>
            <a:endParaRPr lang="en-US"/>
          </a:p>
        </p:txBody>
      </p:sp>
    </p:spTree>
    <p:extLst>
      <p:ext uri="{BB962C8B-B14F-4D97-AF65-F5344CB8AC3E}">
        <p14:creationId xmlns:p14="http://schemas.microsoft.com/office/powerpoint/2010/main" val="191047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BATTERY LIFE longer on QT36.  140 hours vs. 80 hours on QT 46.  NO LONGER CERTIFIED INTRINSICALLY SAFE</a:t>
            </a:r>
          </a:p>
          <a:p>
            <a:endParaRPr lang="en-US" dirty="0"/>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2</a:t>
            </a:fld>
            <a:endParaRPr lang="en-US" dirty="0"/>
          </a:p>
        </p:txBody>
      </p:sp>
    </p:spTree>
    <p:extLst>
      <p:ext uri="{BB962C8B-B14F-4D97-AF65-F5344CB8AC3E}">
        <p14:creationId xmlns:p14="http://schemas.microsoft.com/office/powerpoint/2010/main" val="3178149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GOTCHA: Low alcohol warning. Sometimes customers make this issue worse by flooding the unit with alcohol. If excess moisture OR excess alcohol gets into the unit, this message will be displayed. Requires a "Drying out" of the internals to get rid of the message.  </a:t>
            </a:r>
            <a:r>
              <a:rPr lang="en-US" sz="1800" b="1" dirty="0">
                <a:effectLst/>
                <a:latin typeface="Segoe UI" panose="020B0502040204020203" pitchFamily="34" charset="0"/>
              </a:rPr>
              <a:t>This applies to </a:t>
            </a:r>
            <a:r>
              <a:rPr lang="en-US" sz="1800" b="1" dirty="0" err="1">
                <a:effectLst/>
                <a:latin typeface="Segoe UI" panose="020B0502040204020203" pitchFamily="34" charset="0"/>
              </a:rPr>
              <a:t>Portacounts</a:t>
            </a:r>
            <a:r>
              <a:rPr lang="en-US" sz="1800" b="1" dirty="0">
                <a:effectLst/>
                <a:latin typeface="Segoe UI" panose="020B0502040204020203" pitchFamily="34" charset="0"/>
              </a:rPr>
              <a:t> as well</a:t>
            </a:r>
          </a:p>
          <a:p>
            <a:endParaRPr lang="en-US" sz="1800" b="1" dirty="0">
              <a:effectLst/>
              <a:latin typeface="Segoe UI" panose="020B0502040204020203" pitchFamily="34" charset="0"/>
            </a:endParaRPr>
          </a:p>
          <a:p>
            <a:r>
              <a:rPr lang="en-US" sz="1800" b="1" dirty="0">
                <a:effectLst/>
                <a:latin typeface="Segoe UI" panose="020B0502040204020203" pitchFamily="34" charset="0"/>
              </a:rPr>
              <a:t>FILTER CHECKS: Randy Casino story</a:t>
            </a:r>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14</a:t>
            </a:fld>
            <a:endParaRPr lang="en-US"/>
          </a:p>
        </p:txBody>
      </p:sp>
    </p:spTree>
    <p:extLst>
      <p:ext uri="{BB962C8B-B14F-4D97-AF65-F5344CB8AC3E}">
        <p14:creationId xmlns:p14="http://schemas.microsoft.com/office/powerpoint/2010/main" val="59730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GOTCHA: Sliding range in "view session". We get folks who think the </a:t>
            </a:r>
            <a:r>
              <a:rPr lang="en-US" sz="1800" dirty="0" err="1">
                <a:effectLst/>
                <a:latin typeface="Segoe UI" panose="020B0502040204020203" pitchFamily="34" charset="0"/>
              </a:rPr>
              <a:t>Soundpro</a:t>
            </a:r>
            <a:r>
              <a:rPr lang="en-US" sz="1800" dirty="0">
                <a:effectLst/>
                <a:latin typeface="Segoe UI" panose="020B0502040204020203" pitchFamily="34" charset="0"/>
              </a:rPr>
              <a:t> is broken because they aren't using the correct range</a:t>
            </a:r>
          </a:p>
          <a:p>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Lavg</a:t>
            </a:r>
            <a:r>
              <a:rPr lang="en-US" sz="1800" dirty="0"/>
              <a:t> vs. </a:t>
            </a:r>
            <a:r>
              <a:rPr lang="en-US" sz="1800" dirty="0" err="1"/>
              <a:t>Leq</a:t>
            </a:r>
            <a:r>
              <a:rPr lang="en-US" sz="1800" dirty="0"/>
              <a:t> on </a:t>
            </a:r>
            <a:r>
              <a:rPr lang="en-US" sz="1800" dirty="0" err="1"/>
              <a:t>Soundpro</a:t>
            </a:r>
            <a:r>
              <a:rPr lang="en-US" sz="1800" dirty="0"/>
              <a:t>: DMS Manual states that </a:t>
            </a:r>
            <a:r>
              <a:rPr lang="en-US" sz="1800" dirty="0" err="1"/>
              <a:t>Leq</a:t>
            </a:r>
            <a:r>
              <a:rPr lang="en-US" sz="1800" dirty="0"/>
              <a:t> is the “true equivalent sound level measured over time.  The term </a:t>
            </a:r>
            <a:r>
              <a:rPr lang="en-US" sz="1800" dirty="0" err="1"/>
              <a:t>Leq</a:t>
            </a:r>
            <a:r>
              <a:rPr lang="en-US" sz="1800" dirty="0"/>
              <a:t> is functionally the same as </a:t>
            </a:r>
            <a:r>
              <a:rPr lang="en-US" sz="1800" dirty="0" err="1"/>
              <a:t>Lavg</a:t>
            </a:r>
            <a:r>
              <a:rPr lang="en-US" sz="1800" dirty="0"/>
              <a:t> except that it is only used when the exchange rate is set to 3dB </a:t>
            </a:r>
            <a:r>
              <a:rPr lang="en-US" sz="1800" b="1" dirty="0"/>
              <a:t>and the threshold is set to none.</a:t>
            </a:r>
            <a:endParaRPr lang="en-US" sz="1800" dirty="0"/>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16</a:t>
            </a:fld>
            <a:endParaRPr lang="en-US"/>
          </a:p>
        </p:txBody>
      </p:sp>
    </p:spTree>
    <p:extLst>
      <p:ext uri="{BB962C8B-B14F-4D97-AF65-F5344CB8AC3E}">
        <p14:creationId xmlns:p14="http://schemas.microsoft.com/office/powerpoint/2010/main" val="190675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GOTCHA: Per TSI, “Impulse” response time rarely used, if at all.  For gun range applications, use Type 1 with slow response, NOT impulse</a:t>
            </a:r>
            <a:endParaRPr lang="en-US" dirty="0"/>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17</a:t>
            </a:fld>
            <a:endParaRPr lang="en-US"/>
          </a:p>
        </p:txBody>
      </p:sp>
    </p:spTree>
    <p:extLst>
      <p:ext uri="{BB962C8B-B14F-4D97-AF65-F5344CB8AC3E}">
        <p14:creationId xmlns:p14="http://schemas.microsoft.com/office/powerpoint/2010/main" val="2395838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out for 2-piece microphone!  IF the “cage” is removed it exposes the microphone diaphragm.  If the diaphragm is damaged, the microphone must be replaced.</a:t>
            </a:r>
          </a:p>
          <a:p>
            <a:endParaRPr lang="en-US"/>
          </a:p>
          <a:p>
            <a:r>
              <a:rPr lang="en-US"/>
              <a:t>Enter calibration mode manually (hit up and down arrow at the same time).  Helps to speed up calibration process as well as calibrate dosimeters that don’t automatically enter calibration mode.</a:t>
            </a:r>
          </a:p>
          <a:p>
            <a:endParaRPr lang="en-US"/>
          </a:p>
        </p:txBody>
      </p:sp>
      <p:sp>
        <p:nvSpPr>
          <p:cNvPr id="4" name="Slide Number Placeholder 3"/>
          <p:cNvSpPr>
            <a:spLocks noGrp="1"/>
          </p:cNvSpPr>
          <p:nvPr>
            <p:ph type="sldNum" sz="quarter" idx="5"/>
          </p:nvPr>
        </p:nvSpPr>
        <p:spPr/>
        <p:txBody>
          <a:bodyPr/>
          <a:lstStyle/>
          <a:p>
            <a:fld id="{4B0E6FD2-D104-4CBA-A09D-52ECFD02B042}" type="slidenum">
              <a:rPr lang="en-US" smtClean="0"/>
              <a:t>19</a:t>
            </a:fld>
            <a:endParaRPr lang="en-US"/>
          </a:p>
        </p:txBody>
      </p:sp>
    </p:spTree>
    <p:extLst>
      <p:ext uri="{BB962C8B-B14F-4D97-AF65-F5344CB8AC3E}">
        <p14:creationId xmlns:p14="http://schemas.microsoft.com/office/powerpoint/2010/main" val="3909556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GOTCHA: Multiple studies on dosimeter. How to split up data in DMS</a:t>
            </a:r>
            <a:endParaRPr lang="en-US"/>
          </a:p>
          <a:p>
            <a:endParaRPr lang="en-US"/>
          </a:p>
        </p:txBody>
      </p:sp>
      <p:sp>
        <p:nvSpPr>
          <p:cNvPr id="4" name="Slide Number Placeholder 3"/>
          <p:cNvSpPr>
            <a:spLocks noGrp="1"/>
          </p:cNvSpPr>
          <p:nvPr>
            <p:ph type="sldNum" sz="quarter" idx="5"/>
          </p:nvPr>
        </p:nvSpPr>
        <p:spPr/>
        <p:txBody>
          <a:bodyPr/>
          <a:lstStyle/>
          <a:p>
            <a:fld id="{4B0E6FD2-D104-4CBA-A09D-52ECFD02B042}" type="slidenum">
              <a:rPr lang="en-US" smtClean="0"/>
              <a:t>20</a:t>
            </a:fld>
            <a:endParaRPr lang="en-US"/>
          </a:p>
        </p:txBody>
      </p:sp>
    </p:spTree>
    <p:extLst>
      <p:ext uri="{BB962C8B-B14F-4D97-AF65-F5344CB8AC3E}">
        <p14:creationId xmlns:p14="http://schemas.microsoft.com/office/powerpoint/2010/main" val="302444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Panels reflect Study 1 information</a:t>
            </a:r>
          </a:p>
          <a:p>
            <a:endParaRPr lang="en-US"/>
          </a:p>
          <a:p>
            <a:r>
              <a:rPr lang="en-US"/>
              <a:t>Configure -&gt; Preferences -&gt; Miscellaneous -&gt; Uncheck “Skip Distribute Studies to Sessions Dialog”.  With this option unchecked, all separate studies will be brought into the data finder as separate sessions.</a:t>
            </a:r>
          </a:p>
          <a:p>
            <a:endParaRPr lang="en-US"/>
          </a:p>
          <a:p>
            <a:r>
              <a:rPr lang="en-US"/>
              <a:t>Any info missing?  Remember to configure panels!</a:t>
            </a:r>
          </a:p>
        </p:txBody>
      </p:sp>
      <p:sp>
        <p:nvSpPr>
          <p:cNvPr id="4" name="Slide Number Placeholder 3"/>
          <p:cNvSpPr>
            <a:spLocks noGrp="1"/>
          </p:cNvSpPr>
          <p:nvPr>
            <p:ph type="sldNum" sz="quarter" idx="5"/>
          </p:nvPr>
        </p:nvSpPr>
        <p:spPr/>
        <p:txBody>
          <a:bodyPr/>
          <a:lstStyle/>
          <a:p>
            <a:fld id="{4B0E6FD2-D104-4CBA-A09D-52ECFD02B042}" type="slidenum">
              <a:rPr lang="en-US" smtClean="0"/>
              <a:t>21</a:t>
            </a:fld>
            <a:endParaRPr lang="en-US"/>
          </a:p>
        </p:txBody>
      </p:sp>
    </p:spTree>
    <p:extLst>
      <p:ext uri="{BB962C8B-B14F-4D97-AF65-F5344CB8AC3E}">
        <p14:creationId xmlns:p14="http://schemas.microsoft.com/office/powerpoint/2010/main" val="116711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second logging available for railroad. Section 227.105 </a:t>
            </a:r>
            <a:r>
              <a:rPr lang="en-US" b="1" i="0">
                <a:solidFill>
                  <a:srgbClr val="212121"/>
                </a:solidFill>
                <a:effectLst/>
                <a:latin typeface="freight-text-pro"/>
              </a:rPr>
              <a:t>(d)</a:t>
            </a:r>
            <a:r>
              <a:rPr lang="en-US" b="0" i="0">
                <a:solidFill>
                  <a:srgbClr val="212121"/>
                </a:solidFill>
                <a:effectLst/>
                <a:latin typeface="freight-text-pro"/>
              </a:rPr>
              <a:t> Exposures to continuous noise greater than 115 dB(A) and equal to or less than 120 dB(A) are permissible, provided that the total daily duration does not exceed 5 seconds.</a:t>
            </a:r>
          </a:p>
          <a:p>
            <a:endParaRPr lang="en-US" b="0" i="0">
              <a:solidFill>
                <a:srgbClr val="212121"/>
              </a:solidFill>
              <a:effectLst/>
              <a:latin typeface="freight-text-pro"/>
            </a:endParaRPr>
          </a:p>
          <a:p>
            <a:r>
              <a:rPr lang="en-US" b="0" i="0">
                <a:solidFill>
                  <a:srgbClr val="212121"/>
                </a:solidFill>
                <a:effectLst/>
                <a:latin typeface="freight-text-pro"/>
              </a:rPr>
              <a:t>Monitor via Bluetooth connection with the Airwave mobile app</a:t>
            </a:r>
            <a:endParaRPr lang="en-US"/>
          </a:p>
        </p:txBody>
      </p:sp>
      <p:sp>
        <p:nvSpPr>
          <p:cNvPr id="4" name="Slide Number Placeholder 3"/>
          <p:cNvSpPr>
            <a:spLocks noGrp="1"/>
          </p:cNvSpPr>
          <p:nvPr>
            <p:ph type="sldNum" sz="quarter" idx="5"/>
          </p:nvPr>
        </p:nvSpPr>
        <p:spPr/>
        <p:txBody>
          <a:bodyPr/>
          <a:lstStyle/>
          <a:p>
            <a:fld id="{4B0E6FD2-D104-4CBA-A09D-52ECFD02B042}" type="slidenum">
              <a:rPr lang="en-US" smtClean="0"/>
              <a:t>22</a:t>
            </a:fld>
            <a:endParaRPr lang="en-US"/>
          </a:p>
        </p:txBody>
      </p:sp>
    </p:spTree>
    <p:extLst>
      <p:ext uri="{BB962C8B-B14F-4D97-AF65-F5344CB8AC3E}">
        <p14:creationId xmlns:p14="http://schemas.microsoft.com/office/powerpoint/2010/main" val="387688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00E156-6F32-4BC0-BB5A-DFF7152ACF3A}" type="slidenum">
              <a:rPr lang="en-US" smtClean="0"/>
              <a:pPr/>
              <a:t>23</a:t>
            </a:fld>
            <a:endParaRPr lang="en-US"/>
          </a:p>
        </p:txBody>
      </p:sp>
    </p:spTree>
    <p:extLst>
      <p:ext uri="{BB962C8B-B14F-4D97-AF65-F5344CB8AC3E}">
        <p14:creationId xmlns:p14="http://schemas.microsoft.com/office/powerpoint/2010/main" val="1334970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Allow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least 10 minutes </a:t>
            </a:r>
            <a:r>
              <a:rPr lang="en-US" sz="1100" dirty="0">
                <a:effectLst/>
                <a:latin typeface="Calibri" panose="020F0502020204030204" pitchFamily="34" charset="0"/>
                <a:ea typeface="Calibri" panose="020F0502020204030204" pitchFamily="34" charset="0"/>
                <a:cs typeface="Times New Roman" panose="02020603050405020304" pitchFamily="18" charset="0"/>
              </a:rPr>
              <a:t>for the sensor to warm up and stabilize.  This includes 3 minutes for a sensor warm up, and 7 minutes for a sensor stabilization (measurement will be flashing during this period)</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not in use, keep the monitor in “standby” mode to keep the sensor heated and prevent a buildup of contaminants by simply pressing the power button while in measurement mode.  This also prevents the need for a warm up between samples.</a:t>
            </a:r>
          </a:p>
          <a:p>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switching sensor heads,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power off the unit first.  </a:t>
            </a:r>
            <a:r>
              <a:rPr lang="en-US" sz="1800" dirty="0">
                <a:effectLst/>
                <a:latin typeface="Calibri" panose="020F0502020204030204" pitchFamily="34" charset="0"/>
                <a:ea typeface="Calibri" panose="020F0502020204030204" pitchFamily="34" charset="0"/>
                <a:cs typeface="Times New Roman" panose="02020603050405020304" pitchFamily="18" charset="0"/>
              </a:rPr>
              <a:t>Turn off the unit, switch sensor heads, and then power back 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Inserting/removing sensor heads while the monitor is on may damage the unit.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Many applications require measurement and control of very low ozone concentrations below 200 parts per billion. At such low concentrations, you need to consider the following sampling issues to successfully measure and control ozone.</a:t>
            </a: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Ozone is highly reactive</a:t>
            </a:r>
            <a:r>
              <a:rPr lang="en-US" sz="1100" dirty="0">
                <a:effectLst/>
                <a:latin typeface="Calibri" panose="020F0502020204030204" pitchFamily="34" charset="0"/>
                <a:ea typeface="Calibri" panose="020F0502020204030204" pitchFamily="34" charset="0"/>
                <a:cs typeface="Times New Roman" panose="02020603050405020304" pitchFamily="18" charset="0"/>
              </a:rPr>
              <a:t>. Ozone will rapidly react with organic compounds and surfaces such as walls, flooring, plastic testing chambers and people.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Ozone concentration gradients are common in rooms and are greatly influenced by air movement and mixing.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Concentrations may be lower near walls and surfaces or in areas with low air flow.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24</a:t>
            </a:fld>
            <a:endParaRPr lang="en-US"/>
          </a:p>
        </p:txBody>
      </p:sp>
    </p:spTree>
    <p:extLst>
      <p:ext uri="{BB962C8B-B14F-4D97-AF65-F5344CB8AC3E}">
        <p14:creationId xmlns:p14="http://schemas.microsoft.com/office/powerpoint/2010/main" val="268762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RAE vs. </a:t>
            </a:r>
            <a:r>
              <a:rPr lang="en-US" err="1"/>
              <a:t>Enmet</a:t>
            </a:r>
            <a:r>
              <a:rPr lang="en-US"/>
              <a:t> (more specific, less cross-sensitivity issues, higher resolution)</a:t>
            </a:r>
          </a:p>
        </p:txBody>
      </p:sp>
      <p:sp>
        <p:nvSpPr>
          <p:cNvPr id="4" name="Slide Number Placeholder 3"/>
          <p:cNvSpPr>
            <a:spLocks noGrp="1"/>
          </p:cNvSpPr>
          <p:nvPr>
            <p:ph type="sldNum" sz="quarter" idx="5"/>
          </p:nvPr>
        </p:nvSpPr>
        <p:spPr/>
        <p:txBody>
          <a:bodyPr/>
          <a:lstStyle/>
          <a:p>
            <a:fld id="{4B0E6FD2-D104-4CBA-A09D-52ECFD02B042}" type="slidenum">
              <a:rPr lang="en-US" smtClean="0"/>
              <a:t>27</a:t>
            </a:fld>
            <a:endParaRPr lang="en-US"/>
          </a:p>
        </p:txBody>
      </p:sp>
    </p:spTree>
    <p:extLst>
      <p:ext uri="{BB962C8B-B14F-4D97-AF65-F5344CB8AC3E}">
        <p14:creationId xmlns:p14="http://schemas.microsoft.com/office/powerpoint/2010/main" val="50029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the two versions of software.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GOTCHA: EVM CO / PID false high readings. Press down on sensor bar.  Delicate instrument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DMS Software: Need to configure data to include PID results in report. Not included by default unless template is utilized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QTRAK is “passive” particulate sampler while EVM has built-in pump.  If in need of highly accurate particulate readings, use EVM or </a:t>
            </a:r>
            <a:r>
              <a:rPr lang="en-US" sz="1800" dirty="0" err="1">
                <a:effectLst/>
                <a:latin typeface="Segoe UI" panose="020B0502040204020203" pitchFamily="34" charset="0"/>
              </a:rPr>
              <a:t>Dusttrak</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GOTCHA: Q-Trak XP Negative readings. Check before sampling, do a zero </a:t>
            </a:r>
            <a:r>
              <a:rPr lang="en-US" sz="1800" dirty="0" err="1">
                <a:effectLst/>
                <a:latin typeface="Segoe UI" panose="020B0502040204020203" pitchFamily="34" charset="0"/>
              </a:rPr>
              <a:t>cal</a:t>
            </a:r>
            <a:r>
              <a:rPr lang="en-US" sz="1800" dirty="0">
                <a:effectLst/>
                <a:latin typeface="Segoe UI" panose="020B0502040204020203" pitchFamily="34" charset="0"/>
              </a:rPr>
              <a:t> outdoors before testing. Note: There is a setting to disable negative readings, currently not working. TSI looking into it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GOTCHA: Comprehensive report with new software </a:t>
            </a:r>
            <a:r>
              <a:rPr lang="en-US" sz="1800" dirty="0" err="1">
                <a:effectLst/>
                <a:latin typeface="Segoe UI" panose="020B0502040204020203" pitchFamily="34" charset="0"/>
              </a:rPr>
              <a:t>Trakpro</a:t>
            </a:r>
            <a:r>
              <a:rPr lang="en-US" sz="1800" dirty="0">
                <a:effectLst/>
                <a:latin typeface="Segoe UI" panose="020B0502040204020203" pitchFamily="34" charset="0"/>
              </a:rPr>
              <a:t> Ultra. Can only get comprehensive Excel files. Graphs of each parameter need to be saved individually. I had issues saving those files too (had to save as a certain file type to get it to display on my computer, I think .</a:t>
            </a:r>
            <a:r>
              <a:rPr lang="en-US" sz="1800" dirty="0" err="1">
                <a:effectLst/>
                <a:latin typeface="Segoe UI" panose="020B0502040204020203" pitchFamily="34" charset="0"/>
              </a:rPr>
              <a:t>png</a:t>
            </a:r>
            <a:r>
              <a:rPr lang="en-US" sz="1800" dirty="0">
                <a:effectLst/>
                <a:latin typeface="Segoe UI" panose="020B0502040204020203" pitchFamily="34" charset="0"/>
              </a:rPr>
              <a:t>)  CAN NOT SEND TRAKPRO FILES TO CUSTOMERS WHO REQUEST DATA DOWNLOAD – Excel only, and separate PDFs of graphs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4</a:t>
            </a:fld>
            <a:endParaRPr lang="en-US"/>
          </a:p>
        </p:txBody>
      </p:sp>
    </p:spTree>
    <p:extLst>
      <p:ext uri="{BB962C8B-B14F-4D97-AF65-F5344CB8AC3E}">
        <p14:creationId xmlns:p14="http://schemas.microsoft.com/office/powerpoint/2010/main" val="69989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on pump</a:t>
            </a:r>
          </a:p>
        </p:txBody>
      </p:sp>
      <p:sp>
        <p:nvSpPr>
          <p:cNvPr id="4" name="Slide Number Placeholder 3"/>
          <p:cNvSpPr>
            <a:spLocks noGrp="1"/>
          </p:cNvSpPr>
          <p:nvPr>
            <p:ph type="sldNum" sz="quarter" idx="5"/>
          </p:nvPr>
        </p:nvSpPr>
        <p:spPr/>
        <p:txBody>
          <a:bodyPr/>
          <a:lstStyle/>
          <a:p>
            <a:fld id="{4B0E6FD2-D104-4CBA-A09D-52ECFD02B042}" type="slidenum">
              <a:rPr lang="en-US" smtClean="0"/>
              <a:t>29</a:t>
            </a:fld>
            <a:endParaRPr lang="en-US"/>
          </a:p>
        </p:txBody>
      </p:sp>
    </p:spTree>
    <p:extLst>
      <p:ext uri="{BB962C8B-B14F-4D97-AF65-F5344CB8AC3E}">
        <p14:creationId xmlns:p14="http://schemas.microsoft.com/office/powerpoint/2010/main" val="310984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Software</a:t>
            </a:r>
          </a:p>
          <a:p>
            <a:pPr marL="628650" lvl="1" indent="-171450">
              <a:buFont typeface="Arial" panose="020B0604020202020204" pitchFamily="34" charset="0"/>
              <a:buChar char="•"/>
            </a:pPr>
            <a:r>
              <a:rPr lang="en-US" dirty="0"/>
              <a:t>Login as Admin to download data.  PW = “</a:t>
            </a:r>
            <a:r>
              <a:rPr lang="en-US" dirty="0" err="1"/>
              <a:t>rae</a:t>
            </a:r>
            <a:r>
              <a:rPr lang="en-US" dirty="0"/>
              <a: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Download calibration certificates directly from the instrument via software</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31</a:t>
            </a:fld>
            <a:endParaRPr lang="en-US"/>
          </a:p>
        </p:txBody>
      </p:sp>
    </p:spTree>
    <p:extLst>
      <p:ext uri="{BB962C8B-B14F-4D97-AF65-F5344CB8AC3E}">
        <p14:creationId xmlns:p14="http://schemas.microsoft.com/office/powerpoint/2010/main" val="1626721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11.7 Lamp challenge.  Don’t keep in rental pool anymore due to lack of reliability and poor shelf life.</a:t>
            </a:r>
          </a:p>
        </p:txBody>
      </p:sp>
      <p:sp>
        <p:nvSpPr>
          <p:cNvPr id="4" name="Slide Number Placeholder 3"/>
          <p:cNvSpPr>
            <a:spLocks noGrp="1"/>
          </p:cNvSpPr>
          <p:nvPr>
            <p:ph type="sldNum" sz="quarter" idx="5"/>
          </p:nvPr>
        </p:nvSpPr>
        <p:spPr/>
        <p:txBody>
          <a:bodyPr/>
          <a:lstStyle/>
          <a:p>
            <a:fld id="{4B0E6FD2-D104-4CBA-A09D-52ECFD02B042}" type="slidenum">
              <a:rPr lang="en-US" smtClean="0"/>
              <a:t>39</a:t>
            </a:fld>
            <a:endParaRPr lang="en-US"/>
          </a:p>
        </p:txBody>
      </p:sp>
    </p:spTree>
    <p:extLst>
      <p:ext uri="{BB962C8B-B14F-4D97-AF65-F5344CB8AC3E}">
        <p14:creationId xmlns:p14="http://schemas.microsoft.com/office/powerpoint/2010/main" val="527921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GOTCHA: Negative readings or low positive readings in expected clean air/office environment. FRESH AIR CAL OUTDOORS</a:t>
            </a:r>
            <a:endParaRPr lang="en-US"/>
          </a:p>
        </p:txBody>
      </p:sp>
      <p:sp>
        <p:nvSpPr>
          <p:cNvPr id="4" name="Slide Number Placeholder 3"/>
          <p:cNvSpPr>
            <a:spLocks noGrp="1"/>
          </p:cNvSpPr>
          <p:nvPr>
            <p:ph type="sldNum" sz="quarter" idx="5"/>
          </p:nvPr>
        </p:nvSpPr>
        <p:spPr/>
        <p:txBody>
          <a:bodyPr/>
          <a:lstStyle/>
          <a:p>
            <a:fld id="{4B0E6FD2-D104-4CBA-A09D-52ECFD02B042}" type="slidenum">
              <a:rPr lang="en-US" smtClean="0"/>
              <a:t>41</a:t>
            </a:fld>
            <a:endParaRPr lang="en-US"/>
          </a:p>
        </p:txBody>
      </p:sp>
    </p:spTree>
    <p:extLst>
      <p:ext uri="{BB962C8B-B14F-4D97-AF65-F5344CB8AC3E}">
        <p14:creationId xmlns:p14="http://schemas.microsoft.com/office/powerpoint/2010/main" val="257281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E6FD2-D104-4CBA-A09D-52ECFD02B042}" type="slidenum">
              <a:rPr lang="en-US" smtClean="0"/>
              <a:t>44</a:t>
            </a:fld>
            <a:endParaRPr lang="en-US"/>
          </a:p>
        </p:txBody>
      </p:sp>
    </p:spTree>
    <p:extLst>
      <p:ext uri="{BB962C8B-B14F-4D97-AF65-F5344CB8AC3E}">
        <p14:creationId xmlns:p14="http://schemas.microsoft.com/office/powerpoint/2010/main" val="306475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Issue with 4146 – if inlet and outlet are covered, flow rate is usually still displayed over 0, usually between .01 and .02 - For extremely low flow rates required with some tube sampling a different calibrator may work better.</a:t>
            </a:r>
          </a:p>
        </p:txBody>
      </p:sp>
      <p:sp>
        <p:nvSpPr>
          <p:cNvPr id="4" name="Slide Number Placeholder 3"/>
          <p:cNvSpPr>
            <a:spLocks noGrp="1"/>
          </p:cNvSpPr>
          <p:nvPr>
            <p:ph type="sldNum" sz="quarter" idx="5"/>
          </p:nvPr>
        </p:nvSpPr>
        <p:spPr/>
        <p:txBody>
          <a:bodyPr/>
          <a:lstStyle/>
          <a:p>
            <a:fld id="{6800E156-6F32-4BC0-BB5A-DFF7152ACF3A}" type="slidenum">
              <a:rPr lang="en-US" smtClean="0"/>
              <a:pPr/>
              <a:t>46</a:t>
            </a:fld>
            <a:endParaRPr lang="en-US"/>
          </a:p>
        </p:txBody>
      </p:sp>
    </p:spTree>
    <p:extLst>
      <p:ext uri="{BB962C8B-B14F-4D97-AF65-F5344CB8AC3E}">
        <p14:creationId xmlns:p14="http://schemas.microsoft.com/office/powerpoint/2010/main" val="754223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Diagnostic Leak Check to test functionality in setup menu – I prefer continuous mode because it provides a rolling average of flow.</a:t>
            </a:r>
          </a:p>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47</a:t>
            </a:fld>
            <a:endParaRPr lang="en-US"/>
          </a:p>
        </p:txBody>
      </p:sp>
    </p:spTree>
    <p:extLst>
      <p:ext uri="{BB962C8B-B14F-4D97-AF65-F5344CB8AC3E}">
        <p14:creationId xmlns:p14="http://schemas.microsoft.com/office/powerpoint/2010/main" val="3862085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Ozone O3 ppb     range 20-1000 ppb</a:t>
            </a:r>
          </a:p>
          <a:p>
            <a:r>
              <a:rPr lang="en-US" dirty="0"/>
              <a:t>Let Randy know if you want the single page detectable gas list</a:t>
            </a:r>
          </a:p>
        </p:txBody>
      </p:sp>
      <p:sp>
        <p:nvSpPr>
          <p:cNvPr id="4" name="Slide Number Placeholder 3"/>
          <p:cNvSpPr>
            <a:spLocks noGrp="1"/>
          </p:cNvSpPr>
          <p:nvPr>
            <p:ph type="sldNum" sz="quarter" idx="5"/>
          </p:nvPr>
        </p:nvSpPr>
        <p:spPr/>
        <p:txBody>
          <a:bodyPr/>
          <a:lstStyle/>
          <a:p>
            <a:fld id="{4B0E6FD2-D104-4CBA-A09D-52ECFD02B042}" type="slidenum">
              <a:rPr lang="en-US" smtClean="0"/>
              <a:t>59</a:t>
            </a:fld>
            <a:endParaRPr lang="en-US"/>
          </a:p>
        </p:txBody>
      </p:sp>
    </p:spTree>
    <p:extLst>
      <p:ext uri="{BB962C8B-B14F-4D97-AF65-F5344CB8AC3E}">
        <p14:creationId xmlns:p14="http://schemas.microsoft.com/office/powerpoint/2010/main" val="271113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lighter lithium battery advantages!</a:t>
            </a:r>
          </a:p>
          <a:p>
            <a:r>
              <a:rPr lang="en-US" dirty="0"/>
              <a:t>Yes the </a:t>
            </a:r>
            <a:r>
              <a:rPr lang="en-US" dirty="0" err="1"/>
              <a:t>Lufft</a:t>
            </a:r>
            <a:r>
              <a:rPr lang="en-US" dirty="0"/>
              <a:t> requires a Thiamis as well.</a:t>
            </a:r>
          </a:p>
        </p:txBody>
      </p:sp>
      <p:sp>
        <p:nvSpPr>
          <p:cNvPr id="4" name="Slide Number Placeholder 3"/>
          <p:cNvSpPr>
            <a:spLocks noGrp="1"/>
          </p:cNvSpPr>
          <p:nvPr>
            <p:ph type="sldNum" sz="quarter" idx="5"/>
          </p:nvPr>
        </p:nvSpPr>
        <p:spPr/>
        <p:txBody>
          <a:bodyPr/>
          <a:lstStyle/>
          <a:p>
            <a:fld id="{4B0E6FD2-D104-4CBA-A09D-52ECFD02B042}" type="slidenum">
              <a:rPr lang="en-US" smtClean="0"/>
              <a:t>60</a:t>
            </a:fld>
            <a:endParaRPr lang="en-US"/>
          </a:p>
        </p:txBody>
      </p:sp>
    </p:spTree>
    <p:extLst>
      <p:ext uri="{BB962C8B-B14F-4D97-AF65-F5344CB8AC3E}">
        <p14:creationId xmlns:p14="http://schemas.microsoft.com/office/powerpoint/2010/main" val="2328347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Tim Nelson about his experience with outdoor </a:t>
            </a:r>
            <a:r>
              <a:rPr lang="en-US" dirty="0" err="1"/>
              <a:t>Soundpro</a:t>
            </a:r>
            <a:endParaRPr lang="en-US" dirty="0"/>
          </a:p>
          <a:p>
            <a:r>
              <a:rPr lang="en-US" dirty="0"/>
              <a:t>Is a tripod REALLY needed?</a:t>
            </a:r>
          </a:p>
        </p:txBody>
      </p:sp>
      <p:sp>
        <p:nvSpPr>
          <p:cNvPr id="4" name="Slide Number Placeholder 3"/>
          <p:cNvSpPr>
            <a:spLocks noGrp="1"/>
          </p:cNvSpPr>
          <p:nvPr>
            <p:ph type="sldNum" sz="quarter" idx="5"/>
          </p:nvPr>
        </p:nvSpPr>
        <p:spPr/>
        <p:txBody>
          <a:bodyPr/>
          <a:lstStyle/>
          <a:p>
            <a:fld id="{4B0E6FD2-D104-4CBA-A09D-52ECFD02B042}" type="slidenum">
              <a:rPr lang="en-US" smtClean="0"/>
              <a:t>61</a:t>
            </a:fld>
            <a:endParaRPr lang="en-US"/>
          </a:p>
        </p:txBody>
      </p:sp>
    </p:spTree>
    <p:extLst>
      <p:ext uri="{BB962C8B-B14F-4D97-AF65-F5344CB8AC3E}">
        <p14:creationId xmlns:p14="http://schemas.microsoft.com/office/powerpoint/2010/main" val="189441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00E156-6F32-4BC0-BB5A-DFF7152ACF3A}" type="slidenum">
              <a:rPr lang="en-US" smtClean="0"/>
              <a:pPr/>
              <a:t>5</a:t>
            </a:fld>
            <a:endParaRPr lang="en-US"/>
          </a:p>
        </p:txBody>
      </p:sp>
    </p:spTree>
    <p:extLst>
      <p:ext uri="{BB962C8B-B14F-4D97-AF65-F5344CB8AC3E}">
        <p14:creationId xmlns:p14="http://schemas.microsoft.com/office/powerpoint/2010/main" val="325486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Walkie Talkie issue</a:t>
            </a:r>
          </a:p>
          <a:p>
            <a:endParaRPr lang="en-US" dirty="0"/>
          </a:p>
          <a:p>
            <a:r>
              <a:rPr lang="en-US" dirty="0"/>
              <a:t>Sampling vs. IH mode.  Sampling = “spot check”, IH = TWA</a:t>
            </a:r>
          </a:p>
        </p:txBody>
      </p:sp>
      <p:sp>
        <p:nvSpPr>
          <p:cNvPr id="4" name="Slide Number Placeholder 3"/>
          <p:cNvSpPr>
            <a:spLocks noGrp="1"/>
          </p:cNvSpPr>
          <p:nvPr>
            <p:ph type="sldNum" sz="quarter" idx="5"/>
          </p:nvPr>
        </p:nvSpPr>
        <p:spPr/>
        <p:txBody>
          <a:bodyPr/>
          <a:lstStyle/>
          <a:p>
            <a:fld id="{4B0E6FD2-D104-4CBA-A09D-52ECFD02B042}" type="slidenum">
              <a:rPr lang="en-US" smtClean="0"/>
              <a:t>63</a:t>
            </a:fld>
            <a:endParaRPr lang="en-US"/>
          </a:p>
        </p:txBody>
      </p:sp>
    </p:spTree>
    <p:extLst>
      <p:ext uri="{BB962C8B-B14F-4D97-AF65-F5344CB8AC3E}">
        <p14:creationId xmlns:p14="http://schemas.microsoft.com/office/powerpoint/2010/main" val="1717444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64</a:t>
            </a:fld>
            <a:endParaRPr lang="en-US"/>
          </a:p>
        </p:txBody>
      </p:sp>
    </p:spTree>
    <p:extLst>
      <p:ext uri="{BB962C8B-B14F-4D97-AF65-F5344CB8AC3E}">
        <p14:creationId xmlns:p14="http://schemas.microsoft.com/office/powerpoint/2010/main" val="1451811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medical implants.  What is the RF of the sources of concern?</a:t>
            </a:r>
          </a:p>
        </p:txBody>
      </p:sp>
      <p:sp>
        <p:nvSpPr>
          <p:cNvPr id="4" name="Slide Number Placeholder 3"/>
          <p:cNvSpPr>
            <a:spLocks noGrp="1"/>
          </p:cNvSpPr>
          <p:nvPr>
            <p:ph type="sldNum" sz="quarter" idx="5"/>
          </p:nvPr>
        </p:nvSpPr>
        <p:spPr/>
        <p:txBody>
          <a:bodyPr/>
          <a:lstStyle/>
          <a:p>
            <a:fld id="{4B0E6FD2-D104-4CBA-A09D-52ECFD02B042}" type="slidenum">
              <a:rPr lang="en-US" smtClean="0"/>
              <a:t>65</a:t>
            </a:fld>
            <a:endParaRPr lang="en-US"/>
          </a:p>
        </p:txBody>
      </p:sp>
    </p:spTree>
    <p:extLst>
      <p:ext uri="{BB962C8B-B14F-4D97-AF65-F5344CB8AC3E}">
        <p14:creationId xmlns:p14="http://schemas.microsoft.com/office/powerpoint/2010/main" val="889426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Implants – What field is the source producing? </a:t>
            </a:r>
          </a:p>
        </p:txBody>
      </p:sp>
      <p:sp>
        <p:nvSpPr>
          <p:cNvPr id="4" name="Slide Number Placeholder 3"/>
          <p:cNvSpPr>
            <a:spLocks noGrp="1"/>
          </p:cNvSpPr>
          <p:nvPr>
            <p:ph type="sldNum" sz="quarter" idx="5"/>
          </p:nvPr>
        </p:nvSpPr>
        <p:spPr/>
        <p:txBody>
          <a:bodyPr/>
          <a:lstStyle/>
          <a:p>
            <a:fld id="{4B0E6FD2-D104-4CBA-A09D-52ECFD02B042}" type="slidenum">
              <a:rPr lang="en-US" smtClean="0"/>
              <a:t>66</a:t>
            </a:fld>
            <a:endParaRPr lang="en-US"/>
          </a:p>
        </p:txBody>
      </p:sp>
    </p:spTree>
    <p:extLst>
      <p:ext uri="{BB962C8B-B14F-4D97-AF65-F5344CB8AC3E}">
        <p14:creationId xmlns:p14="http://schemas.microsoft.com/office/powerpoint/2010/main" val="99140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weighting – could not find information on this outside of TSI/Quest manuals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00E156-6F32-4BC0-BB5A-DFF7152ACF3A}" type="slidenum">
              <a:rPr lang="en-US" smtClean="0"/>
              <a:pPr/>
              <a:t>73</a:t>
            </a:fld>
            <a:endParaRPr lang="en-US"/>
          </a:p>
        </p:txBody>
      </p:sp>
    </p:spTree>
    <p:extLst>
      <p:ext uri="{BB962C8B-B14F-4D97-AF65-F5344CB8AC3E}">
        <p14:creationId xmlns:p14="http://schemas.microsoft.com/office/powerpoint/2010/main" val="282501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GOTCHA: Make sure you hit the enter button to prompt datalogging. Even "autosave" option needs to be manually started.</a:t>
            </a:r>
          </a:p>
          <a:p>
            <a:endParaRPr lang="en-US" sz="1800" dirty="0">
              <a:effectLst/>
              <a:latin typeface="Segoe UI" panose="020B0502040204020203" pitchFamily="34" charset="0"/>
            </a:endParaRPr>
          </a:p>
          <a:p>
            <a:r>
              <a:rPr lang="en-US" sz="1800" dirty="0">
                <a:effectLst/>
                <a:latin typeface="Segoe UI" panose="020B0502040204020203" pitchFamily="34" charset="0"/>
              </a:rPr>
              <a:t>There is an “auto-save” datalogging option, but that does NOT log automatically.  Still need to prompt the datalogging to start.</a:t>
            </a:r>
            <a:endParaRPr lang="en-US" dirty="0"/>
          </a:p>
        </p:txBody>
      </p:sp>
      <p:sp>
        <p:nvSpPr>
          <p:cNvPr id="4" name="Slide Number Placeholder 3"/>
          <p:cNvSpPr>
            <a:spLocks noGrp="1"/>
          </p:cNvSpPr>
          <p:nvPr>
            <p:ph type="sldNum" sz="quarter" idx="5"/>
          </p:nvPr>
        </p:nvSpPr>
        <p:spPr/>
        <p:txBody>
          <a:bodyPr/>
          <a:lstStyle/>
          <a:p>
            <a:fld id="{4B0E6FD2-D104-4CBA-A09D-52ECFD02B042}" type="slidenum">
              <a:rPr lang="en-US" smtClean="0"/>
              <a:t>6</a:t>
            </a:fld>
            <a:endParaRPr lang="en-US"/>
          </a:p>
        </p:txBody>
      </p:sp>
    </p:spTree>
    <p:extLst>
      <p:ext uri="{BB962C8B-B14F-4D97-AF65-F5344CB8AC3E}">
        <p14:creationId xmlns:p14="http://schemas.microsoft.com/office/powerpoint/2010/main" val="229725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found the internal pump to be more than capable for extended periods.</a:t>
            </a:r>
          </a:p>
        </p:txBody>
      </p:sp>
      <p:sp>
        <p:nvSpPr>
          <p:cNvPr id="4" name="Slide Number Placeholder 3"/>
          <p:cNvSpPr>
            <a:spLocks noGrp="1"/>
          </p:cNvSpPr>
          <p:nvPr>
            <p:ph type="sldNum" sz="quarter" idx="5"/>
          </p:nvPr>
        </p:nvSpPr>
        <p:spPr/>
        <p:txBody>
          <a:bodyPr/>
          <a:lstStyle/>
          <a:p>
            <a:fld id="{4B0E6FD2-D104-4CBA-A09D-52ECFD02B042}" type="slidenum">
              <a:rPr lang="en-US" smtClean="0"/>
              <a:t>7</a:t>
            </a:fld>
            <a:endParaRPr lang="en-US"/>
          </a:p>
        </p:txBody>
      </p:sp>
    </p:spTree>
    <p:extLst>
      <p:ext uri="{BB962C8B-B14F-4D97-AF65-F5344CB8AC3E}">
        <p14:creationId xmlns:p14="http://schemas.microsoft.com/office/powerpoint/2010/main" val="3947280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How I learned about the 2 piece cassette</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Segoe UI" panose="020B0502040204020203" pitchFamily="34" charset="0"/>
              </a:rPr>
              <a:t>GOTCHA - Survey mode does not log data</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err="1">
                <a:effectLst/>
                <a:latin typeface="Segoe UI" panose="020B0502040204020203" pitchFamily="34" charset="0"/>
              </a:rPr>
              <a:t>Data</a:t>
            </a:r>
            <a:r>
              <a:rPr lang="en-US" sz="1800" dirty="0">
                <a:effectLst/>
                <a:latin typeface="Segoe UI" panose="020B0502040204020203" pitchFamily="34" charset="0"/>
              </a:rPr>
              <a:t> downloaded via USB flash drive will not be timestamped properly. "Time elapsed" instead of date/time</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Failing zero </a:t>
            </a:r>
            <a:r>
              <a:rPr lang="en-US" sz="1800" dirty="0" err="1">
                <a:effectLst/>
                <a:latin typeface="Segoe UI" panose="020B0502040204020203" pitchFamily="34" charset="0"/>
              </a:rPr>
              <a:t>cal</a:t>
            </a:r>
            <a:r>
              <a:rPr lang="en-US" sz="1800" dirty="0">
                <a:effectLst/>
                <a:latin typeface="Segoe UI" panose="020B0502040204020203" pitchFamily="34" charset="0"/>
              </a:rPr>
              <a:t> / false high readings? Clean mirror, change filter, reset filter concentration</a:t>
            </a:r>
            <a:endParaRPr lang="en-US" sz="1800" dirty="0">
              <a:effectLst/>
              <a:latin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6800E156-6F32-4BC0-BB5A-DFF7152ACF3A}" type="slidenum">
              <a:rPr lang="en-US" smtClean="0"/>
              <a:pPr/>
              <a:t>8</a:t>
            </a:fld>
            <a:endParaRPr lang="en-US"/>
          </a:p>
        </p:txBody>
      </p:sp>
    </p:spTree>
    <p:extLst>
      <p:ext uri="{BB962C8B-B14F-4D97-AF65-F5344CB8AC3E}">
        <p14:creationId xmlns:p14="http://schemas.microsoft.com/office/powerpoint/2010/main" val="24524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 shared previously with AIHA that a spare battery is included with the 8534 at no additional cost.</a:t>
            </a:r>
          </a:p>
        </p:txBody>
      </p:sp>
      <p:sp>
        <p:nvSpPr>
          <p:cNvPr id="4" name="Slide Number Placeholder 3"/>
          <p:cNvSpPr>
            <a:spLocks noGrp="1"/>
          </p:cNvSpPr>
          <p:nvPr>
            <p:ph type="sldNum" sz="quarter" idx="5"/>
          </p:nvPr>
        </p:nvSpPr>
        <p:spPr/>
        <p:txBody>
          <a:bodyPr/>
          <a:lstStyle/>
          <a:p>
            <a:fld id="{4B0E6FD2-D104-4CBA-A09D-52ECFD02B042}" type="slidenum">
              <a:rPr lang="en-US" smtClean="0"/>
              <a:t>9</a:t>
            </a:fld>
            <a:endParaRPr lang="en-US"/>
          </a:p>
        </p:txBody>
      </p:sp>
    </p:spTree>
    <p:extLst>
      <p:ext uri="{BB962C8B-B14F-4D97-AF65-F5344CB8AC3E}">
        <p14:creationId xmlns:p14="http://schemas.microsoft.com/office/powerpoint/2010/main" val="246922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TRAKPRO 5 – Not standard </a:t>
            </a:r>
            <a:r>
              <a:rPr lang="en-US" dirty="0" err="1"/>
              <a:t>Trakpro</a:t>
            </a:r>
            <a:r>
              <a:rPr lang="en-US" dirty="0"/>
              <a:t> or </a:t>
            </a:r>
            <a:r>
              <a:rPr lang="en-US" dirty="0" err="1"/>
              <a:t>Trakpro</a:t>
            </a:r>
            <a:r>
              <a:rPr lang="en-US" dirty="0"/>
              <a:t> Lite</a:t>
            </a:r>
          </a:p>
        </p:txBody>
      </p:sp>
      <p:sp>
        <p:nvSpPr>
          <p:cNvPr id="4" name="Slide Number Placeholder 3"/>
          <p:cNvSpPr>
            <a:spLocks noGrp="1"/>
          </p:cNvSpPr>
          <p:nvPr>
            <p:ph type="sldNum" sz="quarter" idx="5"/>
          </p:nvPr>
        </p:nvSpPr>
        <p:spPr/>
        <p:txBody>
          <a:bodyPr/>
          <a:lstStyle/>
          <a:p>
            <a:fld id="{4B0E6FD2-D104-4CBA-A09D-52ECFD02B042}" type="slidenum">
              <a:rPr lang="en-US" smtClean="0"/>
              <a:t>10</a:t>
            </a:fld>
            <a:endParaRPr lang="en-US"/>
          </a:p>
        </p:txBody>
      </p:sp>
    </p:spTree>
    <p:extLst>
      <p:ext uri="{BB962C8B-B14F-4D97-AF65-F5344CB8AC3E}">
        <p14:creationId xmlns:p14="http://schemas.microsoft.com/office/powerpoint/2010/main" val="2313003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Calibration (correction) factors applied after gravimetric analysis for more accurate real time results.  Real-time monitors are calibrated with Arizona road dust, other particulates produce a different response and this is why the calibration factor is needed</a:t>
            </a:r>
          </a:p>
        </p:txBody>
      </p:sp>
      <p:sp>
        <p:nvSpPr>
          <p:cNvPr id="4" name="Slide Number Placeholder 3"/>
          <p:cNvSpPr>
            <a:spLocks noGrp="1"/>
          </p:cNvSpPr>
          <p:nvPr>
            <p:ph type="sldNum" sz="quarter" idx="5"/>
          </p:nvPr>
        </p:nvSpPr>
        <p:spPr/>
        <p:txBody>
          <a:bodyPr/>
          <a:lstStyle/>
          <a:p>
            <a:fld id="{4B0E6FD2-D104-4CBA-A09D-52ECFD02B042}" type="slidenum">
              <a:rPr lang="en-US" smtClean="0"/>
              <a:t>11</a:t>
            </a:fld>
            <a:endParaRPr lang="en-US"/>
          </a:p>
        </p:txBody>
      </p:sp>
    </p:spTree>
    <p:extLst>
      <p:ext uri="{BB962C8B-B14F-4D97-AF65-F5344CB8AC3E}">
        <p14:creationId xmlns:p14="http://schemas.microsoft.com/office/powerpoint/2010/main" val="88620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F56E09"/>
                </a:solidFill>
              </a:defRPr>
            </a:lvl1pPr>
          </a:lstStyle>
          <a:p>
            <a:r>
              <a:rPr lang="en-US"/>
              <a:t>Click to edit Master title style</a:t>
            </a:r>
          </a:p>
        </p:txBody>
      </p:sp>
      <p:sp>
        <p:nvSpPr>
          <p:cNvPr id="3" name="Content Placeholder 2"/>
          <p:cNvSpPr>
            <a:spLocks noGrp="1"/>
          </p:cNvSpPr>
          <p:nvPr>
            <p:ph idx="1"/>
          </p:nvPr>
        </p:nvSpPr>
        <p:spPr>
          <a:xfrm>
            <a:off x="914400" y="914400"/>
            <a:ext cx="10363200" cy="530352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6" name="Slide Number Placeholder 5"/>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57741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7" name="Slide Number Placeholder 6"/>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83073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6" name="Slide Number Placeholder 5"/>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208098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0668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0668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6" name="Slide Number Placeholder 5"/>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54115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Title Slide">
    <p:bg>
      <p:bgPr>
        <a:gradFill flip="none" rotWithShape="1">
          <a:gsLst>
            <a:gs pos="0">
              <a:schemeClr val="bg2">
                <a:lumMod val="60000"/>
                <a:lumOff val="40000"/>
              </a:schemeClr>
            </a:gs>
            <a:gs pos="48000">
              <a:srgbClr val="74757A"/>
            </a:gs>
            <a:gs pos="64000">
              <a:srgbClr val="55565A"/>
            </a:gs>
            <a:gs pos="100000">
              <a:srgbClr val="38393C"/>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F6F937-A77A-4438-B908-E1CB9E65C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94514"/>
            <a:ext cx="9428983" cy="5663486"/>
          </a:xfrm>
          <a:prstGeom prst="rect">
            <a:avLst/>
          </a:prstGeom>
        </p:spPr>
      </p:pic>
      <p:sp>
        <p:nvSpPr>
          <p:cNvPr id="2" name="Title 1"/>
          <p:cNvSpPr>
            <a:spLocks noGrp="1"/>
          </p:cNvSpPr>
          <p:nvPr>
            <p:ph type="title"/>
          </p:nvPr>
        </p:nvSpPr>
        <p:spPr>
          <a:xfrm>
            <a:off x="963084" y="4406902"/>
            <a:ext cx="10363200" cy="1362075"/>
          </a:xfrm>
        </p:spPr>
        <p:txBody>
          <a:bodyPr anchor="t"/>
          <a:lstStyle>
            <a:lvl1pPr algn="l">
              <a:defRPr sz="3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solidFill>
                  <a:schemeClr val="bg1"/>
                </a:solidFill>
              </a:defRPr>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
        <p:nvSpPr>
          <p:cNvPr id="4" name="Date Placeholder 3"/>
          <p:cNvSpPr>
            <a:spLocks noGrp="1"/>
          </p:cNvSpPr>
          <p:nvPr>
            <p:ph type="dt" sz="half" idx="10"/>
          </p:nvPr>
        </p:nvSpPr>
        <p:spPr>
          <a:xfrm>
            <a:off x="900794" y="6318901"/>
            <a:ext cx="1016001" cy="210437"/>
          </a:xfrm>
        </p:spPr>
        <p:txBody>
          <a:bodyPr/>
          <a:lstStyle>
            <a:lvl1pPr>
              <a:defRPr>
                <a:solidFill>
                  <a:schemeClr val="bg1"/>
                </a:solidFill>
              </a:defRPr>
            </a:lvl1pPr>
          </a:lstStyle>
          <a:p>
            <a:fld id="{19C7DBAE-48AA-483F-85E6-FDD247D5F172}" type="datetimeFigureOut">
              <a:rPr lang="en-US" smtClean="0"/>
              <a:t>1/12/2026</a:t>
            </a:fld>
            <a:endParaRPr lang="en-US"/>
          </a:p>
        </p:txBody>
      </p:sp>
      <p:sp>
        <p:nvSpPr>
          <p:cNvPr id="5" name="Footer Placeholder 4"/>
          <p:cNvSpPr>
            <a:spLocks noGrp="1"/>
          </p:cNvSpPr>
          <p:nvPr>
            <p:ph type="ftr" sz="quarter" idx="11"/>
          </p:nvPr>
        </p:nvSpPr>
        <p:spPr>
          <a:xfrm>
            <a:off x="9428983" y="1754503"/>
            <a:ext cx="2530365" cy="455298"/>
          </a:xfrm>
          <a:prstGeom prst="rect">
            <a:avLst/>
          </a:prstGeom>
        </p:spPr>
        <p:txBody>
          <a:bodyPr/>
          <a:lstStyle>
            <a:lvl1pPr algn="ctr">
              <a:defRPr sz="1000" i="1">
                <a:solidFill>
                  <a:schemeClr val="bg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63463B5E-1D67-468E-B75A-3900B690A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4117" y="230583"/>
            <a:ext cx="2036716" cy="640111"/>
          </a:xfrm>
          <a:prstGeom prst="rect">
            <a:avLst/>
          </a:prstGeom>
        </p:spPr>
      </p:pic>
      <p:sp>
        <p:nvSpPr>
          <p:cNvPr id="11" name="TextBox 10">
            <a:extLst>
              <a:ext uri="{FF2B5EF4-FFF2-40B4-BE49-F238E27FC236}">
                <a16:creationId xmlns:a16="http://schemas.microsoft.com/office/drawing/2014/main" id="{01E84C31-867A-495C-B281-4D2F59F4A863}"/>
              </a:ext>
            </a:extLst>
          </p:cNvPr>
          <p:cNvSpPr txBox="1"/>
          <p:nvPr/>
        </p:nvSpPr>
        <p:spPr>
          <a:xfrm>
            <a:off x="9245601" y="938137"/>
            <a:ext cx="2713748" cy="748923"/>
          </a:xfrm>
          <a:prstGeom prst="rect">
            <a:avLst/>
          </a:prstGeom>
          <a:noFill/>
        </p:spPr>
        <p:txBody>
          <a:bodyPr wrap="square" rtlCol="0">
            <a:spAutoFit/>
          </a:bodyPr>
          <a:lstStyle/>
          <a:p>
            <a:pPr marL="0" algn="ctr">
              <a:spcBef>
                <a:spcPts val="400"/>
              </a:spcBef>
            </a:pPr>
            <a:r>
              <a:rPr lang="en-US" sz="1200">
                <a:solidFill>
                  <a:schemeClr val="bg1"/>
                </a:solidFill>
                <a:latin typeface="Century Gothic" panose="020B0502020202020204" pitchFamily="34" charset="0"/>
                <a:cs typeface="Calibri" panose="020F0502020204030204" pitchFamily="34" charset="0"/>
              </a:rPr>
              <a:t>www.RaecoRents.com</a:t>
            </a:r>
          </a:p>
          <a:p>
            <a:pPr marL="0" algn="ctr">
              <a:spcBef>
                <a:spcPts val="400"/>
              </a:spcBef>
            </a:pPr>
            <a:r>
              <a:rPr lang="en-US" sz="1200">
                <a:solidFill>
                  <a:schemeClr val="bg1"/>
                </a:solidFill>
                <a:latin typeface="Century Gothic" panose="020B0502020202020204" pitchFamily="34" charset="0"/>
                <a:cs typeface="Calibri" panose="020F0502020204030204" pitchFamily="34" charset="0"/>
              </a:rPr>
              <a:t>Rents@RaecoRents.com</a:t>
            </a:r>
          </a:p>
          <a:p>
            <a:pPr marL="0" algn="ctr">
              <a:spcBef>
                <a:spcPts val="400"/>
              </a:spcBef>
            </a:pPr>
            <a:r>
              <a:rPr lang="en-US" sz="1200">
                <a:solidFill>
                  <a:schemeClr val="bg1"/>
                </a:solidFill>
                <a:latin typeface="Century Gothic" panose="020B0502020202020204" pitchFamily="34" charset="0"/>
                <a:cs typeface="Calibri" panose="020F0502020204030204" pitchFamily="34" charset="0"/>
              </a:rPr>
              <a:t>866-736-8347</a:t>
            </a:r>
          </a:p>
        </p:txBody>
      </p:sp>
    </p:spTree>
    <p:extLst>
      <p:ext uri="{BB962C8B-B14F-4D97-AF65-F5344CB8AC3E}">
        <p14:creationId xmlns:p14="http://schemas.microsoft.com/office/powerpoint/2010/main" val="13005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261C21-777B-40E7-A18E-CF56AA80D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8206" y="6051118"/>
            <a:ext cx="3099589" cy="806882"/>
          </a:xfrm>
          <a:prstGeom prst="rect">
            <a:avLst/>
          </a:prstGeom>
        </p:spPr>
      </p:pic>
      <p:pic>
        <p:nvPicPr>
          <p:cNvPr id="8" name="Picture 7">
            <a:extLst>
              <a:ext uri="{FF2B5EF4-FFF2-40B4-BE49-F238E27FC236}">
                <a16:creationId xmlns:a16="http://schemas.microsoft.com/office/drawing/2014/main" id="{6BFBB462-95A6-424B-B8A1-02383D863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816"/>
            <a:ext cx="9428480" cy="5663184"/>
          </a:xfrm>
          <a:prstGeom prst="rect">
            <a:avLst/>
          </a:prstGeom>
        </p:spPr>
      </p:pic>
      <p:sp>
        <p:nvSpPr>
          <p:cNvPr id="2" name="Title 1"/>
          <p:cNvSpPr>
            <a:spLocks noGrp="1"/>
          </p:cNvSpPr>
          <p:nvPr>
            <p:ph type="title"/>
          </p:nvPr>
        </p:nvSpPr>
        <p:spPr>
          <a:xfrm>
            <a:off x="963084" y="4406902"/>
            <a:ext cx="10363200" cy="1362075"/>
          </a:xfrm>
        </p:spPr>
        <p:txBody>
          <a:bodyPr anchor="t"/>
          <a:lstStyle>
            <a:lvl1pPr algn="l">
              <a:defRPr sz="3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solidFill>
                  <a:schemeClr val="tx1"/>
                </a:solidFill>
              </a:defRPr>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
        <p:nvSpPr>
          <p:cNvPr id="4" name="Date Placeholder 3"/>
          <p:cNvSpPr>
            <a:spLocks noGrp="1"/>
          </p:cNvSpPr>
          <p:nvPr>
            <p:ph type="dt" sz="half" idx="10"/>
          </p:nvPr>
        </p:nvSpPr>
        <p:spPr>
          <a:xfrm>
            <a:off x="900794" y="6318901"/>
            <a:ext cx="1016001" cy="210437"/>
          </a:xfrm>
        </p:spPr>
        <p:txBody>
          <a:bodyPr/>
          <a:lstStyle>
            <a:lvl1pPr>
              <a:defRPr>
                <a:solidFill>
                  <a:schemeClr val="tx1"/>
                </a:solidFill>
              </a:defRPr>
            </a:lvl1pPr>
          </a:lstStyle>
          <a:p>
            <a:fld id="{19C7DBAE-48AA-483F-85E6-FDD247D5F172}" type="datetimeFigureOut">
              <a:rPr lang="en-US" smtClean="0"/>
              <a:t>1/12/2026</a:t>
            </a:fld>
            <a:endParaRPr lang="en-US"/>
          </a:p>
        </p:txBody>
      </p:sp>
      <p:pic>
        <p:nvPicPr>
          <p:cNvPr id="14" name="Picture 13">
            <a:extLst>
              <a:ext uri="{FF2B5EF4-FFF2-40B4-BE49-F238E27FC236}">
                <a16:creationId xmlns:a16="http://schemas.microsoft.com/office/drawing/2014/main" id="{4321F056-634F-4C95-A2CE-D03E213E9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237222"/>
            <a:ext cx="1956640" cy="457854"/>
          </a:xfrm>
          <a:prstGeom prst="rect">
            <a:avLst/>
          </a:prstGeom>
        </p:spPr>
      </p:pic>
    </p:spTree>
    <p:extLst>
      <p:ext uri="{BB962C8B-B14F-4D97-AF65-F5344CB8AC3E}">
        <p14:creationId xmlns:p14="http://schemas.microsoft.com/office/powerpoint/2010/main" val="378053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52C0EE-6B7F-4260-B4BE-00B65BA5B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420100" y="5652660"/>
            <a:ext cx="4495800" cy="1281540"/>
          </a:xfrm>
          <a:prstGeom prst="rect">
            <a:avLst/>
          </a:prstGeom>
        </p:spPr>
      </p:pic>
      <p:pic>
        <p:nvPicPr>
          <p:cNvPr id="13" name="Picture 12">
            <a:extLst>
              <a:ext uri="{FF2B5EF4-FFF2-40B4-BE49-F238E27FC236}">
                <a16:creationId xmlns:a16="http://schemas.microsoft.com/office/drawing/2014/main" id="{4B261C21-777B-40E7-A18E-CF56AA80D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206" y="6051118"/>
            <a:ext cx="3099589" cy="806882"/>
          </a:xfrm>
          <a:prstGeom prst="rect">
            <a:avLst/>
          </a:prstGeom>
        </p:spPr>
      </p:pic>
      <p:sp>
        <p:nvSpPr>
          <p:cNvPr id="2" name="Title 1"/>
          <p:cNvSpPr>
            <a:spLocks noGrp="1"/>
          </p:cNvSpPr>
          <p:nvPr>
            <p:ph type="title"/>
          </p:nvPr>
        </p:nvSpPr>
        <p:spPr>
          <a:xfrm>
            <a:off x="963084" y="4406902"/>
            <a:ext cx="10363200" cy="1362075"/>
          </a:xfrm>
        </p:spPr>
        <p:txBody>
          <a:bodyPr anchor="t"/>
          <a:lstStyle>
            <a:lvl1pPr algn="l">
              <a:defRPr sz="3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solidFill>
                  <a:schemeClr val="tx1"/>
                </a:solidFill>
              </a:defRPr>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
        <p:nvSpPr>
          <p:cNvPr id="4" name="Date Placeholder 3"/>
          <p:cNvSpPr>
            <a:spLocks noGrp="1"/>
          </p:cNvSpPr>
          <p:nvPr>
            <p:ph type="dt" sz="half" idx="10"/>
          </p:nvPr>
        </p:nvSpPr>
        <p:spPr>
          <a:xfrm>
            <a:off x="900794" y="6318901"/>
            <a:ext cx="1016001" cy="210437"/>
          </a:xfrm>
        </p:spPr>
        <p:txBody>
          <a:bodyPr/>
          <a:lstStyle>
            <a:lvl1pPr>
              <a:defRPr>
                <a:solidFill>
                  <a:schemeClr val="tx1"/>
                </a:solidFill>
              </a:defRPr>
            </a:lvl1pPr>
          </a:lstStyle>
          <a:p>
            <a:fld id="{19C7DBAE-48AA-483F-85E6-FDD247D5F172}" type="datetimeFigureOut">
              <a:rPr lang="en-US" smtClean="0"/>
              <a:t>1/12/2026</a:t>
            </a:fld>
            <a:endParaRPr lang="en-US"/>
          </a:p>
        </p:txBody>
      </p:sp>
    </p:spTree>
    <p:extLst>
      <p:ext uri="{BB962C8B-B14F-4D97-AF65-F5344CB8AC3E}">
        <p14:creationId xmlns:p14="http://schemas.microsoft.com/office/powerpoint/2010/main" val="265436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7" name="Slide Number Placeholder 6"/>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227674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53035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914401"/>
            <a:ext cx="5080000"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14400" y="1709610"/>
            <a:ext cx="5080000" cy="4462590"/>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914401"/>
            <a:ext cx="5080000"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7600" y="1709611"/>
            <a:ext cx="5080000" cy="4462589"/>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9" name="Slide Number Placeholder 8"/>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183053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5" name="Slide Number Placeholder 4"/>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118992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4" name="Slide Number Placeholder 3"/>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367900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9C7DBAE-48AA-483F-85E6-FDD247D5F172}" type="datetimeFigureOut">
              <a:rPr lang="en-US" smtClean="0"/>
              <a:t>1/12/2026</a:t>
            </a:fld>
            <a:endParaRPr lang="en-US"/>
          </a:p>
        </p:txBody>
      </p:sp>
      <p:sp>
        <p:nvSpPr>
          <p:cNvPr id="7" name="Slide Number Placeholder 6"/>
          <p:cNvSpPr>
            <a:spLocks noGrp="1"/>
          </p:cNvSpPr>
          <p:nvPr>
            <p:ph type="sldNum" sz="quarter" idx="12"/>
          </p:nvPr>
        </p:nvSpPr>
        <p:spPr/>
        <p:txBody>
          <a:bodyPr/>
          <a:lstStyle>
            <a:lvl1pPr>
              <a:defRPr/>
            </a:lvl1pPr>
          </a:lstStyle>
          <a:p>
            <a:fld id="{5DBC6F91-E5CE-4510-9911-B3316D7B17D8}" type="slidenum">
              <a:rPr lang="en-US" smtClean="0"/>
              <a:t>‹#›</a:t>
            </a:fld>
            <a:endParaRPr lang="en-US"/>
          </a:p>
        </p:txBody>
      </p:sp>
    </p:spTree>
    <p:extLst>
      <p:ext uri="{BB962C8B-B14F-4D97-AF65-F5344CB8AC3E}">
        <p14:creationId xmlns:p14="http://schemas.microsoft.com/office/powerpoint/2010/main" val="22177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4F86BA-6E9B-4D3F-91E0-2BA72DB60B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77400" y="5942269"/>
            <a:ext cx="2514600" cy="933667"/>
          </a:xfrm>
          <a:prstGeom prst="rect">
            <a:avLst/>
          </a:prstGeom>
        </p:spPr>
      </p:pic>
      <p:sp>
        <p:nvSpPr>
          <p:cNvPr id="1027" name="Rectangle 3"/>
          <p:cNvSpPr>
            <a:spLocks noGrp="1" noChangeArrowheads="1"/>
          </p:cNvSpPr>
          <p:nvPr>
            <p:ph type="body" idx="1"/>
          </p:nvPr>
        </p:nvSpPr>
        <p:spPr bwMode="auto">
          <a:xfrm>
            <a:off x="914400" y="914399"/>
            <a:ext cx="10363200" cy="530352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73136" y="6326697"/>
            <a:ext cx="1016001" cy="210437"/>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defRPr sz="1000">
                <a:latin typeface="Century Gothic" panose="020B0502020202020204" pitchFamily="34" charset="0"/>
                <a:cs typeface="Calibri" panose="020F0502020204030204" pitchFamily="34" charset="0"/>
              </a:defRPr>
            </a:lvl1pPr>
          </a:lstStyle>
          <a:p>
            <a:fld id="{19C7DBAE-48AA-483F-85E6-FDD247D5F172}" type="datetimeFigureOut">
              <a:rPr lang="en-US" smtClean="0"/>
              <a:t>1/12/2026</a:t>
            </a:fld>
            <a:endParaRPr lang="en-US"/>
          </a:p>
        </p:txBody>
      </p:sp>
      <p:sp>
        <p:nvSpPr>
          <p:cNvPr id="1030" name="Rectangle 6"/>
          <p:cNvSpPr>
            <a:spLocks noGrp="1" noChangeArrowheads="1"/>
          </p:cNvSpPr>
          <p:nvPr>
            <p:ph type="sldNum" sz="quarter" idx="4"/>
          </p:nvPr>
        </p:nvSpPr>
        <p:spPr bwMode="auto">
          <a:xfrm>
            <a:off x="914400" y="6318901"/>
            <a:ext cx="1016001" cy="210437"/>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lgn="l">
              <a:defRPr sz="1000">
                <a:latin typeface="Century Gothic" panose="020B0502020202020204" pitchFamily="34" charset="0"/>
                <a:cs typeface="Calibri" panose="020F0502020204030204" pitchFamily="34" charset="0"/>
              </a:defRPr>
            </a:lvl1pPr>
          </a:lstStyle>
          <a:p>
            <a:fld id="{5DBC6F91-E5CE-4510-9911-B3316D7B17D8}" type="slidenum">
              <a:rPr lang="en-US" smtClean="0"/>
              <a:t>‹#›</a:t>
            </a:fld>
            <a:endParaRPr lang="en-US"/>
          </a:p>
        </p:txBody>
      </p:sp>
      <p:sp>
        <p:nvSpPr>
          <p:cNvPr id="1032" name="Rectangle 8"/>
          <p:cNvSpPr>
            <a:spLocks noChangeArrowheads="1"/>
          </p:cNvSpPr>
          <p:nvPr/>
        </p:nvSpPr>
        <p:spPr bwMode="auto">
          <a:xfrm>
            <a:off x="4464051" y="3067054"/>
            <a:ext cx="12192000" cy="346249"/>
          </a:xfrm>
          <a:prstGeom prst="rect">
            <a:avLst/>
          </a:prstGeom>
          <a:noFill/>
          <a:ln w="9525">
            <a:noFill/>
            <a:miter lim="800000"/>
            <a:headEnd/>
            <a:tailEnd/>
          </a:ln>
          <a:effectLst/>
        </p:spPr>
        <p:txBody>
          <a:bodyPr lIns="68580" tIns="34290" rIns="68580" bIns="34290">
            <a:spAutoFit/>
          </a:bodyPr>
          <a:lstStyle/>
          <a:p>
            <a:pPr fontAlgn="base">
              <a:spcBef>
                <a:spcPct val="0"/>
              </a:spcBef>
              <a:spcAft>
                <a:spcPct val="0"/>
              </a:spcAft>
            </a:pPr>
            <a:endParaRPr lang="en-US" sz="1800">
              <a:solidFill>
                <a:srgbClr val="000000"/>
              </a:solidFill>
              <a:latin typeface="Times New Roman" pitchFamily="18" charset="0"/>
            </a:endParaRPr>
          </a:p>
        </p:txBody>
      </p:sp>
      <p:sp>
        <p:nvSpPr>
          <p:cNvPr id="1039" name="Rectangle 15"/>
          <p:cNvSpPr>
            <a:spLocks noGrp="1" noChangeArrowheads="1"/>
          </p:cNvSpPr>
          <p:nvPr>
            <p:ph type="title"/>
          </p:nvPr>
        </p:nvSpPr>
        <p:spPr bwMode="auto">
          <a:xfrm>
            <a:off x="914399" y="230531"/>
            <a:ext cx="10363200" cy="5334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p>
            <a:pPr lvl="0"/>
            <a:r>
              <a:rPr lang="en-US"/>
              <a:t>Click to edit Master title style</a:t>
            </a:r>
          </a:p>
        </p:txBody>
      </p:sp>
      <p:pic>
        <p:nvPicPr>
          <p:cNvPr id="32" name="Picture 31">
            <a:extLst>
              <a:ext uri="{FF2B5EF4-FFF2-40B4-BE49-F238E27FC236}">
                <a16:creationId xmlns:a16="http://schemas.microsoft.com/office/drawing/2014/main" id="{FEB603F3-5E62-4ADB-A7F5-43CC5B5578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39399" y="6162600"/>
            <a:ext cx="1676400" cy="523037"/>
          </a:xfrm>
          <a:prstGeom prst="rect">
            <a:avLst/>
          </a:prstGeom>
        </p:spPr>
      </p:pic>
      <p:sp>
        <p:nvSpPr>
          <p:cNvPr id="23" name="Rectangle 22">
            <a:extLst>
              <a:ext uri="{FF2B5EF4-FFF2-40B4-BE49-F238E27FC236}">
                <a16:creationId xmlns:a16="http://schemas.microsoft.com/office/drawing/2014/main" id="{E92B0759-408D-43E0-9685-636DD3A60658}"/>
              </a:ext>
            </a:extLst>
          </p:cNvPr>
          <p:cNvSpPr/>
          <p:nvPr/>
        </p:nvSpPr>
        <p:spPr>
          <a:xfrm rot="5400000">
            <a:off x="106984" y="197815"/>
            <a:ext cx="802032" cy="406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8530957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fontAlgn="base" hangingPunct="1">
        <a:spcBef>
          <a:spcPct val="0"/>
        </a:spcBef>
        <a:spcAft>
          <a:spcPct val="0"/>
        </a:spcAft>
        <a:defRPr sz="2600" b="0">
          <a:solidFill>
            <a:srgbClr val="F56E09"/>
          </a:solidFill>
          <a:latin typeface="Century Gothic" panose="020B0502020202020204" pitchFamily="34" charset="0"/>
          <a:ea typeface="+mj-ea"/>
          <a:cs typeface="Calibri Light" panose="020F0302020204030204" pitchFamily="34" charset="0"/>
        </a:defRPr>
      </a:lvl1pPr>
      <a:lvl2pPr algn="ctr" rtl="0" eaLnBrk="1" fontAlgn="base" hangingPunct="1">
        <a:spcBef>
          <a:spcPct val="0"/>
        </a:spcBef>
        <a:spcAft>
          <a:spcPct val="0"/>
        </a:spcAft>
        <a:defRPr sz="1800">
          <a:solidFill>
            <a:schemeClr val="tx2"/>
          </a:solidFill>
          <a:latin typeface="Verdana" pitchFamily="34" charset="0"/>
        </a:defRPr>
      </a:lvl2pPr>
      <a:lvl3pPr algn="ctr" rtl="0" eaLnBrk="1" fontAlgn="base" hangingPunct="1">
        <a:spcBef>
          <a:spcPct val="0"/>
        </a:spcBef>
        <a:spcAft>
          <a:spcPct val="0"/>
        </a:spcAft>
        <a:defRPr sz="1800">
          <a:solidFill>
            <a:schemeClr val="tx2"/>
          </a:solidFill>
          <a:latin typeface="Verdana" pitchFamily="34" charset="0"/>
        </a:defRPr>
      </a:lvl3pPr>
      <a:lvl4pPr algn="ctr" rtl="0" eaLnBrk="1" fontAlgn="base" hangingPunct="1">
        <a:spcBef>
          <a:spcPct val="0"/>
        </a:spcBef>
        <a:spcAft>
          <a:spcPct val="0"/>
        </a:spcAft>
        <a:defRPr sz="1800">
          <a:solidFill>
            <a:schemeClr val="tx2"/>
          </a:solidFill>
          <a:latin typeface="Verdana" pitchFamily="34" charset="0"/>
        </a:defRPr>
      </a:lvl4pPr>
      <a:lvl5pPr algn="ctr" rtl="0" eaLnBrk="1" fontAlgn="base" hangingPunct="1">
        <a:spcBef>
          <a:spcPct val="0"/>
        </a:spcBef>
        <a:spcAft>
          <a:spcPct val="0"/>
        </a:spcAft>
        <a:defRPr sz="1800">
          <a:solidFill>
            <a:schemeClr val="tx2"/>
          </a:solidFill>
          <a:latin typeface="Verdana" pitchFamily="34" charset="0"/>
        </a:defRPr>
      </a:lvl5pPr>
      <a:lvl6pPr marL="342900" algn="ctr" rtl="0" eaLnBrk="1" fontAlgn="base" hangingPunct="1">
        <a:spcBef>
          <a:spcPct val="0"/>
        </a:spcBef>
        <a:spcAft>
          <a:spcPct val="0"/>
        </a:spcAft>
        <a:defRPr sz="1800">
          <a:solidFill>
            <a:schemeClr val="tx2"/>
          </a:solidFill>
          <a:latin typeface="Verdana" pitchFamily="34" charset="0"/>
        </a:defRPr>
      </a:lvl6pPr>
      <a:lvl7pPr marL="685800" algn="ctr" rtl="0" eaLnBrk="1" fontAlgn="base" hangingPunct="1">
        <a:spcBef>
          <a:spcPct val="0"/>
        </a:spcBef>
        <a:spcAft>
          <a:spcPct val="0"/>
        </a:spcAft>
        <a:defRPr sz="1800">
          <a:solidFill>
            <a:schemeClr val="tx2"/>
          </a:solidFill>
          <a:latin typeface="Verdana" pitchFamily="34" charset="0"/>
        </a:defRPr>
      </a:lvl7pPr>
      <a:lvl8pPr marL="1028700" algn="ctr" rtl="0" eaLnBrk="1" fontAlgn="base" hangingPunct="1">
        <a:spcBef>
          <a:spcPct val="0"/>
        </a:spcBef>
        <a:spcAft>
          <a:spcPct val="0"/>
        </a:spcAft>
        <a:defRPr sz="1800">
          <a:solidFill>
            <a:schemeClr val="tx2"/>
          </a:solidFill>
          <a:latin typeface="Verdana" pitchFamily="34" charset="0"/>
        </a:defRPr>
      </a:lvl8pPr>
      <a:lvl9pPr marL="1371600" algn="ctr" rtl="0" eaLnBrk="1" fontAlgn="base" hangingPunct="1">
        <a:spcBef>
          <a:spcPct val="0"/>
        </a:spcBef>
        <a:spcAft>
          <a:spcPct val="0"/>
        </a:spcAft>
        <a:defRPr sz="1800">
          <a:solidFill>
            <a:schemeClr val="tx2"/>
          </a:solidFill>
          <a:latin typeface="Verdana" pitchFamily="34" charset="0"/>
        </a:defRPr>
      </a:lvl9pPr>
    </p:titleStyle>
    <p:bodyStyle>
      <a:lvl1pPr marL="257175" indent="-257175" algn="l" rtl="0" eaLnBrk="1" fontAlgn="base" hangingPunct="1">
        <a:spcBef>
          <a:spcPct val="20000"/>
        </a:spcBef>
        <a:spcAft>
          <a:spcPct val="0"/>
        </a:spcAft>
        <a:buChar char="•"/>
        <a:defRPr sz="2000">
          <a:solidFill>
            <a:schemeClr val="tx1"/>
          </a:solidFill>
          <a:latin typeface="Century Gothic" panose="020B0502020202020204" pitchFamily="34" charset="0"/>
          <a:ea typeface="+mn-ea"/>
          <a:cs typeface="Calibri" panose="020F0502020204030204" pitchFamily="34" charset="0"/>
        </a:defRPr>
      </a:lvl1pPr>
      <a:lvl2pPr marL="557213" indent="-214313" algn="l" rtl="0" eaLnBrk="1" fontAlgn="base" hangingPunct="1">
        <a:spcBef>
          <a:spcPct val="20000"/>
        </a:spcBef>
        <a:spcAft>
          <a:spcPct val="0"/>
        </a:spcAft>
        <a:buChar char="–"/>
        <a:defRPr sz="2000">
          <a:solidFill>
            <a:schemeClr val="tx1"/>
          </a:solidFill>
          <a:latin typeface="Century Gothic" panose="020B0502020202020204" pitchFamily="34" charset="0"/>
          <a:cs typeface="Calibri" panose="020F0502020204030204" pitchFamily="34" charset="0"/>
        </a:defRPr>
      </a:lvl2pPr>
      <a:lvl3pPr marL="857250" indent="-171450" algn="l" rtl="0" eaLnBrk="1" fontAlgn="base" hangingPunct="1">
        <a:spcBef>
          <a:spcPct val="20000"/>
        </a:spcBef>
        <a:spcAft>
          <a:spcPct val="0"/>
        </a:spcAft>
        <a:buChar char="•"/>
        <a:defRPr sz="1600">
          <a:solidFill>
            <a:schemeClr val="tx1"/>
          </a:solidFill>
          <a:latin typeface="Century Gothic" panose="020B0502020202020204" pitchFamily="34" charset="0"/>
          <a:cs typeface="Calibri" panose="020F0502020204030204" pitchFamily="34" charset="0"/>
        </a:defRPr>
      </a:lvl3pPr>
      <a:lvl4pPr marL="1200150" indent="-171450" algn="l" rtl="0" eaLnBrk="1" fontAlgn="base" hangingPunct="1">
        <a:spcBef>
          <a:spcPct val="20000"/>
        </a:spcBef>
        <a:spcAft>
          <a:spcPct val="0"/>
        </a:spcAft>
        <a:buChar char="–"/>
        <a:defRPr sz="1400">
          <a:solidFill>
            <a:schemeClr val="tx1"/>
          </a:solidFill>
          <a:latin typeface="Century Gothic" panose="020B0502020202020204" pitchFamily="34" charset="0"/>
          <a:cs typeface="Calibri" panose="020F0502020204030204" pitchFamily="34" charset="0"/>
        </a:defRPr>
      </a:lvl4pPr>
      <a:lvl5pPr marL="1543050" indent="-171450" algn="l" rtl="0" eaLnBrk="1" fontAlgn="base" hangingPunct="1">
        <a:spcBef>
          <a:spcPct val="20000"/>
        </a:spcBef>
        <a:spcAft>
          <a:spcPct val="0"/>
        </a:spcAft>
        <a:buChar char="»"/>
        <a:defRPr sz="1400">
          <a:solidFill>
            <a:schemeClr val="tx1"/>
          </a:solidFill>
          <a:latin typeface="Century Gothic" panose="020B0502020202020204" pitchFamily="34" charset="0"/>
          <a:cs typeface="Calibri" panose="020F050202020403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raecorents.com/training-center/video-demonstration/tutorial-use-tsi-trakpro-5-software-to-download-and-export-data-from-tsi-am-520/" TargetMode="External"/><Relationship Id="rId2" Type="http://schemas.openxmlformats.org/officeDocument/2006/relationships/hyperlink" Target="https://www.raecorents.com/training-center/video-demonstration/tutorial-use-tsi-trakpro-software-to-download-and-export-data-from-tsi-instruments/"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hyperlink" Target="https://www.raecorents.com/training-center/video-demonstration/introducing-bluetooth-enabled-edge-4-plus-and-gilair-plus/" TargetMode="Externa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youtube.com/watch?v=XsrYr_t8Eq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safety.honeywell.com/content/dam/his-sandbox/products/gas-and-flame-detection/documents/Technical-Note-114_updated_03-26-2018.pdf"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nrc.gov/docs/ML0322/ML032240107.pdf" TargetMode="External"/><Relationship Id="rId2" Type="http://schemas.openxmlformats.org/officeDocument/2006/relationships/hyperlink" Target="https://safety.honeywell.com/content/dam/his-sandbox/products/gas-and-flame-detection/documents/Technical-Note-106_A-Guideline-for-Pid-Instrument-Response.pdf" TargetMode="Externa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www.raecorents.com/training-center/video-demonstration/tutorial-sensidyne-gilair-plus-pump-mesa-calibration-training-bios-defender/" TargetMode="Externa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s://www.wavecontrol.com/rfsafety/en/products/probes" TargetMode="Externa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6.pn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XsrYr_t8Eq0" TargetMode="External"/><Relationship Id="rId2" Type="http://schemas.openxmlformats.org/officeDocument/2006/relationships/hyperlink" Target="https://www.raecorents.com/training-center/video-demonstration/tutorial-export-data-from-toxirae-qrae-and-multirae-using-prorae-studio/" TargetMode="Externa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30531"/>
            <a:ext cx="10363200" cy="533400"/>
          </a:xfrm>
        </p:spPr>
        <p:txBody>
          <a:bodyPr vert="horz" wrap="square" lIns="68580" tIns="34290" rIns="68580" bIns="34290" numCol="1" rtlCol="0" anchor="ctr" anchorCtr="0" compatLnSpc="1">
            <a:prstTxWarp prst="textNoShape">
              <a:avLst/>
            </a:prstTxWarp>
            <a:normAutofit/>
          </a:bodyPr>
          <a:lstStyle/>
          <a:p>
            <a:pPr algn="ctr"/>
            <a:r>
              <a:rPr lang="en-US" b="0" dirty="0">
                <a:latin typeface="Century Gothic" panose="020B0502020202020204" pitchFamily="34" charset="0"/>
                <a:ea typeface="+mj-ea"/>
                <a:cs typeface="Calibri Light" panose="020F0302020204030204" pitchFamily="34" charset="0"/>
              </a:rPr>
              <a:t>Presenter Introductions</a:t>
            </a:r>
            <a:endParaRPr lang="en-US" b="0" i="1" dirty="0">
              <a:latin typeface="Century Gothic" panose="020B0502020202020204" pitchFamily="34" charset="0"/>
              <a:ea typeface="+mj-ea"/>
              <a:cs typeface="Calibri Light" panose="020F0302020204030204" pitchFamily="34" charset="0"/>
            </a:endParaRPr>
          </a:p>
        </p:txBody>
      </p:sp>
      <p:pic>
        <p:nvPicPr>
          <p:cNvPr id="4" name="Picture 2" descr="profile image">
            <a:extLst>
              <a:ext uri="{FF2B5EF4-FFF2-40B4-BE49-F238E27FC236}">
                <a16:creationId xmlns:a16="http://schemas.microsoft.com/office/drawing/2014/main" id="{3FE8FF2F-E119-46B7-9E16-526E54D7F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 t="10527" r="-1043" b="-10527"/>
          <a:stretch/>
        </p:blipFill>
        <p:spPr bwMode="auto">
          <a:xfrm>
            <a:off x="1005484" y="1470539"/>
            <a:ext cx="3276013" cy="3276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E87E62-CEF8-48BA-9F7E-3FB55AF0FEF6}"/>
              </a:ext>
            </a:extLst>
          </p:cNvPr>
          <p:cNvSpPr txBox="1"/>
          <p:nvPr/>
        </p:nvSpPr>
        <p:spPr>
          <a:xfrm>
            <a:off x="1004552" y="592428"/>
            <a:ext cx="3065172" cy="861774"/>
          </a:xfrm>
          <a:prstGeom prst="rect">
            <a:avLst/>
          </a:prstGeom>
          <a:noFill/>
        </p:spPr>
        <p:txBody>
          <a:bodyPr wrap="square" rtlCol="0">
            <a:spAutoFit/>
          </a:bodyPr>
          <a:lstStyle/>
          <a:p>
            <a:endParaRPr lang="en-US" dirty="0"/>
          </a:p>
          <a:p>
            <a:pPr algn="ctr"/>
            <a:r>
              <a:rPr lang="en-US" sz="1800" b="1" dirty="0">
                <a:solidFill>
                  <a:srgbClr val="FF6600"/>
                </a:solidFill>
              </a:rPr>
              <a:t>Jordan Mikell Manager</a:t>
            </a:r>
          </a:p>
        </p:txBody>
      </p:sp>
      <p:sp>
        <p:nvSpPr>
          <p:cNvPr id="5" name="TextBox 4">
            <a:extLst>
              <a:ext uri="{FF2B5EF4-FFF2-40B4-BE49-F238E27FC236}">
                <a16:creationId xmlns:a16="http://schemas.microsoft.com/office/drawing/2014/main" id="{2D38E66A-ED03-4F46-A442-DB68D496CEAC}"/>
              </a:ext>
            </a:extLst>
          </p:cNvPr>
          <p:cNvSpPr txBox="1"/>
          <p:nvPr/>
        </p:nvSpPr>
        <p:spPr>
          <a:xfrm>
            <a:off x="412124" y="4546242"/>
            <a:ext cx="5048518" cy="224676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entury Gothic" panose="020B0502020202020204" pitchFamily="34" charset="0"/>
              </a:rPr>
              <a:t>Jordan began his career as a Rental Specialist with RAECO Rents in 2017 with a focus on customer service and critical attention to detail</a:t>
            </a:r>
          </a:p>
          <a:p>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 BS in Earth Systems, Society, and Environmental Sustainability from the University of Illinois at Urbana-Champaign</a:t>
            </a:r>
          </a:p>
          <a:p>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Enjoys playing music and disc golf in his spare time</a:t>
            </a:r>
          </a:p>
          <a:p>
            <a:endParaRPr lang="en-US" dirty="0"/>
          </a:p>
        </p:txBody>
      </p:sp>
      <p:pic>
        <p:nvPicPr>
          <p:cNvPr id="7" name="Content Placeholder 8" descr="A person smiling for the camera&#10;&#10;Description automatically generated with medium confidence">
            <a:extLst>
              <a:ext uri="{FF2B5EF4-FFF2-40B4-BE49-F238E27FC236}">
                <a16:creationId xmlns:a16="http://schemas.microsoft.com/office/drawing/2014/main" id="{C612A18C-6343-4779-93CB-744D5B817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561" y="1454202"/>
            <a:ext cx="2974259" cy="2974259"/>
          </a:xfrm>
          <a:prstGeom prst="rect">
            <a:avLst/>
          </a:prstGeom>
        </p:spPr>
      </p:pic>
      <p:sp>
        <p:nvSpPr>
          <p:cNvPr id="6" name="TextBox 5">
            <a:extLst>
              <a:ext uri="{FF2B5EF4-FFF2-40B4-BE49-F238E27FC236}">
                <a16:creationId xmlns:a16="http://schemas.microsoft.com/office/drawing/2014/main" id="{F893A189-B59D-4D9C-9B21-016B0566F8A6}"/>
              </a:ext>
            </a:extLst>
          </p:cNvPr>
          <p:cNvSpPr txBox="1"/>
          <p:nvPr/>
        </p:nvSpPr>
        <p:spPr>
          <a:xfrm>
            <a:off x="7547020" y="763931"/>
            <a:ext cx="2949262" cy="646331"/>
          </a:xfrm>
          <a:prstGeom prst="rect">
            <a:avLst/>
          </a:prstGeom>
          <a:noFill/>
        </p:spPr>
        <p:txBody>
          <a:bodyPr wrap="square" rtlCol="0">
            <a:spAutoFit/>
          </a:bodyPr>
          <a:lstStyle/>
          <a:p>
            <a:pPr algn="ctr"/>
            <a:r>
              <a:rPr lang="en-US" sz="1800" b="1" dirty="0">
                <a:solidFill>
                  <a:srgbClr val="FF6600"/>
                </a:solidFill>
              </a:rPr>
              <a:t>Randy Walkowiak Salesperson</a:t>
            </a:r>
            <a:endParaRPr lang="en-US" sz="1800" dirty="0"/>
          </a:p>
        </p:txBody>
      </p:sp>
      <p:sp>
        <p:nvSpPr>
          <p:cNvPr id="8" name="TextBox 7">
            <a:extLst>
              <a:ext uri="{FF2B5EF4-FFF2-40B4-BE49-F238E27FC236}">
                <a16:creationId xmlns:a16="http://schemas.microsoft.com/office/drawing/2014/main" id="{DF9A90E7-BDE9-45CC-9039-CAC52E30D2FF}"/>
              </a:ext>
            </a:extLst>
          </p:cNvPr>
          <p:cNvSpPr txBox="1"/>
          <p:nvPr/>
        </p:nvSpPr>
        <p:spPr>
          <a:xfrm>
            <a:off x="6761408" y="4546242"/>
            <a:ext cx="4649274" cy="2031325"/>
          </a:xfrm>
          <a:prstGeom prst="rect">
            <a:avLst/>
          </a:prstGeom>
          <a:noFill/>
        </p:spPr>
        <p:txBody>
          <a:bodyPr wrap="square" rtlCol="0">
            <a:spAutoFit/>
          </a:bodyPr>
          <a:lstStyle/>
          <a:p>
            <a:pPr lvl="1">
              <a:buFont typeface="Arial" panose="020B0604020202020204" pitchFamily="34" charset="0"/>
              <a:buChar char="•"/>
            </a:pPr>
            <a:r>
              <a:rPr lang="en-US" sz="1400" dirty="0">
                <a:latin typeface="Century Gothic" panose="020B0502020202020204" pitchFamily="34" charset="0"/>
              </a:rPr>
              <a:t>   Randy Walkowiak has had the privilege of supporting EHS Professionals for the past 11 years as a Salesperson at RAECO Rents. </a:t>
            </a:r>
          </a:p>
          <a:p>
            <a:pPr marL="352425" lvl="1" indent="0">
              <a:buNone/>
            </a:pPr>
            <a:endParaRPr lang="en-US" sz="1400" dirty="0">
              <a:latin typeface="Century Gothic" panose="020B0502020202020204" pitchFamily="34" charset="0"/>
            </a:endParaRPr>
          </a:p>
          <a:p>
            <a:pPr lvl="1">
              <a:buFont typeface="Arial" panose="020B0604020202020204" pitchFamily="34" charset="0"/>
              <a:buChar char="•"/>
            </a:pPr>
            <a:r>
              <a:rPr lang="en-US" sz="1400" dirty="0">
                <a:latin typeface="Century Gothic" panose="020B0502020202020204" pitchFamily="34" charset="0"/>
              </a:rPr>
              <a:t>   Board Member for the Chicago Local Section of the American Industrial Hygiene Association AIHA. BS in Marketing from Northern Illinois University. </a:t>
            </a:r>
          </a:p>
          <a:p>
            <a:endParaRPr lang="en-US" dirty="0"/>
          </a:p>
        </p:txBody>
      </p:sp>
    </p:spTree>
    <p:extLst>
      <p:ext uri="{BB962C8B-B14F-4D97-AF65-F5344CB8AC3E}">
        <p14:creationId xmlns:p14="http://schemas.microsoft.com/office/powerpoint/2010/main" val="2937846456"/>
      </p:ext>
    </p:extLst>
  </p:cSld>
  <p:clrMapOvr>
    <a:masterClrMapping/>
  </p:clrMapOvr>
  <mc:AlternateContent xmlns:mc="http://schemas.openxmlformats.org/markup-compatibility/2006" xmlns:p14="http://schemas.microsoft.com/office/powerpoint/2010/main">
    <mc:Choice Requires="p14">
      <p:transition spd="slow" p14:dur="2000" advTm="71981"/>
    </mc:Choice>
    <mc:Fallback xmlns="">
      <p:transition spd="slow" advTm="7198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8C69-48EF-438A-90F7-8E11D6116F1B}"/>
              </a:ext>
            </a:extLst>
          </p:cNvPr>
          <p:cNvSpPr>
            <a:spLocks noGrp="1"/>
          </p:cNvSpPr>
          <p:nvPr>
            <p:ph type="title"/>
          </p:nvPr>
        </p:nvSpPr>
        <p:spPr/>
        <p:txBody>
          <a:bodyPr/>
          <a:lstStyle/>
          <a:p>
            <a:r>
              <a:rPr lang="en-US"/>
              <a:t>TSI </a:t>
            </a:r>
            <a:r>
              <a:rPr lang="en-US" err="1"/>
              <a:t>Sidepak</a:t>
            </a:r>
            <a:r>
              <a:rPr lang="en-US"/>
              <a:t> AM520 Real-time Aerosol Monitor, Personal/Wearable </a:t>
            </a:r>
          </a:p>
        </p:txBody>
      </p:sp>
      <p:sp>
        <p:nvSpPr>
          <p:cNvPr id="3" name="Content Placeholder 2">
            <a:extLst>
              <a:ext uri="{FF2B5EF4-FFF2-40B4-BE49-F238E27FC236}">
                <a16:creationId xmlns:a16="http://schemas.microsoft.com/office/drawing/2014/main" id="{CD2461EA-3FA6-466E-99A4-4465C130813A}"/>
              </a:ext>
            </a:extLst>
          </p:cNvPr>
          <p:cNvSpPr>
            <a:spLocks noGrp="1"/>
          </p:cNvSpPr>
          <p:nvPr>
            <p:ph sz="half" idx="1"/>
          </p:nvPr>
        </p:nvSpPr>
        <p:spPr>
          <a:xfrm>
            <a:off x="603504" y="1713426"/>
            <a:ext cx="5384800" cy="4259628"/>
          </a:xfrm>
        </p:spPr>
        <p:txBody>
          <a:bodyPr>
            <a:normAutofit/>
          </a:bodyPr>
          <a:lstStyle/>
          <a:p>
            <a:r>
              <a:rPr lang="en-US"/>
              <a:t>Personal Pumped Monitor</a:t>
            </a:r>
          </a:p>
          <a:p>
            <a:pPr marL="0" indent="0">
              <a:buNone/>
            </a:pPr>
            <a:endParaRPr lang="en-US"/>
          </a:p>
          <a:p>
            <a:r>
              <a:rPr lang="en-US"/>
              <a:t>Datalogging and Real-Time Measurements</a:t>
            </a:r>
          </a:p>
          <a:p>
            <a:pPr marL="0" indent="0">
              <a:buNone/>
            </a:pPr>
            <a:endParaRPr lang="en-US"/>
          </a:p>
          <a:p>
            <a:r>
              <a:rPr lang="en-US"/>
              <a:t>Size Selective Impactors</a:t>
            </a:r>
          </a:p>
          <a:p>
            <a:pPr lvl="1"/>
            <a:r>
              <a:rPr lang="en-US"/>
              <a:t>Measure one size (or total dust)</a:t>
            </a:r>
          </a:p>
          <a:p>
            <a:pPr marL="352425" lvl="1" indent="0">
              <a:buNone/>
            </a:pPr>
            <a:endParaRPr lang="en-US"/>
          </a:p>
          <a:p>
            <a:pPr marL="342900" lvl="1" indent="0">
              <a:buNone/>
            </a:pPr>
            <a:r>
              <a:rPr lang="en-US"/>
              <a:t>RAECO Rents also owns </a:t>
            </a:r>
            <a:r>
              <a:rPr lang="en-US" b="1"/>
              <a:t>two intrinsically safe</a:t>
            </a:r>
            <a:r>
              <a:rPr lang="en-US"/>
              <a:t> </a:t>
            </a:r>
            <a:r>
              <a:rPr lang="en-US" b="1"/>
              <a:t>TSI </a:t>
            </a:r>
            <a:r>
              <a:rPr lang="en-US" b="1" err="1"/>
              <a:t>Sidepak</a:t>
            </a:r>
            <a:r>
              <a:rPr lang="en-US" b="1"/>
              <a:t> 520i</a:t>
            </a:r>
          </a:p>
        </p:txBody>
      </p:sp>
      <p:sp>
        <p:nvSpPr>
          <p:cNvPr id="4" name="Content Placeholder 3">
            <a:extLst>
              <a:ext uri="{FF2B5EF4-FFF2-40B4-BE49-F238E27FC236}">
                <a16:creationId xmlns:a16="http://schemas.microsoft.com/office/drawing/2014/main" id="{508B26A2-9409-445E-A124-FE5D59F5EF9A}"/>
              </a:ext>
            </a:extLst>
          </p:cNvPr>
          <p:cNvSpPr>
            <a:spLocks noGrp="1"/>
          </p:cNvSpPr>
          <p:nvPr>
            <p:ph sz="half" idx="2"/>
          </p:nvPr>
        </p:nvSpPr>
        <p:spPr>
          <a:xfrm>
            <a:off x="6197600" y="914401"/>
            <a:ext cx="5384800" cy="430887"/>
          </a:xfrm>
        </p:spPr>
        <p:txBody>
          <a:bodyPr>
            <a:normAutofit/>
          </a:bodyPr>
          <a:lstStyle/>
          <a:p>
            <a:pPr marL="0" indent="0" algn="ctr">
              <a:buNone/>
            </a:pPr>
            <a:r>
              <a:rPr lang="en-US"/>
              <a:t>TSI </a:t>
            </a:r>
            <a:r>
              <a:rPr lang="en-US" err="1"/>
              <a:t>Sidepak</a:t>
            </a:r>
            <a:r>
              <a:rPr lang="en-US"/>
              <a:t> AM520</a:t>
            </a:r>
          </a:p>
        </p:txBody>
      </p:sp>
      <p:sp>
        <p:nvSpPr>
          <p:cNvPr id="5" name="Slide Number Placeholder 4">
            <a:extLst>
              <a:ext uri="{FF2B5EF4-FFF2-40B4-BE49-F238E27FC236}">
                <a16:creationId xmlns:a16="http://schemas.microsoft.com/office/drawing/2014/main" id="{B01E398B-4553-4509-8129-73642387A74E}"/>
              </a:ext>
            </a:extLst>
          </p:cNvPr>
          <p:cNvSpPr>
            <a:spLocks noGrp="1"/>
          </p:cNvSpPr>
          <p:nvPr>
            <p:ph type="sldNum" sz="quarter" idx="12"/>
          </p:nvPr>
        </p:nvSpPr>
        <p:spPr/>
        <p:txBody>
          <a:bodyPr/>
          <a:lstStyle/>
          <a:p>
            <a:fld id="{F553C3F9-3F54-C64D-8AF3-17E14C1DB83D}" type="slidenum">
              <a:rPr lang="en-US" smtClean="0"/>
              <a:t>10</a:t>
            </a:fld>
            <a:endParaRPr lang="en-US"/>
          </a:p>
        </p:txBody>
      </p:sp>
      <p:pic>
        <p:nvPicPr>
          <p:cNvPr id="6147" name="Picture 3">
            <a:extLst>
              <a:ext uri="{FF2B5EF4-FFF2-40B4-BE49-F238E27FC236}">
                <a16:creationId xmlns:a16="http://schemas.microsoft.com/office/drawing/2014/main" id="{310B9FB5-BF2A-44DC-A0D9-029963E23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82" b="10877"/>
          <a:stretch/>
        </p:blipFill>
        <p:spPr bwMode="auto">
          <a:xfrm>
            <a:off x="6792611" y="1711049"/>
            <a:ext cx="4463718" cy="442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117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4A2B-9010-D4C7-2F98-ADF7EA6BE064}"/>
              </a:ext>
            </a:extLst>
          </p:cNvPr>
          <p:cNvSpPr>
            <a:spLocks noGrp="1"/>
          </p:cNvSpPr>
          <p:nvPr>
            <p:ph type="title"/>
          </p:nvPr>
        </p:nvSpPr>
        <p:spPr/>
        <p:txBody>
          <a:bodyPr/>
          <a:lstStyle/>
          <a:p>
            <a:r>
              <a:rPr lang="en-US"/>
              <a:t>TSI </a:t>
            </a:r>
            <a:r>
              <a:rPr lang="en-US" err="1"/>
              <a:t>Sidepak</a:t>
            </a:r>
            <a:r>
              <a:rPr lang="en-US"/>
              <a:t> AM520 Real-time Aerosol Monitor, Personal/Wearable </a:t>
            </a:r>
          </a:p>
        </p:txBody>
      </p:sp>
      <p:pic>
        <p:nvPicPr>
          <p:cNvPr id="6" name="Content Placeholder 5">
            <a:extLst>
              <a:ext uri="{FF2B5EF4-FFF2-40B4-BE49-F238E27FC236}">
                <a16:creationId xmlns:a16="http://schemas.microsoft.com/office/drawing/2014/main" id="{5D71CAB0-0673-AD72-2858-055902B68F55}"/>
              </a:ext>
            </a:extLst>
          </p:cNvPr>
          <p:cNvPicPr>
            <a:picLocks noGrp="1" noChangeAspect="1"/>
          </p:cNvPicPr>
          <p:nvPr>
            <p:ph sz="half" idx="1"/>
          </p:nvPr>
        </p:nvPicPr>
        <p:blipFill>
          <a:blip r:embed="rId3"/>
          <a:stretch>
            <a:fillRect/>
          </a:stretch>
        </p:blipFill>
        <p:spPr>
          <a:xfrm>
            <a:off x="2083904" y="2128476"/>
            <a:ext cx="7614201" cy="4249271"/>
          </a:xfrm>
        </p:spPr>
      </p:pic>
      <p:sp>
        <p:nvSpPr>
          <p:cNvPr id="7" name="TextBox 6">
            <a:extLst>
              <a:ext uri="{FF2B5EF4-FFF2-40B4-BE49-F238E27FC236}">
                <a16:creationId xmlns:a16="http://schemas.microsoft.com/office/drawing/2014/main" id="{1032B901-2524-9D62-4C88-78BE6C26CBEE}"/>
              </a:ext>
            </a:extLst>
          </p:cNvPr>
          <p:cNvSpPr txBox="1"/>
          <p:nvPr/>
        </p:nvSpPr>
        <p:spPr>
          <a:xfrm>
            <a:off x="1605963" y="968188"/>
            <a:ext cx="8306440" cy="954107"/>
          </a:xfrm>
          <a:prstGeom prst="rect">
            <a:avLst/>
          </a:prstGeom>
          <a:noFill/>
        </p:spPr>
        <p:txBody>
          <a:bodyPr wrap="square" rtlCol="0">
            <a:spAutoFit/>
          </a:bodyPr>
          <a:lstStyle/>
          <a:p>
            <a:pPr algn="ctr"/>
            <a:r>
              <a:rPr lang="en-US" sz="2800" b="1"/>
              <a:t>Recent Firmware update to AM520: </a:t>
            </a:r>
          </a:p>
          <a:p>
            <a:pPr algn="ctr"/>
            <a:r>
              <a:rPr lang="en-US" sz="2800" b="1"/>
              <a:t>Real Time Silica Exposure Data</a:t>
            </a:r>
          </a:p>
        </p:txBody>
      </p:sp>
    </p:spTree>
    <p:extLst>
      <p:ext uri="{BB962C8B-B14F-4D97-AF65-F5344CB8AC3E}">
        <p14:creationId xmlns:p14="http://schemas.microsoft.com/office/powerpoint/2010/main" val="314911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71F3-C779-4726-966C-74B3D97A9047}"/>
              </a:ext>
            </a:extLst>
          </p:cNvPr>
          <p:cNvSpPr>
            <a:spLocks noGrp="1"/>
          </p:cNvSpPr>
          <p:nvPr>
            <p:ph type="title"/>
          </p:nvPr>
        </p:nvSpPr>
        <p:spPr/>
        <p:txBody>
          <a:bodyPr/>
          <a:lstStyle/>
          <a:p>
            <a:r>
              <a:rPr lang="en-US"/>
              <a:t>TSI </a:t>
            </a:r>
            <a:r>
              <a:rPr lang="en-US" err="1"/>
              <a:t>Sidepak</a:t>
            </a:r>
            <a:r>
              <a:rPr lang="en-US"/>
              <a:t> AM520 Real-time Aerosol Monitor, Personal/Wearable </a:t>
            </a:r>
          </a:p>
        </p:txBody>
      </p:sp>
      <p:sp>
        <p:nvSpPr>
          <p:cNvPr id="4" name="Content Placeholder 3">
            <a:extLst>
              <a:ext uri="{FF2B5EF4-FFF2-40B4-BE49-F238E27FC236}">
                <a16:creationId xmlns:a16="http://schemas.microsoft.com/office/drawing/2014/main" id="{6F527D8E-D474-4096-9B1D-B06D06B044D0}"/>
              </a:ext>
            </a:extLst>
          </p:cNvPr>
          <p:cNvSpPr>
            <a:spLocks noGrp="1"/>
          </p:cNvSpPr>
          <p:nvPr>
            <p:ph sz="half" idx="1"/>
          </p:nvPr>
        </p:nvSpPr>
        <p:spPr>
          <a:xfrm>
            <a:off x="6197600" y="914401"/>
            <a:ext cx="5384800" cy="3668697"/>
          </a:xfrm>
        </p:spPr>
        <p:txBody>
          <a:bodyPr/>
          <a:lstStyle/>
          <a:p>
            <a:r>
              <a:rPr lang="en-US"/>
              <a:t>Can be used in a multi-faceted study!</a:t>
            </a:r>
          </a:p>
          <a:p>
            <a:pPr lvl="1"/>
            <a:r>
              <a:rPr lang="en-US"/>
              <a:t>Gravimetric sample for lab analysis with a personal sampling pump</a:t>
            </a:r>
          </a:p>
          <a:p>
            <a:pPr marL="342900" lvl="1" indent="0">
              <a:buNone/>
            </a:pPr>
            <a:endParaRPr lang="en-US"/>
          </a:p>
          <a:p>
            <a:pPr lvl="1"/>
            <a:r>
              <a:rPr lang="en-US"/>
              <a:t>Real time particulate readings from the </a:t>
            </a:r>
            <a:r>
              <a:rPr lang="en-US" err="1"/>
              <a:t>Sidepak</a:t>
            </a:r>
            <a:r>
              <a:rPr lang="en-US"/>
              <a:t> AM520</a:t>
            </a:r>
          </a:p>
          <a:p>
            <a:pPr marL="342900" lvl="1" indent="0">
              <a:buNone/>
            </a:pPr>
            <a:endParaRPr lang="en-US"/>
          </a:p>
          <a:p>
            <a:pPr lvl="1"/>
            <a:r>
              <a:rPr lang="en-US"/>
              <a:t>If real time readings show a need for lab analysis, you’ll already have the job done!  If real time total dust results are below thresholds, no need to waste money on lab fees.</a:t>
            </a:r>
          </a:p>
        </p:txBody>
      </p:sp>
      <p:sp>
        <p:nvSpPr>
          <p:cNvPr id="5" name="Slide Number Placeholder 4">
            <a:extLst>
              <a:ext uri="{FF2B5EF4-FFF2-40B4-BE49-F238E27FC236}">
                <a16:creationId xmlns:a16="http://schemas.microsoft.com/office/drawing/2014/main" id="{C57845D6-5C72-4EBF-928A-29BDB93D0E66}"/>
              </a:ext>
            </a:extLst>
          </p:cNvPr>
          <p:cNvSpPr>
            <a:spLocks noGrp="1"/>
          </p:cNvSpPr>
          <p:nvPr>
            <p:ph type="sldNum" sz="quarter" idx="12"/>
          </p:nvPr>
        </p:nvSpPr>
        <p:spPr/>
        <p:txBody>
          <a:bodyPr/>
          <a:lstStyle/>
          <a:p>
            <a:fld id="{F553C3F9-3F54-C64D-8AF3-17E14C1DB83D}" type="slidenum">
              <a:rPr lang="en-US" smtClean="0"/>
              <a:t>12</a:t>
            </a:fld>
            <a:endParaRPr lang="en-US"/>
          </a:p>
        </p:txBody>
      </p:sp>
      <p:pic>
        <p:nvPicPr>
          <p:cNvPr id="1026" name="Picture 2">
            <a:extLst>
              <a:ext uri="{FF2B5EF4-FFF2-40B4-BE49-F238E27FC236}">
                <a16:creationId xmlns:a16="http://schemas.microsoft.com/office/drawing/2014/main" id="{D2E56EE2-928B-45DA-A437-6EE4CBFF3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0" t="13226" r="4435" b="11960"/>
          <a:stretch/>
        </p:blipFill>
        <p:spPr bwMode="auto">
          <a:xfrm>
            <a:off x="365761" y="1016950"/>
            <a:ext cx="4737490" cy="534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7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2D9D-8E82-4CA4-8ACF-B7EC3E51D9E3}"/>
              </a:ext>
            </a:extLst>
          </p:cNvPr>
          <p:cNvSpPr>
            <a:spLocks noGrp="1"/>
          </p:cNvSpPr>
          <p:nvPr>
            <p:ph type="title"/>
          </p:nvPr>
        </p:nvSpPr>
        <p:spPr/>
        <p:txBody>
          <a:bodyPr/>
          <a:lstStyle/>
          <a:p>
            <a:r>
              <a:rPr lang="en-US"/>
              <a:t>TSI </a:t>
            </a:r>
            <a:r>
              <a:rPr lang="en-US" err="1"/>
              <a:t>Sidepak</a:t>
            </a:r>
            <a:r>
              <a:rPr lang="en-US"/>
              <a:t> AM520 Real-time Aerosol Monitor, Personal/Wearable </a:t>
            </a:r>
          </a:p>
        </p:txBody>
      </p:sp>
      <p:sp>
        <p:nvSpPr>
          <p:cNvPr id="3" name="Content Placeholder 2">
            <a:extLst>
              <a:ext uri="{FF2B5EF4-FFF2-40B4-BE49-F238E27FC236}">
                <a16:creationId xmlns:a16="http://schemas.microsoft.com/office/drawing/2014/main" id="{58652A19-6E9A-4655-B8CA-BD1D5549C4CB}"/>
              </a:ext>
            </a:extLst>
          </p:cNvPr>
          <p:cNvSpPr>
            <a:spLocks noGrp="1"/>
          </p:cNvSpPr>
          <p:nvPr>
            <p:ph sz="half" idx="1"/>
          </p:nvPr>
        </p:nvSpPr>
        <p:spPr>
          <a:xfrm>
            <a:off x="457200" y="1243786"/>
            <a:ext cx="5384800" cy="4370427"/>
          </a:xfrm>
        </p:spPr>
        <p:txBody>
          <a:bodyPr/>
          <a:lstStyle/>
          <a:p>
            <a:pPr lvl="1"/>
            <a:r>
              <a:rPr lang="en-US"/>
              <a:t>PM1, PM2.5, PM5, PM10 Impactors</a:t>
            </a:r>
          </a:p>
          <a:p>
            <a:pPr lvl="2"/>
            <a:r>
              <a:rPr lang="en-US"/>
              <a:t>Internal impactor disc utilized </a:t>
            </a:r>
            <a:r>
              <a:rPr lang="en-US" b="1"/>
              <a:t>only</a:t>
            </a:r>
            <a:r>
              <a:rPr lang="en-US"/>
              <a:t> when using Size Selective Impactors</a:t>
            </a:r>
          </a:p>
          <a:p>
            <a:pPr marL="628650" lvl="2" indent="0">
              <a:buNone/>
            </a:pPr>
            <a:endParaRPr lang="en-US"/>
          </a:p>
          <a:p>
            <a:pPr lvl="1"/>
            <a:r>
              <a:rPr lang="en-US"/>
              <a:t>Flow must be calibrated at 1.7 LPM to ensure proper performance of impactors</a:t>
            </a:r>
          </a:p>
          <a:p>
            <a:pPr marL="352425" lvl="1" indent="0">
              <a:buNone/>
            </a:pPr>
            <a:endParaRPr lang="en-US"/>
          </a:p>
          <a:p>
            <a:pPr lvl="1"/>
            <a:r>
              <a:rPr lang="en-US"/>
              <a:t>Respirable cyclone can be used for respirable dust measurements</a:t>
            </a:r>
          </a:p>
          <a:p>
            <a:endParaRPr lang="en-US"/>
          </a:p>
        </p:txBody>
      </p:sp>
      <p:sp>
        <p:nvSpPr>
          <p:cNvPr id="5" name="Slide Number Placeholder 4">
            <a:extLst>
              <a:ext uri="{FF2B5EF4-FFF2-40B4-BE49-F238E27FC236}">
                <a16:creationId xmlns:a16="http://schemas.microsoft.com/office/drawing/2014/main" id="{8725305A-57EC-4EC0-B43A-12B258DF5D0D}"/>
              </a:ext>
            </a:extLst>
          </p:cNvPr>
          <p:cNvSpPr>
            <a:spLocks noGrp="1"/>
          </p:cNvSpPr>
          <p:nvPr>
            <p:ph type="sldNum" sz="quarter" idx="12"/>
          </p:nvPr>
        </p:nvSpPr>
        <p:spPr/>
        <p:txBody>
          <a:bodyPr/>
          <a:lstStyle/>
          <a:p>
            <a:fld id="{F553C3F9-3F54-C64D-8AF3-17E14C1DB83D}" type="slidenum">
              <a:rPr lang="en-US" smtClean="0"/>
              <a:t>13</a:t>
            </a:fld>
            <a:endParaRPr lang="en-US"/>
          </a:p>
        </p:txBody>
      </p:sp>
      <p:pic>
        <p:nvPicPr>
          <p:cNvPr id="8194" name="Picture 2" descr="SidePak Personal Aerosol Monitor AM520 | TSI">
            <a:extLst>
              <a:ext uri="{FF2B5EF4-FFF2-40B4-BE49-F238E27FC236}">
                <a16:creationId xmlns:a16="http://schemas.microsoft.com/office/drawing/2014/main" id="{BB66EDB0-26DE-4190-81C4-337645D19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109" y="1857375"/>
            <a:ext cx="51435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45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B756-9163-48C2-A42B-36531C1D753B}"/>
              </a:ext>
            </a:extLst>
          </p:cNvPr>
          <p:cNvSpPr>
            <a:spLocks noGrp="1"/>
          </p:cNvSpPr>
          <p:nvPr>
            <p:ph type="title"/>
          </p:nvPr>
        </p:nvSpPr>
        <p:spPr/>
        <p:txBody>
          <a:bodyPr/>
          <a:lstStyle/>
          <a:p>
            <a:r>
              <a:rPr lang="en-US"/>
              <a:t>Ultrafine Particle Counter, Portable Handheld for Area Monitoring</a:t>
            </a:r>
          </a:p>
        </p:txBody>
      </p:sp>
      <p:sp>
        <p:nvSpPr>
          <p:cNvPr id="6" name="Content Placeholder 5">
            <a:extLst>
              <a:ext uri="{FF2B5EF4-FFF2-40B4-BE49-F238E27FC236}">
                <a16:creationId xmlns:a16="http://schemas.microsoft.com/office/drawing/2014/main" id="{CE67189F-1237-427C-BF69-94706FF73C8F}"/>
              </a:ext>
            </a:extLst>
          </p:cNvPr>
          <p:cNvSpPr>
            <a:spLocks noGrp="1"/>
          </p:cNvSpPr>
          <p:nvPr>
            <p:ph sz="half" idx="1"/>
          </p:nvPr>
        </p:nvSpPr>
        <p:spPr>
          <a:xfrm>
            <a:off x="5486400" y="914401"/>
            <a:ext cx="6096000" cy="5884688"/>
          </a:xfrm>
        </p:spPr>
        <p:txBody>
          <a:bodyPr/>
          <a:lstStyle/>
          <a:p>
            <a:r>
              <a:rPr lang="en-US" b="0" i="0">
                <a:solidFill>
                  <a:srgbClr val="3A3A3A"/>
                </a:solidFill>
                <a:effectLst/>
                <a:latin typeface="Arial" panose="020B0604020202020204" pitchFamily="34" charset="0"/>
              </a:rPr>
              <a:t>Detects and counts </a:t>
            </a:r>
            <a:r>
              <a:rPr lang="en-US" b="1" i="0">
                <a:solidFill>
                  <a:srgbClr val="3A3A3A"/>
                </a:solidFill>
                <a:effectLst/>
                <a:latin typeface="Arial" panose="020B0604020202020204" pitchFamily="34" charset="0"/>
              </a:rPr>
              <a:t>ultrafine</a:t>
            </a:r>
            <a:r>
              <a:rPr lang="en-US" b="0" i="0">
                <a:solidFill>
                  <a:srgbClr val="3A3A3A"/>
                </a:solidFill>
                <a:effectLst/>
                <a:latin typeface="Arial" panose="020B0604020202020204" pitchFamily="34" charset="0"/>
              </a:rPr>
              <a:t> particles (0.02 to 1μm diameter)</a:t>
            </a:r>
          </a:p>
          <a:p>
            <a:r>
              <a:rPr lang="en-US">
                <a:solidFill>
                  <a:srgbClr val="3A3A3A"/>
                </a:solidFill>
                <a:latin typeface="Arial" panose="020B0604020202020204" pitchFamily="34" charset="0"/>
              </a:rPr>
              <a:t>Applications</a:t>
            </a:r>
          </a:p>
          <a:p>
            <a:pPr lvl="1">
              <a:buFont typeface="Arial" panose="020B0604020202020204" pitchFamily="34" charset="0"/>
              <a:buChar char="•"/>
            </a:pPr>
            <a:r>
              <a:rPr lang="en-US" b="0" i="0">
                <a:solidFill>
                  <a:srgbClr val="333333"/>
                </a:solidFill>
                <a:effectLst/>
                <a:latin typeface="rooney-web"/>
              </a:rPr>
              <a:t>Check office equipment</a:t>
            </a:r>
          </a:p>
          <a:p>
            <a:pPr lvl="1">
              <a:buFont typeface="Arial" panose="020B0604020202020204" pitchFamily="34" charset="0"/>
              <a:buChar char="•"/>
            </a:pPr>
            <a:r>
              <a:rPr lang="en-US" b="0" i="0">
                <a:solidFill>
                  <a:srgbClr val="333333"/>
                </a:solidFill>
                <a:effectLst/>
                <a:latin typeface="rooney-web"/>
              </a:rPr>
              <a:t>Cleanroom containment checks</a:t>
            </a:r>
          </a:p>
          <a:p>
            <a:pPr lvl="1">
              <a:buFont typeface="Arial" panose="020B0604020202020204" pitchFamily="34" charset="0"/>
              <a:buChar char="•"/>
            </a:pPr>
            <a:r>
              <a:rPr lang="en-US" b="0" i="0">
                <a:solidFill>
                  <a:srgbClr val="333333"/>
                </a:solidFill>
                <a:effectLst/>
                <a:latin typeface="rooney-web"/>
              </a:rPr>
              <a:t>Filter checks</a:t>
            </a:r>
          </a:p>
          <a:p>
            <a:pPr lvl="1">
              <a:buFont typeface="Arial" panose="020B0604020202020204" pitchFamily="34" charset="0"/>
              <a:buChar char="•"/>
            </a:pPr>
            <a:r>
              <a:rPr lang="en-US" b="0" i="0">
                <a:solidFill>
                  <a:srgbClr val="333333"/>
                </a:solidFill>
                <a:effectLst/>
                <a:latin typeface="rooney-web"/>
              </a:rPr>
              <a:t>Check fume hoods</a:t>
            </a:r>
          </a:p>
          <a:p>
            <a:pPr lvl="1">
              <a:buFont typeface="Arial" panose="020B0604020202020204" pitchFamily="34" charset="0"/>
              <a:buChar char="•"/>
            </a:pPr>
            <a:r>
              <a:rPr lang="en-US" b="0" i="0">
                <a:solidFill>
                  <a:srgbClr val="333333"/>
                </a:solidFill>
                <a:effectLst/>
                <a:latin typeface="rooney-web"/>
              </a:rPr>
              <a:t>Check safety cabinets</a:t>
            </a:r>
          </a:p>
          <a:p>
            <a:pPr lvl="1">
              <a:buFont typeface="Arial" panose="020B0604020202020204" pitchFamily="34" charset="0"/>
              <a:buChar char="•"/>
            </a:pPr>
            <a:r>
              <a:rPr lang="en-US" b="0" i="0">
                <a:solidFill>
                  <a:srgbClr val="333333"/>
                </a:solidFill>
                <a:effectLst/>
                <a:latin typeface="rooney-web"/>
              </a:rPr>
              <a:t>Vehicle emission migration</a:t>
            </a:r>
          </a:p>
          <a:p>
            <a:pPr lvl="1">
              <a:buFont typeface="Arial" panose="020B0604020202020204" pitchFamily="34" charset="0"/>
              <a:buChar char="•"/>
            </a:pPr>
            <a:r>
              <a:rPr lang="en-US" b="0" i="0">
                <a:solidFill>
                  <a:srgbClr val="333333"/>
                </a:solidFill>
                <a:effectLst/>
                <a:latin typeface="rooney-web"/>
              </a:rPr>
              <a:t>Combustion leaks</a:t>
            </a:r>
          </a:p>
          <a:p>
            <a:pPr lvl="1">
              <a:buFont typeface="Arial" panose="020B0604020202020204" pitchFamily="34" charset="0"/>
              <a:buChar char="•"/>
            </a:pPr>
            <a:r>
              <a:rPr lang="en-US" b="0" i="0">
                <a:solidFill>
                  <a:srgbClr val="333333"/>
                </a:solidFill>
                <a:effectLst/>
                <a:latin typeface="rooney-web"/>
              </a:rPr>
              <a:t>Control smoking areas</a:t>
            </a:r>
          </a:p>
          <a:p>
            <a:pPr lvl="1"/>
            <a:endParaRPr lang="en-US" b="0" i="0">
              <a:solidFill>
                <a:srgbClr val="3A3A3A"/>
              </a:solidFill>
              <a:effectLst/>
              <a:latin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FD76C221-0000-4F63-9144-FBCFA360E403}"/>
              </a:ext>
            </a:extLst>
          </p:cNvPr>
          <p:cNvSpPr>
            <a:spLocks noGrp="1"/>
          </p:cNvSpPr>
          <p:nvPr>
            <p:ph type="sldNum" sz="quarter" idx="12"/>
          </p:nvPr>
        </p:nvSpPr>
        <p:spPr/>
        <p:txBody>
          <a:bodyPr/>
          <a:lstStyle/>
          <a:p>
            <a:fld id="{F553C3F9-3F54-C64D-8AF3-17E14C1DB83D}" type="slidenum">
              <a:rPr lang="en-US" smtClean="0"/>
              <a:t>14</a:t>
            </a:fld>
            <a:endParaRPr lang="en-US"/>
          </a:p>
        </p:txBody>
      </p:sp>
      <p:sp>
        <p:nvSpPr>
          <p:cNvPr id="3" name="TextBox 2">
            <a:extLst>
              <a:ext uri="{FF2B5EF4-FFF2-40B4-BE49-F238E27FC236}">
                <a16:creationId xmlns:a16="http://schemas.microsoft.com/office/drawing/2014/main" id="{8BBD130D-C762-47F9-B6DE-0DA1D2A531ED}"/>
              </a:ext>
            </a:extLst>
          </p:cNvPr>
          <p:cNvSpPr txBox="1"/>
          <p:nvPr/>
        </p:nvSpPr>
        <p:spPr>
          <a:xfrm>
            <a:off x="860612" y="806824"/>
            <a:ext cx="3812988" cy="984885"/>
          </a:xfrm>
          <a:prstGeom prst="rect">
            <a:avLst/>
          </a:prstGeom>
          <a:noFill/>
        </p:spPr>
        <p:txBody>
          <a:bodyPr wrap="square" rtlCol="0">
            <a:spAutoFit/>
          </a:bodyPr>
          <a:lstStyle/>
          <a:p>
            <a:pPr algn="ctr"/>
            <a:r>
              <a:rPr lang="en-US" sz="4000">
                <a:latin typeface="Myriad Pro"/>
              </a:rPr>
              <a:t>TSI P-Trak 8525</a:t>
            </a:r>
          </a:p>
          <a:p>
            <a:endParaRPr lang="en-US">
              <a:latin typeface="Myriad Pro"/>
            </a:endParaRPr>
          </a:p>
        </p:txBody>
      </p:sp>
      <p:pic>
        <p:nvPicPr>
          <p:cNvPr id="8" name="Picture 2">
            <a:extLst>
              <a:ext uri="{FF2B5EF4-FFF2-40B4-BE49-F238E27FC236}">
                <a16:creationId xmlns:a16="http://schemas.microsoft.com/office/drawing/2014/main" id="{9363F30A-D2CA-41CB-AC95-B64B55B13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13"/>
          <a:stretch/>
        </p:blipFill>
        <p:spPr bwMode="auto">
          <a:xfrm>
            <a:off x="731520" y="1597152"/>
            <a:ext cx="4279392" cy="483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867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0539-2925-419D-9179-A481E9ACB695}"/>
              </a:ext>
            </a:extLst>
          </p:cNvPr>
          <p:cNvSpPr>
            <a:spLocks noGrp="1"/>
          </p:cNvSpPr>
          <p:nvPr>
            <p:ph type="title"/>
          </p:nvPr>
        </p:nvSpPr>
        <p:spPr/>
        <p:txBody>
          <a:bodyPr/>
          <a:lstStyle/>
          <a:p>
            <a:r>
              <a:rPr lang="en-US"/>
              <a:t>TSI </a:t>
            </a:r>
            <a:r>
              <a:rPr lang="en-US" err="1"/>
              <a:t>Trakpro</a:t>
            </a:r>
            <a:r>
              <a:rPr lang="en-US"/>
              <a:t> Software</a:t>
            </a:r>
          </a:p>
        </p:txBody>
      </p:sp>
      <p:sp>
        <p:nvSpPr>
          <p:cNvPr id="3" name="Content Placeholder 2">
            <a:extLst>
              <a:ext uri="{FF2B5EF4-FFF2-40B4-BE49-F238E27FC236}">
                <a16:creationId xmlns:a16="http://schemas.microsoft.com/office/drawing/2014/main" id="{B720D084-9BB6-442F-92C7-23F682E2FB22}"/>
              </a:ext>
            </a:extLst>
          </p:cNvPr>
          <p:cNvSpPr>
            <a:spLocks noGrp="1"/>
          </p:cNvSpPr>
          <p:nvPr>
            <p:ph sz="half" idx="1"/>
          </p:nvPr>
        </p:nvSpPr>
        <p:spPr>
          <a:xfrm>
            <a:off x="457200" y="914401"/>
            <a:ext cx="5384800" cy="4493538"/>
          </a:xfrm>
        </p:spPr>
        <p:txBody>
          <a:bodyPr/>
          <a:lstStyle/>
          <a:p>
            <a:r>
              <a:rPr lang="en-US" dirty="0" err="1"/>
              <a:t>Trakpro</a:t>
            </a:r>
            <a:r>
              <a:rPr lang="en-US" dirty="0"/>
              <a:t> 4.7.2</a:t>
            </a:r>
          </a:p>
          <a:p>
            <a:pPr marL="0" indent="0">
              <a:buNone/>
            </a:pPr>
            <a:endParaRPr lang="en-US" dirty="0"/>
          </a:p>
          <a:p>
            <a:pPr lvl="1"/>
            <a:r>
              <a:rPr lang="en-US" dirty="0"/>
              <a:t>P-</a:t>
            </a:r>
            <a:r>
              <a:rPr lang="en-US" dirty="0" err="1"/>
              <a:t>trak</a:t>
            </a:r>
            <a:r>
              <a:rPr lang="en-US" dirty="0"/>
              <a:t> 8525</a:t>
            </a:r>
          </a:p>
          <a:p>
            <a:pPr marL="352425" lvl="1" indent="0">
              <a:buNone/>
            </a:pPr>
            <a:endParaRPr lang="en-US" dirty="0"/>
          </a:p>
          <a:p>
            <a:pPr lvl="1"/>
            <a:r>
              <a:rPr lang="en-US" dirty="0" err="1"/>
              <a:t>Dusttrak</a:t>
            </a:r>
            <a:r>
              <a:rPr lang="en-US" dirty="0"/>
              <a:t> II and </a:t>
            </a:r>
            <a:r>
              <a:rPr lang="en-US" dirty="0" err="1"/>
              <a:t>Dusttrak</a:t>
            </a:r>
            <a:r>
              <a:rPr lang="en-US" dirty="0"/>
              <a:t> DRX</a:t>
            </a:r>
          </a:p>
          <a:p>
            <a:pPr marL="352425" lvl="1" indent="0">
              <a:buNone/>
            </a:pPr>
            <a:endParaRPr lang="en-US" dirty="0"/>
          </a:p>
          <a:p>
            <a:pPr lvl="1"/>
            <a:r>
              <a:rPr lang="en-US" dirty="0" err="1"/>
              <a:t>Velocicalc</a:t>
            </a:r>
            <a:r>
              <a:rPr lang="en-US" dirty="0"/>
              <a:t> / Q-Trak</a:t>
            </a:r>
          </a:p>
          <a:p>
            <a:pPr marL="352425" lvl="1" indent="0">
              <a:buNone/>
            </a:pPr>
            <a:endParaRPr lang="en-US" dirty="0"/>
          </a:p>
          <a:p>
            <a:pPr lvl="1"/>
            <a:r>
              <a:rPr lang="en-US" dirty="0">
                <a:hlinkClick r:id="rId2"/>
              </a:rPr>
              <a:t>Data Download with </a:t>
            </a:r>
            <a:r>
              <a:rPr lang="en-US" dirty="0" err="1">
                <a:hlinkClick r:id="rId2"/>
              </a:rPr>
              <a:t>Trakpro</a:t>
            </a:r>
            <a:r>
              <a:rPr lang="en-US" dirty="0">
                <a:hlinkClick r:id="rId2"/>
              </a:rPr>
              <a:t> 4.7.2</a:t>
            </a:r>
            <a:endParaRPr lang="en-US" dirty="0"/>
          </a:p>
          <a:p>
            <a:pPr lvl="1"/>
            <a:endParaRPr lang="en-US" dirty="0"/>
          </a:p>
        </p:txBody>
      </p:sp>
      <p:sp>
        <p:nvSpPr>
          <p:cNvPr id="4" name="Content Placeholder 3">
            <a:extLst>
              <a:ext uri="{FF2B5EF4-FFF2-40B4-BE49-F238E27FC236}">
                <a16:creationId xmlns:a16="http://schemas.microsoft.com/office/drawing/2014/main" id="{CBC53C42-F024-4C89-953E-DB3BA37C680F}"/>
              </a:ext>
            </a:extLst>
          </p:cNvPr>
          <p:cNvSpPr>
            <a:spLocks noGrp="1"/>
          </p:cNvSpPr>
          <p:nvPr>
            <p:ph sz="half" idx="2"/>
          </p:nvPr>
        </p:nvSpPr>
        <p:spPr>
          <a:xfrm>
            <a:off x="5994401" y="914401"/>
            <a:ext cx="5384800" cy="2277547"/>
          </a:xfrm>
        </p:spPr>
        <p:txBody>
          <a:bodyPr/>
          <a:lstStyle/>
          <a:p>
            <a:r>
              <a:rPr lang="en-US" dirty="0" err="1"/>
              <a:t>Trakpro</a:t>
            </a:r>
            <a:r>
              <a:rPr lang="en-US" dirty="0"/>
              <a:t> 5</a:t>
            </a:r>
          </a:p>
          <a:p>
            <a:pPr marL="0" indent="0">
              <a:buNone/>
            </a:pPr>
            <a:endParaRPr lang="en-US" dirty="0"/>
          </a:p>
          <a:p>
            <a:pPr lvl="1"/>
            <a:r>
              <a:rPr lang="en-US" dirty="0"/>
              <a:t>Only for the AM520 / AM520i currently</a:t>
            </a:r>
          </a:p>
          <a:p>
            <a:pPr marL="352425" lvl="1" indent="0">
              <a:buNone/>
            </a:pPr>
            <a:endParaRPr lang="en-US" dirty="0"/>
          </a:p>
          <a:p>
            <a:pPr lvl="1"/>
            <a:r>
              <a:rPr lang="en-US" dirty="0">
                <a:hlinkClick r:id="rId3"/>
              </a:rPr>
              <a:t>Data Download with </a:t>
            </a:r>
            <a:r>
              <a:rPr lang="en-US" dirty="0" err="1">
                <a:hlinkClick r:id="rId3"/>
              </a:rPr>
              <a:t>Trakpro</a:t>
            </a:r>
            <a:r>
              <a:rPr lang="en-US" dirty="0">
                <a:hlinkClick r:id="rId3"/>
              </a:rPr>
              <a:t> 5</a:t>
            </a:r>
            <a:endParaRPr lang="en-US" dirty="0"/>
          </a:p>
        </p:txBody>
      </p:sp>
      <p:sp>
        <p:nvSpPr>
          <p:cNvPr id="5" name="Slide Number Placeholder 4">
            <a:extLst>
              <a:ext uri="{FF2B5EF4-FFF2-40B4-BE49-F238E27FC236}">
                <a16:creationId xmlns:a16="http://schemas.microsoft.com/office/drawing/2014/main" id="{E0825E97-B1DE-43EB-ADAB-AC830D244753}"/>
              </a:ext>
            </a:extLst>
          </p:cNvPr>
          <p:cNvSpPr>
            <a:spLocks noGrp="1"/>
          </p:cNvSpPr>
          <p:nvPr>
            <p:ph type="sldNum" sz="quarter" idx="12"/>
          </p:nvPr>
        </p:nvSpPr>
        <p:spPr/>
        <p:txBody>
          <a:bodyPr/>
          <a:lstStyle/>
          <a:p>
            <a:fld id="{F553C3F9-3F54-C64D-8AF3-17E14C1DB83D}" type="slidenum">
              <a:rPr lang="en-US" smtClean="0"/>
              <a:t>15</a:t>
            </a:fld>
            <a:endParaRPr lang="en-US"/>
          </a:p>
        </p:txBody>
      </p:sp>
      <p:sp>
        <p:nvSpPr>
          <p:cNvPr id="7" name="TextBox 6">
            <a:extLst>
              <a:ext uri="{FF2B5EF4-FFF2-40B4-BE49-F238E27FC236}">
                <a16:creationId xmlns:a16="http://schemas.microsoft.com/office/drawing/2014/main" id="{51B2CA90-A6EA-D664-ECB7-3C99E2BF2428}"/>
              </a:ext>
            </a:extLst>
          </p:cNvPr>
          <p:cNvSpPr txBox="1"/>
          <p:nvPr/>
        </p:nvSpPr>
        <p:spPr>
          <a:xfrm>
            <a:off x="6095999" y="3429000"/>
            <a:ext cx="4823013" cy="1277273"/>
          </a:xfrm>
          <a:prstGeom prst="rect">
            <a:avLst/>
          </a:prstGeom>
          <a:noFill/>
        </p:spPr>
        <p:txBody>
          <a:bodyPr wrap="square" rtlCol="0">
            <a:spAutoFit/>
          </a:bodyPr>
          <a:lstStyle/>
          <a:p>
            <a:pPr marL="342900" indent="-342900">
              <a:buFont typeface="Arial" panose="020B0604020202020204" pitchFamily="34" charset="0"/>
              <a:buChar char="•"/>
            </a:pPr>
            <a:r>
              <a:rPr lang="en-US" sz="2100" dirty="0" err="1">
                <a:latin typeface="Century Gothic" panose="020B0502020202020204" pitchFamily="34" charset="0"/>
              </a:rPr>
              <a:t>Trakpro</a:t>
            </a:r>
            <a:r>
              <a:rPr lang="en-US" sz="2100" dirty="0">
                <a:latin typeface="Century Gothic" panose="020B0502020202020204" pitchFamily="34" charset="0"/>
              </a:rPr>
              <a:t> Ultra</a:t>
            </a:r>
          </a:p>
          <a:p>
            <a:pPr marL="342900" indent="-342900">
              <a:buFont typeface="Arial" panose="020B0604020202020204" pitchFamily="34" charset="0"/>
              <a:buChar char="•"/>
            </a:pPr>
            <a:endParaRPr lang="en-US" sz="2100" dirty="0">
              <a:latin typeface="Century Gothic" panose="020B0502020202020204" pitchFamily="34" charset="0"/>
            </a:endParaRPr>
          </a:p>
          <a:p>
            <a:r>
              <a:rPr lang="en-US" sz="2100" dirty="0">
                <a:latin typeface="Century Gothic" panose="020B0502020202020204" pitchFamily="34" charset="0"/>
              </a:rPr>
              <a:t>-  Only for Q-Trak XP currently</a:t>
            </a:r>
            <a:endParaRPr lang="en-US" dirty="0"/>
          </a:p>
          <a:p>
            <a:endParaRPr lang="en-US" dirty="0"/>
          </a:p>
        </p:txBody>
      </p:sp>
    </p:spTree>
    <p:extLst>
      <p:ext uri="{BB962C8B-B14F-4D97-AF65-F5344CB8AC3E}">
        <p14:creationId xmlns:p14="http://schemas.microsoft.com/office/powerpoint/2010/main" val="5458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EB42-8465-44B8-B3C8-3B33963D4D6B}"/>
              </a:ext>
            </a:extLst>
          </p:cNvPr>
          <p:cNvSpPr>
            <a:spLocks noGrp="1"/>
          </p:cNvSpPr>
          <p:nvPr>
            <p:ph type="title"/>
          </p:nvPr>
        </p:nvSpPr>
        <p:spPr/>
        <p:txBody>
          <a:bodyPr/>
          <a:lstStyle/>
          <a:p>
            <a:r>
              <a:rPr lang="en-US"/>
              <a:t>Sound Level Meter (SLM) with Sound Calibrator for Area Noise Mapping</a:t>
            </a:r>
          </a:p>
        </p:txBody>
      </p:sp>
      <p:sp>
        <p:nvSpPr>
          <p:cNvPr id="3" name="Content Placeholder 2">
            <a:extLst>
              <a:ext uri="{FF2B5EF4-FFF2-40B4-BE49-F238E27FC236}">
                <a16:creationId xmlns:a16="http://schemas.microsoft.com/office/drawing/2014/main" id="{71CB6441-BD07-4943-9CE1-9FD49B0AABB1}"/>
              </a:ext>
            </a:extLst>
          </p:cNvPr>
          <p:cNvSpPr>
            <a:spLocks noGrp="1"/>
          </p:cNvSpPr>
          <p:nvPr>
            <p:ph sz="half" idx="1"/>
          </p:nvPr>
        </p:nvSpPr>
        <p:spPr>
          <a:xfrm>
            <a:off x="457200" y="914401"/>
            <a:ext cx="5384800" cy="861774"/>
          </a:xfrm>
        </p:spPr>
        <p:txBody>
          <a:bodyPr/>
          <a:lstStyle/>
          <a:p>
            <a:pPr marL="0" indent="0" algn="ctr">
              <a:buNone/>
            </a:pPr>
            <a:r>
              <a:rPr lang="en-US"/>
              <a:t>TSI/Quest </a:t>
            </a:r>
            <a:r>
              <a:rPr lang="en-US" err="1"/>
              <a:t>Soundpro</a:t>
            </a:r>
            <a:r>
              <a:rPr lang="en-US"/>
              <a:t> and AC-300 Calibrator</a:t>
            </a:r>
          </a:p>
        </p:txBody>
      </p:sp>
      <p:sp>
        <p:nvSpPr>
          <p:cNvPr id="4" name="Content Placeholder 3">
            <a:extLst>
              <a:ext uri="{FF2B5EF4-FFF2-40B4-BE49-F238E27FC236}">
                <a16:creationId xmlns:a16="http://schemas.microsoft.com/office/drawing/2014/main" id="{8F2B738D-9F24-4409-953E-CA6DDEC8E09B}"/>
              </a:ext>
            </a:extLst>
          </p:cNvPr>
          <p:cNvSpPr>
            <a:spLocks noGrp="1"/>
          </p:cNvSpPr>
          <p:nvPr>
            <p:ph sz="half" idx="2"/>
          </p:nvPr>
        </p:nvSpPr>
        <p:spPr>
          <a:xfrm>
            <a:off x="6197600" y="914401"/>
            <a:ext cx="5384800" cy="6278642"/>
          </a:xfrm>
        </p:spPr>
        <p:txBody>
          <a:bodyPr/>
          <a:lstStyle/>
          <a:p>
            <a:r>
              <a:rPr lang="en-US" dirty="0"/>
              <a:t>Field Calibration with AC-300 at 114 dB</a:t>
            </a:r>
          </a:p>
          <a:p>
            <a:r>
              <a:rPr lang="en-US" dirty="0"/>
              <a:t>Datalogging</a:t>
            </a:r>
          </a:p>
          <a:p>
            <a:r>
              <a:rPr lang="en-US" dirty="0"/>
              <a:t>Octave Band Analysis (1/1 or 1/3)</a:t>
            </a:r>
          </a:p>
          <a:p>
            <a:r>
              <a:rPr lang="en-US" dirty="0" err="1"/>
              <a:t>Lavg</a:t>
            </a:r>
            <a:r>
              <a:rPr lang="en-US" dirty="0"/>
              <a:t> vs </a:t>
            </a:r>
            <a:r>
              <a:rPr lang="en-US" dirty="0" err="1"/>
              <a:t>Leq</a:t>
            </a:r>
            <a:endParaRPr lang="en-US" dirty="0"/>
          </a:p>
          <a:p>
            <a:pPr lvl="1"/>
            <a:r>
              <a:rPr lang="en-US" dirty="0"/>
              <a:t>These are actually the same measurement, but </a:t>
            </a:r>
            <a:r>
              <a:rPr lang="en-US" dirty="0" err="1"/>
              <a:t>Leq</a:t>
            </a:r>
            <a:r>
              <a:rPr lang="en-US" dirty="0"/>
              <a:t> ignores the threshold setting</a:t>
            </a:r>
          </a:p>
          <a:p>
            <a:r>
              <a:rPr lang="en-US" dirty="0"/>
              <a:t>CNEL</a:t>
            </a:r>
          </a:p>
          <a:p>
            <a:pPr lvl="1"/>
            <a:r>
              <a:rPr lang="en-US" dirty="0"/>
              <a:t>Community Noise Exposure Limit (Subject to Community Ordinance)</a:t>
            </a:r>
          </a:p>
          <a:p>
            <a:pPr lvl="2"/>
            <a:r>
              <a:rPr lang="en-US" dirty="0"/>
              <a:t>Boosts sample response at night to account for the “quietness” at those times</a:t>
            </a:r>
          </a:p>
          <a:p>
            <a:pPr lvl="2"/>
            <a:endParaRPr lang="en-US" dirty="0"/>
          </a:p>
        </p:txBody>
      </p:sp>
      <p:sp>
        <p:nvSpPr>
          <p:cNvPr id="5" name="Slide Number Placeholder 4">
            <a:extLst>
              <a:ext uri="{FF2B5EF4-FFF2-40B4-BE49-F238E27FC236}">
                <a16:creationId xmlns:a16="http://schemas.microsoft.com/office/drawing/2014/main" id="{4595DC5D-8CA8-4CF9-B912-6F87E9E9B332}"/>
              </a:ext>
            </a:extLst>
          </p:cNvPr>
          <p:cNvSpPr>
            <a:spLocks noGrp="1"/>
          </p:cNvSpPr>
          <p:nvPr>
            <p:ph type="sldNum" sz="quarter" idx="12"/>
          </p:nvPr>
        </p:nvSpPr>
        <p:spPr/>
        <p:txBody>
          <a:bodyPr/>
          <a:lstStyle/>
          <a:p>
            <a:fld id="{F553C3F9-3F54-C64D-8AF3-17E14C1DB83D}" type="slidenum">
              <a:rPr lang="en-US" smtClean="0"/>
              <a:t>16</a:t>
            </a:fld>
            <a:endParaRPr lang="en-US"/>
          </a:p>
        </p:txBody>
      </p:sp>
      <p:pic>
        <p:nvPicPr>
          <p:cNvPr id="5122" name="Picture 2">
            <a:extLst>
              <a:ext uri="{FF2B5EF4-FFF2-40B4-BE49-F238E27FC236}">
                <a16:creationId xmlns:a16="http://schemas.microsoft.com/office/drawing/2014/main" id="{CC8B4A36-0748-465A-9929-3986014FB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208" y="1868508"/>
            <a:ext cx="3608832" cy="481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71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9F6C-4640-4CAA-AEDB-2C8567F8A421}"/>
              </a:ext>
            </a:extLst>
          </p:cNvPr>
          <p:cNvSpPr>
            <a:spLocks noGrp="1"/>
          </p:cNvSpPr>
          <p:nvPr>
            <p:ph type="title"/>
          </p:nvPr>
        </p:nvSpPr>
        <p:spPr/>
        <p:txBody>
          <a:bodyPr/>
          <a:lstStyle/>
          <a:p>
            <a:r>
              <a:rPr lang="en-US"/>
              <a:t>Sound Level Meter (SLM) with Sound Calibrator for Area Noise Mapping</a:t>
            </a:r>
          </a:p>
        </p:txBody>
      </p:sp>
      <p:sp>
        <p:nvSpPr>
          <p:cNvPr id="3" name="Content Placeholder 2">
            <a:extLst>
              <a:ext uri="{FF2B5EF4-FFF2-40B4-BE49-F238E27FC236}">
                <a16:creationId xmlns:a16="http://schemas.microsoft.com/office/drawing/2014/main" id="{60A32891-75B5-438C-9491-523F5650845C}"/>
              </a:ext>
            </a:extLst>
          </p:cNvPr>
          <p:cNvSpPr>
            <a:spLocks noGrp="1"/>
          </p:cNvSpPr>
          <p:nvPr>
            <p:ph sz="half" idx="1"/>
          </p:nvPr>
        </p:nvSpPr>
        <p:spPr>
          <a:xfrm>
            <a:off x="711200" y="2218059"/>
            <a:ext cx="5384800" cy="2930033"/>
          </a:xfrm>
        </p:spPr>
        <p:txBody>
          <a:bodyPr/>
          <a:lstStyle/>
          <a:p>
            <a:r>
              <a:rPr lang="en-US"/>
              <a:t>Type 1 and Type 2 Available</a:t>
            </a:r>
          </a:p>
          <a:p>
            <a:pPr marL="0" indent="0">
              <a:buNone/>
            </a:pPr>
            <a:endParaRPr lang="en-US"/>
          </a:p>
          <a:p>
            <a:r>
              <a:rPr lang="en-US"/>
              <a:t>A, C, Z, and F Weighting</a:t>
            </a:r>
          </a:p>
          <a:p>
            <a:pPr marL="0" indent="0">
              <a:buNone/>
            </a:pPr>
            <a:endParaRPr lang="en-US"/>
          </a:p>
          <a:p>
            <a:r>
              <a:rPr lang="en-US"/>
              <a:t>2 “virtual” meters for measuring with different settings</a:t>
            </a:r>
          </a:p>
        </p:txBody>
      </p:sp>
      <p:sp>
        <p:nvSpPr>
          <p:cNvPr id="4" name="Content Placeholder 3">
            <a:extLst>
              <a:ext uri="{FF2B5EF4-FFF2-40B4-BE49-F238E27FC236}">
                <a16:creationId xmlns:a16="http://schemas.microsoft.com/office/drawing/2014/main" id="{C3915541-D09D-4DFA-8955-7725E2482330}"/>
              </a:ext>
            </a:extLst>
          </p:cNvPr>
          <p:cNvSpPr>
            <a:spLocks noGrp="1"/>
          </p:cNvSpPr>
          <p:nvPr>
            <p:ph sz="half" idx="2"/>
          </p:nvPr>
        </p:nvSpPr>
        <p:spPr>
          <a:xfrm>
            <a:off x="6412753" y="2218059"/>
            <a:ext cx="5384800" cy="3016210"/>
          </a:xfrm>
        </p:spPr>
        <p:txBody>
          <a:bodyPr/>
          <a:lstStyle/>
          <a:p>
            <a:r>
              <a:rPr lang="en-US"/>
              <a:t>Set response time</a:t>
            </a:r>
          </a:p>
          <a:p>
            <a:pPr lvl="1"/>
            <a:r>
              <a:rPr lang="en-US"/>
              <a:t>F = Fast</a:t>
            </a:r>
          </a:p>
          <a:p>
            <a:pPr lvl="1"/>
            <a:r>
              <a:rPr lang="en-US"/>
              <a:t>S = Slow</a:t>
            </a:r>
          </a:p>
          <a:p>
            <a:pPr lvl="1"/>
            <a:r>
              <a:rPr lang="en-US"/>
              <a:t>I = Impulse*</a:t>
            </a:r>
          </a:p>
          <a:p>
            <a:pPr lvl="1"/>
            <a:endParaRPr lang="en-US"/>
          </a:p>
          <a:p>
            <a:pPr marL="0" indent="0">
              <a:buNone/>
            </a:pPr>
            <a:r>
              <a:rPr lang="en-US"/>
              <a:t>* Impulse not recommended by TSI</a:t>
            </a:r>
          </a:p>
          <a:p>
            <a:pPr lvl="1"/>
            <a:endParaRPr lang="en-US"/>
          </a:p>
          <a:p>
            <a:endParaRPr lang="en-US"/>
          </a:p>
        </p:txBody>
      </p:sp>
      <p:sp>
        <p:nvSpPr>
          <p:cNvPr id="5" name="Slide Number Placeholder 4">
            <a:extLst>
              <a:ext uri="{FF2B5EF4-FFF2-40B4-BE49-F238E27FC236}">
                <a16:creationId xmlns:a16="http://schemas.microsoft.com/office/drawing/2014/main" id="{A6800175-A78F-4F64-92AD-2BB4A860F488}"/>
              </a:ext>
            </a:extLst>
          </p:cNvPr>
          <p:cNvSpPr>
            <a:spLocks noGrp="1"/>
          </p:cNvSpPr>
          <p:nvPr>
            <p:ph type="sldNum" sz="quarter" idx="12"/>
          </p:nvPr>
        </p:nvSpPr>
        <p:spPr/>
        <p:txBody>
          <a:bodyPr/>
          <a:lstStyle/>
          <a:p>
            <a:fld id="{F553C3F9-3F54-C64D-8AF3-17E14C1DB83D}" type="slidenum">
              <a:rPr lang="en-US" smtClean="0"/>
              <a:t>17</a:t>
            </a:fld>
            <a:endParaRPr lang="en-US"/>
          </a:p>
        </p:txBody>
      </p:sp>
    </p:spTree>
    <p:extLst>
      <p:ext uri="{BB962C8B-B14F-4D97-AF65-F5344CB8AC3E}">
        <p14:creationId xmlns:p14="http://schemas.microsoft.com/office/powerpoint/2010/main" val="1858095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2527-0BAB-463C-9D66-10D218B3B8B8}"/>
              </a:ext>
            </a:extLst>
          </p:cNvPr>
          <p:cNvSpPr>
            <a:spLocks noGrp="1"/>
          </p:cNvSpPr>
          <p:nvPr>
            <p:ph type="title"/>
          </p:nvPr>
        </p:nvSpPr>
        <p:spPr/>
        <p:txBody>
          <a:bodyPr/>
          <a:lstStyle/>
          <a:p>
            <a:r>
              <a:rPr lang="en-US"/>
              <a:t>Sound Level Meter (SLM) with Sound Calibrator for Area Noise Mapping</a:t>
            </a:r>
          </a:p>
        </p:txBody>
      </p:sp>
      <p:sp>
        <p:nvSpPr>
          <p:cNvPr id="5" name="Slide Number Placeholder 4">
            <a:extLst>
              <a:ext uri="{FF2B5EF4-FFF2-40B4-BE49-F238E27FC236}">
                <a16:creationId xmlns:a16="http://schemas.microsoft.com/office/drawing/2014/main" id="{409213EA-4254-4B47-BB94-3140C6B01B8F}"/>
              </a:ext>
            </a:extLst>
          </p:cNvPr>
          <p:cNvSpPr>
            <a:spLocks noGrp="1"/>
          </p:cNvSpPr>
          <p:nvPr>
            <p:ph type="sldNum" sz="quarter" idx="12"/>
          </p:nvPr>
        </p:nvSpPr>
        <p:spPr/>
        <p:txBody>
          <a:bodyPr/>
          <a:lstStyle/>
          <a:p>
            <a:fld id="{F553C3F9-3F54-C64D-8AF3-17E14C1DB83D}" type="slidenum">
              <a:rPr lang="en-US" smtClean="0"/>
              <a:t>18</a:t>
            </a:fld>
            <a:endParaRPr lang="en-US"/>
          </a:p>
        </p:txBody>
      </p:sp>
      <p:pic>
        <p:nvPicPr>
          <p:cNvPr id="9" name="Picture 8">
            <a:extLst>
              <a:ext uri="{FF2B5EF4-FFF2-40B4-BE49-F238E27FC236}">
                <a16:creationId xmlns:a16="http://schemas.microsoft.com/office/drawing/2014/main" id="{687123A4-5CE7-456B-9611-409A60069A78}"/>
              </a:ext>
            </a:extLst>
          </p:cNvPr>
          <p:cNvPicPr>
            <a:picLocks noChangeAspect="1"/>
          </p:cNvPicPr>
          <p:nvPr/>
        </p:nvPicPr>
        <p:blipFill rotWithShape="1">
          <a:blip r:embed="rId2"/>
          <a:srcRect l="31917" t="75490" r="32314" b="14706"/>
          <a:stretch/>
        </p:blipFill>
        <p:spPr>
          <a:xfrm>
            <a:off x="176050" y="1741394"/>
            <a:ext cx="11839900" cy="3650877"/>
          </a:xfrm>
          <a:prstGeom prst="rect">
            <a:avLst/>
          </a:prstGeom>
        </p:spPr>
      </p:pic>
      <p:sp>
        <p:nvSpPr>
          <p:cNvPr id="12" name="TextBox 11">
            <a:extLst>
              <a:ext uri="{FF2B5EF4-FFF2-40B4-BE49-F238E27FC236}">
                <a16:creationId xmlns:a16="http://schemas.microsoft.com/office/drawing/2014/main" id="{12871A6D-FF30-4677-8992-9E14414A0EC6}"/>
              </a:ext>
            </a:extLst>
          </p:cNvPr>
          <p:cNvSpPr txBox="1"/>
          <p:nvPr/>
        </p:nvSpPr>
        <p:spPr>
          <a:xfrm>
            <a:off x="497541" y="847165"/>
            <a:ext cx="2944906" cy="830997"/>
          </a:xfrm>
          <a:prstGeom prst="rect">
            <a:avLst/>
          </a:prstGeom>
          <a:noFill/>
        </p:spPr>
        <p:txBody>
          <a:bodyPr wrap="square" rtlCol="0">
            <a:spAutoFit/>
          </a:bodyPr>
          <a:lstStyle/>
          <a:p>
            <a:pPr algn="ctr"/>
            <a:r>
              <a:rPr lang="en-US" sz="2400">
                <a:latin typeface="Myriad Pro"/>
              </a:rPr>
              <a:t>Sound Pressure Level (SPL) Display</a:t>
            </a:r>
          </a:p>
        </p:txBody>
      </p:sp>
      <p:sp>
        <p:nvSpPr>
          <p:cNvPr id="13" name="TextBox 12">
            <a:extLst>
              <a:ext uri="{FF2B5EF4-FFF2-40B4-BE49-F238E27FC236}">
                <a16:creationId xmlns:a16="http://schemas.microsoft.com/office/drawing/2014/main" id="{D4A2A9FC-F22E-4AA1-A86C-1136959DBD06}"/>
              </a:ext>
            </a:extLst>
          </p:cNvPr>
          <p:cNvSpPr txBox="1"/>
          <p:nvPr/>
        </p:nvSpPr>
        <p:spPr>
          <a:xfrm>
            <a:off x="4673599" y="870466"/>
            <a:ext cx="2708835" cy="830997"/>
          </a:xfrm>
          <a:prstGeom prst="rect">
            <a:avLst/>
          </a:prstGeom>
          <a:noFill/>
        </p:spPr>
        <p:txBody>
          <a:bodyPr wrap="square" rtlCol="0">
            <a:spAutoFit/>
          </a:bodyPr>
          <a:lstStyle/>
          <a:p>
            <a:pPr algn="ctr"/>
            <a:r>
              <a:rPr lang="en-US" sz="2400">
                <a:latin typeface="Myriad Pro"/>
              </a:rPr>
              <a:t>1/1 Octave Band Display</a:t>
            </a:r>
          </a:p>
        </p:txBody>
      </p:sp>
      <p:sp>
        <p:nvSpPr>
          <p:cNvPr id="14" name="TextBox 13">
            <a:extLst>
              <a:ext uri="{FF2B5EF4-FFF2-40B4-BE49-F238E27FC236}">
                <a16:creationId xmlns:a16="http://schemas.microsoft.com/office/drawing/2014/main" id="{4C436DB8-74AC-4560-9B96-33C557D249A8}"/>
              </a:ext>
            </a:extLst>
          </p:cNvPr>
          <p:cNvSpPr txBox="1"/>
          <p:nvPr/>
        </p:nvSpPr>
        <p:spPr>
          <a:xfrm>
            <a:off x="8592671" y="847165"/>
            <a:ext cx="2708835" cy="830997"/>
          </a:xfrm>
          <a:prstGeom prst="rect">
            <a:avLst/>
          </a:prstGeom>
          <a:noFill/>
        </p:spPr>
        <p:txBody>
          <a:bodyPr wrap="square" rtlCol="0">
            <a:spAutoFit/>
          </a:bodyPr>
          <a:lstStyle/>
          <a:p>
            <a:pPr algn="ctr"/>
            <a:r>
              <a:rPr lang="en-US" sz="2400">
                <a:latin typeface="Myriad Pro"/>
              </a:rPr>
              <a:t>1/3 Octave Band Display</a:t>
            </a:r>
          </a:p>
        </p:txBody>
      </p:sp>
    </p:spTree>
    <p:extLst>
      <p:ext uri="{BB962C8B-B14F-4D97-AF65-F5344CB8AC3E}">
        <p14:creationId xmlns:p14="http://schemas.microsoft.com/office/powerpoint/2010/main" val="244527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6B604-1466-4C01-B119-8700C629E7C8}"/>
              </a:ext>
            </a:extLst>
          </p:cNvPr>
          <p:cNvSpPr>
            <a:spLocks noGrp="1"/>
          </p:cNvSpPr>
          <p:nvPr>
            <p:ph type="title"/>
          </p:nvPr>
        </p:nvSpPr>
        <p:spPr/>
        <p:txBody>
          <a:bodyPr>
            <a:normAutofit fontScale="90000"/>
          </a:bodyPr>
          <a:lstStyle/>
          <a:p>
            <a:r>
              <a:rPr lang="en-US" b="1"/>
              <a:t>TSI/Quest Edge</a:t>
            </a:r>
            <a:r>
              <a:rPr lang="en-US"/>
              <a:t>: Dosimeter with sound calibrator for Personal Sound Monitoring </a:t>
            </a:r>
          </a:p>
        </p:txBody>
      </p:sp>
      <p:sp>
        <p:nvSpPr>
          <p:cNvPr id="3" name="Content Placeholder 2">
            <a:extLst>
              <a:ext uri="{FF2B5EF4-FFF2-40B4-BE49-F238E27FC236}">
                <a16:creationId xmlns:a16="http://schemas.microsoft.com/office/drawing/2014/main" id="{E6AC0612-1581-4204-AF24-B37058BA58A8}"/>
              </a:ext>
            </a:extLst>
          </p:cNvPr>
          <p:cNvSpPr>
            <a:spLocks noGrp="1"/>
          </p:cNvSpPr>
          <p:nvPr>
            <p:ph sz="half" idx="1"/>
          </p:nvPr>
        </p:nvSpPr>
        <p:spPr>
          <a:xfrm>
            <a:off x="457200" y="914401"/>
            <a:ext cx="5384800" cy="430887"/>
          </a:xfrm>
        </p:spPr>
        <p:txBody>
          <a:bodyPr>
            <a:normAutofit/>
          </a:bodyPr>
          <a:lstStyle/>
          <a:p>
            <a:pPr marL="0" indent="0" algn="ctr">
              <a:buNone/>
            </a:pPr>
            <a:r>
              <a:rPr lang="en-US"/>
              <a:t>TSI/Quest Edge Dosimeter</a:t>
            </a:r>
          </a:p>
        </p:txBody>
      </p:sp>
      <p:sp>
        <p:nvSpPr>
          <p:cNvPr id="4" name="Content Placeholder 3">
            <a:extLst>
              <a:ext uri="{FF2B5EF4-FFF2-40B4-BE49-F238E27FC236}">
                <a16:creationId xmlns:a16="http://schemas.microsoft.com/office/drawing/2014/main" id="{0A983554-C849-4F9C-8D92-B295BE51BDE1}"/>
              </a:ext>
            </a:extLst>
          </p:cNvPr>
          <p:cNvSpPr>
            <a:spLocks noGrp="1"/>
          </p:cNvSpPr>
          <p:nvPr>
            <p:ph sz="half" idx="2"/>
          </p:nvPr>
        </p:nvSpPr>
        <p:spPr>
          <a:xfrm>
            <a:off x="6197600" y="914401"/>
            <a:ext cx="5384800" cy="5823133"/>
          </a:xfrm>
        </p:spPr>
        <p:txBody>
          <a:bodyPr>
            <a:normAutofit/>
          </a:bodyPr>
          <a:lstStyle/>
          <a:p>
            <a:r>
              <a:rPr lang="en-US"/>
              <a:t>Type 2 Microphone</a:t>
            </a:r>
          </a:p>
          <a:p>
            <a:pPr marL="0" indent="0">
              <a:buNone/>
            </a:pPr>
            <a:endParaRPr lang="en-US"/>
          </a:p>
          <a:p>
            <a:r>
              <a:rPr lang="en-US"/>
              <a:t>Edge 4 Plus</a:t>
            </a:r>
          </a:p>
          <a:p>
            <a:pPr lvl="1"/>
            <a:r>
              <a:rPr lang="en-US"/>
              <a:t>Bluetooth Capability</a:t>
            </a:r>
          </a:p>
          <a:p>
            <a:pPr lvl="1"/>
            <a:r>
              <a:rPr lang="en-US"/>
              <a:t>2 “virtual” dosimeters</a:t>
            </a:r>
          </a:p>
          <a:p>
            <a:pPr lvl="1"/>
            <a:r>
              <a:rPr lang="en-US"/>
              <a:t>Not Intrinsically Safe</a:t>
            </a:r>
          </a:p>
          <a:p>
            <a:pPr marL="352425" lvl="1" indent="0">
              <a:buNone/>
            </a:pPr>
            <a:endParaRPr lang="en-US"/>
          </a:p>
          <a:p>
            <a:r>
              <a:rPr lang="en-US"/>
              <a:t>Edge 5</a:t>
            </a:r>
          </a:p>
          <a:p>
            <a:pPr lvl="1"/>
            <a:r>
              <a:rPr lang="en-US"/>
              <a:t>3 “virtual” Dosimeters based on OSHA HC, OSHA PEL, and ACGIH Regulations</a:t>
            </a:r>
          </a:p>
          <a:p>
            <a:pPr lvl="1"/>
            <a:r>
              <a:rPr lang="en-US" b="1"/>
              <a:t>Intrinsically Safe</a:t>
            </a:r>
          </a:p>
          <a:p>
            <a:pPr marL="352425" lvl="1" indent="0">
              <a:buNone/>
            </a:pPr>
            <a:endParaRPr lang="en-US"/>
          </a:p>
        </p:txBody>
      </p:sp>
      <p:sp>
        <p:nvSpPr>
          <p:cNvPr id="5" name="Slide Number Placeholder 4">
            <a:extLst>
              <a:ext uri="{FF2B5EF4-FFF2-40B4-BE49-F238E27FC236}">
                <a16:creationId xmlns:a16="http://schemas.microsoft.com/office/drawing/2014/main" id="{2B035940-7D7B-4B39-84EF-E4A1F971BB0B}"/>
              </a:ext>
            </a:extLst>
          </p:cNvPr>
          <p:cNvSpPr>
            <a:spLocks noGrp="1"/>
          </p:cNvSpPr>
          <p:nvPr>
            <p:ph type="sldNum" sz="quarter" idx="12"/>
          </p:nvPr>
        </p:nvSpPr>
        <p:spPr/>
        <p:txBody>
          <a:bodyPr/>
          <a:lstStyle/>
          <a:p>
            <a:fld id="{F553C3F9-3F54-C64D-8AF3-17E14C1DB83D}" type="slidenum">
              <a:rPr lang="en-US" smtClean="0"/>
              <a:t>19</a:t>
            </a:fld>
            <a:endParaRPr lang="en-US"/>
          </a:p>
        </p:txBody>
      </p:sp>
      <p:pic>
        <p:nvPicPr>
          <p:cNvPr id="9218" name="Picture 2">
            <a:extLst>
              <a:ext uri="{FF2B5EF4-FFF2-40B4-BE49-F238E27FC236}">
                <a16:creationId xmlns:a16="http://schemas.microsoft.com/office/drawing/2014/main" id="{5F66E4CC-7502-41B3-BB3A-3CA6F6881F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06" b="18800"/>
          <a:stretch/>
        </p:blipFill>
        <p:spPr bwMode="auto">
          <a:xfrm>
            <a:off x="330200" y="2047645"/>
            <a:ext cx="5286655" cy="408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95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6D1D-F1B3-4F28-EC71-E3209F3045C1}"/>
              </a:ext>
            </a:extLst>
          </p:cNvPr>
          <p:cNvSpPr>
            <a:spLocks noGrp="1"/>
          </p:cNvSpPr>
          <p:nvPr>
            <p:ph type="title"/>
          </p:nvPr>
        </p:nvSpPr>
        <p:spPr/>
        <p:txBody>
          <a:bodyPr/>
          <a:lstStyle/>
          <a:p>
            <a:r>
              <a:rPr lang="en-US" dirty="0"/>
              <a:t>TSI QUESTemp Area Heat Stress Monitors </a:t>
            </a:r>
          </a:p>
        </p:txBody>
      </p:sp>
      <p:sp>
        <p:nvSpPr>
          <p:cNvPr id="3" name="Content Placeholder 2">
            <a:extLst>
              <a:ext uri="{FF2B5EF4-FFF2-40B4-BE49-F238E27FC236}">
                <a16:creationId xmlns:a16="http://schemas.microsoft.com/office/drawing/2014/main" id="{98401C57-9698-A0CA-4772-E90056871541}"/>
              </a:ext>
            </a:extLst>
          </p:cNvPr>
          <p:cNvSpPr>
            <a:spLocks noGrp="1"/>
          </p:cNvSpPr>
          <p:nvPr>
            <p:ph idx="1"/>
          </p:nvPr>
        </p:nvSpPr>
        <p:spPr/>
        <p:txBody>
          <a:bodyPr/>
          <a:lstStyle/>
          <a:p>
            <a:pPr marL="0" indent="0">
              <a:buNone/>
            </a:pPr>
            <a:r>
              <a:rPr lang="en-US" dirty="0"/>
              <a:t>           QT36                                                       QT46 (waterless, humidity range 20-95%)</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dirty="0">
                <a:effectLst/>
                <a:latin typeface="Tahoma" panose="020B0604030504040204" pitchFamily="34" charset="0"/>
                <a:ea typeface="Calibri" panose="020F0502020204030204" pitchFamily="34" charset="0"/>
              </a:rPr>
              <a:t>Wet Bulb sensor does not have a humidity range as it provides Wet bulb temperature to the WBGT indoor or outdoor formula calculations vs. the waterless  Wet Bulb which is calculated from the dry bulb temperature and the humidity sensor (i.e., humidity sensor limitations are not applicable to the Wet Bulb sensor).  </a:t>
            </a:r>
            <a:br>
              <a:rPr lang="en-US" sz="1800" dirty="0">
                <a:effectLst/>
                <a:latin typeface="Tahoma" panose="020B0604030504040204" pitchFamily="34" charset="0"/>
                <a:ea typeface="Calibri" panose="020F0502020204030204" pitchFamily="34" charset="0"/>
              </a:rPr>
            </a:br>
            <a:endParaRPr lang="en-US" dirty="0"/>
          </a:p>
        </p:txBody>
      </p:sp>
      <p:pic>
        <p:nvPicPr>
          <p:cNvPr id="1026" name="Picture 2" descr="TSI QUESTemp 36 Datalogging Heat Stress Monitor With Displayed Stay Times">
            <a:extLst>
              <a:ext uri="{FF2B5EF4-FFF2-40B4-BE49-F238E27FC236}">
                <a16:creationId xmlns:a16="http://schemas.microsoft.com/office/drawing/2014/main" id="{DA616654-2C06-1959-86B6-612CABA8F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339" y="1985132"/>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SI QUESTemp 46 Area Heat Stress Monitor with Waterless Wet Bulb">
            <a:extLst>
              <a:ext uri="{FF2B5EF4-FFF2-40B4-BE49-F238E27FC236}">
                <a16:creationId xmlns:a16="http://schemas.microsoft.com/office/drawing/2014/main" id="{9C79646D-1521-2FF7-D8A1-9250D9CD0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447" y="1985132"/>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03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B1EA-9EAF-C684-934D-DA25A6D39272}"/>
              </a:ext>
            </a:extLst>
          </p:cNvPr>
          <p:cNvSpPr>
            <a:spLocks noGrp="1"/>
          </p:cNvSpPr>
          <p:nvPr>
            <p:ph type="title"/>
          </p:nvPr>
        </p:nvSpPr>
        <p:spPr/>
        <p:txBody>
          <a:bodyPr/>
          <a:lstStyle/>
          <a:p>
            <a:r>
              <a:rPr lang="en-US" b="1"/>
              <a:t>TSI/Quest Edge</a:t>
            </a:r>
            <a:r>
              <a:rPr lang="en-US"/>
              <a:t>: Splitting up Study Data</a:t>
            </a:r>
          </a:p>
        </p:txBody>
      </p:sp>
      <p:pic>
        <p:nvPicPr>
          <p:cNvPr id="12" name="Content Placeholder 11">
            <a:extLst>
              <a:ext uri="{FF2B5EF4-FFF2-40B4-BE49-F238E27FC236}">
                <a16:creationId xmlns:a16="http://schemas.microsoft.com/office/drawing/2014/main" id="{77DED7DC-5B00-B59E-883E-E7024E517A94}"/>
              </a:ext>
            </a:extLst>
          </p:cNvPr>
          <p:cNvPicPr>
            <a:picLocks noGrp="1" noChangeAspect="1"/>
          </p:cNvPicPr>
          <p:nvPr>
            <p:ph sz="half" idx="1"/>
          </p:nvPr>
        </p:nvPicPr>
        <p:blipFill rotWithShape="1">
          <a:blip r:embed="rId3"/>
          <a:srcRect r="18726"/>
          <a:stretch/>
        </p:blipFill>
        <p:spPr>
          <a:xfrm>
            <a:off x="2922706" y="853662"/>
            <a:ext cx="5723214" cy="1340069"/>
          </a:xfrm>
        </p:spPr>
      </p:pic>
      <p:pic>
        <p:nvPicPr>
          <p:cNvPr id="14" name="Picture 13">
            <a:extLst>
              <a:ext uri="{FF2B5EF4-FFF2-40B4-BE49-F238E27FC236}">
                <a16:creationId xmlns:a16="http://schemas.microsoft.com/office/drawing/2014/main" id="{28167700-1DAA-7BCD-8D25-98028D3CFAF1}"/>
              </a:ext>
            </a:extLst>
          </p:cNvPr>
          <p:cNvPicPr>
            <a:picLocks noChangeAspect="1"/>
          </p:cNvPicPr>
          <p:nvPr/>
        </p:nvPicPr>
        <p:blipFill>
          <a:blip r:embed="rId4"/>
          <a:stretch>
            <a:fillRect/>
          </a:stretch>
        </p:blipFill>
        <p:spPr>
          <a:xfrm>
            <a:off x="268013" y="1408477"/>
            <a:ext cx="1886213" cy="4344006"/>
          </a:xfrm>
          <a:prstGeom prst="rect">
            <a:avLst/>
          </a:prstGeom>
        </p:spPr>
      </p:pic>
      <p:pic>
        <p:nvPicPr>
          <p:cNvPr id="20" name="Picture 19">
            <a:extLst>
              <a:ext uri="{FF2B5EF4-FFF2-40B4-BE49-F238E27FC236}">
                <a16:creationId xmlns:a16="http://schemas.microsoft.com/office/drawing/2014/main" id="{1ACC331D-068E-B3B0-A5DC-4672DEA94749}"/>
              </a:ext>
            </a:extLst>
          </p:cNvPr>
          <p:cNvPicPr>
            <a:picLocks noChangeAspect="1"/>
          </p:cNvPicPr>
          <p:nvPr/>
        </p:nvPicPr>
        <p:blipFill>
          <a:blip r:embed="rId5"/>
          <a:stretch>
            <a:fillRect/>
          </a:stretch>
        </p:blipFill>
        <p:spPr>
          <a:xfrm>
            <a:off x="2614168" y="2192761"/>
            <a:ext cx="6760465" cy="4129908"/>
          </a:xfrm>
          <a:prstGeom prst="rect">
            <a:avLst/>
          </a:prstGeom>
        </p:spPr>
      </p:pic>
    </p:spTree>
    <p:extLst>
      <p:ext uri="{BB962C8B-B14F-4D97-AF65-F5344CB8AC3E}">
        <p14:creationId xmlns:p14="http://schemas.microsoft.com/office/powerpoint/2010/main" val="154732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3B14-4409-01A0-86EE-F4DC3657708D}"/>
              </a:ext>
            </a:extLst>
          </p:cNvPr>
          <p:cNvSpPr>
            <a:spLocks noGrp="1"/>
          </p:cNvSpPr>
          <p:nvPr>
            <p:ph type="title"/>
          </p:nvPr>
        </p:nvSpPr>
        <p:spPr/>
        <p:txBody>
          <a:bodyPr/>
          <a:lstStyle/>
          <a:p>
            <a:r>
              <a:rPr lang="en-US" b="1"/>
              <a:t>TSI/Quest Edge</a:t>
            </a:r>
            <a:r>
              <a:rPr lang="en-US"/>
              <a:t>: Splitting up Study Data</a:t>
            </a:r>
          </a:p>
        </p:txBody>
      </p:sp>
      <p:pic>
        <p:nvPicPr>
          <p:cNvPr id="6" name="Content Placeholder 5">
            <a:extLst>
              <a:ext uri="{FF2B5EF4-FFF2-40B4-BE49-F238E27FC236}">
                <a16:creationId xmlns:a16="http://schemas.microsoft.com/office/drawing/2014/main" id="{CCD29E4A-756E-1CF1-C9B7-18CFD8CA72C9}"/>
              </a:ext>
            </a:extLst>
          </p:cNvPr>
          <p:cNvPicPr>
            <a:picLocks noGrp="1" noChangeAspect="1"/>
          </p:cNvPicPr>
          <p:nvPr>
            <p:ph sz="half" idx="1"/>
          </p:nvPr>
        </p:nvPicPr>
        <p:blipFill rotWithShape="1">
          <a:blip r:embed="rId3"/>
          <a:srcRect r="200" b="-423"/>
          <a:stretch/>
        </p:blipFill>
        <p:spPr>
          <a:xfrm>
            <a:off x="503182" y="763931"/>
            <a:ext cx="10130659" cy="5480273"/>
          </a:xfrm>
        </p:spPr>
      </p:pic>
    </p:spTree>
    <p:extLst>
      <p:ext uri="{BB962C8B-B14F-4D97-AF65-F5344CB8AC3E}">
        <p14:creationId xmlns:p14="http://schemas.microsoft.com/office/powerpoint/2010/main" val="1874884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3B9A-A50F-DAF8-94C0-C7D5D402F45E}"/>
              </a:ext>
            </a:extLst>
          </p:cNvPr>
          <p:cNvSpPr>
            <a:spLocks noGrp="1"/>
          </p:cNvSpPr>
          <p:nvPr>
            <p:ph type="title"/>
          </p:nvPr>
        </p:nvSpPr>
        <p:spPr/>
        <p:txBody>
          <a:bodyPr/>
          <a:lstStyle/>
          <a:p>
            <a:r>
              <a:rPr lang="en-US"/>
              <a:t>Casella dBadge personal noise dosimeter – now part of TSI</a:t>
            </a:r>
          </a:p>
        </p:txBody>
      </p:sp>
      <p:pic>
        <p:nvPicPr>
          <p:cNvPr id="4098" name="Picture 2" descr="Casella's dBadge2 personal noise dosimeter; on docking station">
            <a:extLst>
              <a:ext uri="{FF2B5EF4-FFF2-40B4-BE49-F238E27FC236}">
                <a16:creationId xmlns:a16="http://schemas.microsoft.com/office/drawing/2014/main" id="{A29B7B8C-25CF-FB9C-C00D-7D3ECA481D3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78251" y="911586"/>
            <a:ext cx="6199348" cy="47504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sella Logo">
            <a:extLst>
              <a:ext uri="{FF2B5EF4-FFF2-40B4-BE49-F238E27FC236}">
                <a16:creationId xmlns:a16="http://schemas.microsoft.com/office/drawing/2014/main" id="{1703F900-18E8-5486-1C2B-7E0A0E4B8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4828567"/>
            <a:ext cx="46386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7D2E859-3BA9-C693-DF1A-F6FC450A3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154" y="911586"/>
            <a:ext cx="4638674" cy="434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48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5F61-2E58-4608-A49F-B4DBE8BFA9C9}"/>
              </a:ext>
            </a:extLst>
          </p:cNvPr>
          <p:cNvSpPr>
            <a:spLocks noGrp="1"/>
          </p:cNvSpPr>
          <p:nvPr>
            <p:ph type="title"/>
          </p:nvPr>
        </p:nvSpPr>
        <p:spPr/>
        <p:txBody>
          <a:bodyPr/>
          <a:lstStyle/>
          <a:p>
            <a:r>
              <a:rPr lang="en-US"/>
              <a:t>Performing I H Surveys at a (Social) Distance – Bluetooth Devices</a:t>
            </a:r>
          </a:p>
        </p:txBody>
      </p:sp>
      <p:pic>
        <p:nvPicPr>
          <p:cNvPr id="1026" name="Picture 2" descr="Sensidyne Gilian GilAir Plus Air Flow Sampling Pump">
            <a:extLst>
              <a:ext uri="{FF2B5EF4-FFF2-40B4-BE49-F238E27FC236}">
                <a16:creationId xmlns:a16="http://schemas.microsoft.com/office/drawing/2014/main" id="{4D7D0357-72A0-41A9-9573-73AAAB2E73D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11250" y="2041567"/>
            <a:ext cx="2881962" cy="28819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SI Quest Edge 4 Plus Personal Noise Dosimeter with Bluetooth Connectivity">
            <a:extLst>
              <a:ext uri="{FF2B5EF4-FFF2-40B4-BE49-F238E27FC236}">
                <a16:creationId xmlns:a16="http://schemas.microsoft.com/office/drawing/2014/main" id="{A8ACB9B3-1DFA-4782-A990-0D0FD0540AC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711005" y="1822234"/>
            <a:ext cx="3269745" cy="32697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1BA3725-E44C-4466-BDAB-4DF562A63F10}"/>
              </a:ext>
            </a:extLst>
          </p:cNvPr>
          <p:cNvSpPr>
            <a:spLocks noGrp="1"/>
          </p:cNvSpPr>
          <p:nvPr>
            <p:ph type="sldNum" sz="quarter" idx="12"/>
          </p:nvPr>
        </p:nvSpPr>
        <p:spPr/>
        <p:txBody>
          <a:bodyPr/>
          <a:lstStyle/>
          <a:p>
            <a:fld id="{F553C3F9-3F54-C64D-8AF3-17E14C1DB83D}" type="slidenum">
              <a:rPr lang="en-US" smtClean="0"/>
              <a:t>23</a:t>
            </a:fld>
            <a:endParaRPr lang="en-US"/>
          </a:p>
        </p:txBody>
      </p:sp>
      <p:sp>
        <p:nvSpPr>
          <p:cNvPr id="4" name="TextBox 3">
            <a:extLst>
              <a:ext uri="{FF2B5EF4-FFF2-40B4-BE49-F238E27FC236}">
                <a16:creationId xmlns:a16="http://schemas.microsoft.com/office/drawing/2014/main" id="{6F682D0C-0737-44A9-8AEA-E8C126F31A42}"/>
              </a:ext>
            </a:extLst>
          </p:cNvPr>
          <p:cNvSpPr txBox="1"/>
          <p:nvPr/>
        </p:nvSpPr>
        <p:spPr>
          <a:xfrm>
            <a:off x="648583" y="857254"/>
            <a:ext cx="3832412" cy="1077218"/>
          </a:xfrm>
          <a:prstGeom prst="rect">
            <a:avLst/>
          </a:prstGeom>
          <a:noFill/>
        </p:spPr>
        <p:txBody>
          <a:bodyPr wrap="square" rtlCol="0">
            <a:spAutoFit/>
          </a:bodyPr>
          <a:lstStyle/>
          <a:p>
            <a:pPr algn="ctr"/>
            <a:r>
              <a:rPr lang="en-US" sz="3200" err="1">
                <a:latin typeface="Myriad Pro"/>
              </a:rPr>
              <a:t>Gilian</a:t>
            </a:r>
            <a:r>
              <a:rPr lang="en-US" sz="3200">
                <a:latin typeface="Myriad Pro"/>
              </a:rPr>
              <a:t> </a:t>
            </a:r>
            <a:r>
              <a:rPr lang="en-US" sz="3200" err="1">
                <a:latin typeface="Myriad Pro"/>
              </a:rPr>
              <a:t>Gilair</a:t>
            </a:r>
            <a:r>
              <a:rPr lang="en-US" sz="3200">
                <a:latin typeface="Myriad Pro"/>
              </a:rPr>
              <a:t> Plus with Bluetooth</a:t>
            </a:r>
          </a:p>
        </p:txBody>
      </p:sp>
      <p:sp>
        <p:nvSpPr>
          <p:cNvPr id="6" name="TextBox 5">
            <a:extLst>
              <a:ext uri="{FF2B5EF4-FFF2-40B4-BE49-F238E27FC236}">
                <a16:creationId xmlns:a16="http://schemas.microsoft.com/office/drawing/2014/main" id="{68AED398-37CB-44C8-95C4-497934F11ABC}"/>
              </a:ext>
            </a:extLst>
          </p:cNvPr>
          <p:cNvSpPr txBox="1"/>
          <p:nvPr/>
        </p:nvSpPr>
        <p:spPr>
          <a:xfrm>
            <a:off x="7711005" y="857254"/>
            <a:ext cx="3705547" cy="1077218"/>
          </a:xfrm>
          <a:prstGeom prst="rect">
            <a:avLst/>
          </a:prstGeom>
          <a:noFill/>
        </p:spPr>
        <p:txBody>
          <a:bodyPr wrap="square" rtlCol="0">
            <a:spAutoFit/>
          </a:bodyPr>
          <a:lstStyle/>
          <a:p>
            <a:pPr algn="ctr"/>
            <a:r>
              <a:rPr lang="en-US" sz="3200" dirty="0">
                <a:latin typeface="Myriad Pro"/>
              </a:rPr>
              <a:t>Edge 4 Plus with Bluetooth</a:t>
            </a:r>
          </a:p>
        </p:txBody>
      </p:sp>
      <p:sp>
        <p:nvSpPr>
          <p:cNvPr id="7" name="TextBox 6">
            <a:extLst>
              <a:ext uri="{FF2B5EF4-FFF2-40B4-BE49-F238E27FC236}">
                <a16:creationId xmlns:a16="http://schemas.microsoft.com/office/drawing/2014/main" id="{B5159749-4AC5-449A-B5E3-3D633B9F974D}"/>
              </a:ext>
            </a:extLst>
          </p:cNvPr>
          <p:cNvSpPr txBox="1"/>
          <p:nvPr/>
        </p:nvSpPr>
        <p:spPr>
          <a:xfrm>
            <a:off x="2958353" y="5091979"/>
            <a:ext cx="6293223" cy="830997"/>
          </a:xfrm>
          <a:prstGeom prst="rect">
            <a:avLst/>
          </a:prstGeom>
          <a:noFill/>
        </p:spPr>
        <p:txBody>
          <a:bodyPr wrap="square" rtlCol="0">
            <a:spAutoFit/>
          </a:bodyPr>
          <a:lstStyle/>
          <a:p>
            <a:pPr algn="ctr"/>
            <a:r>
              <a:rPr lang="en-US" sz="2400">
                <a:latin typeface="Myriad Pro"/>
                <a:hlinkClick r:id="rId5"/>
              </a:rPr>
              <a:t>Introducing Bluetooth Enabled Edge 4 Plus and </a:t>
            </a:r>
            <a:r>
              <a:rPr lang="en-US" sz="2400" err="1">
                <a:latin typeface="Myriad Pro"/>
                <a:hlinkClick r:id="rId5"/>
              </a:rPr>
              <a:t>Gilair</a:t>
            </a:r>
            <a:r>
              <a:rPr lang="en-US" sz="2400">
                <a:latin typeface="Myriad Pro"/>
                <a:hlinkClick r:id="rId5"/>
              </a:rPr>
              <a:t> Plus | RAECO Rents</a:t>
            </a:r>
            <a:endParaRPr lang="en-US" sz="2400">
              <a:latin typeface="Myriad Pro"/>
            </a:endParaRPr>
          </a:p>
        </p:txBody>
      </p:sp>
      <p:pic>
        <p:nvPicPr>
          <p:cNvPr id="3" name="Picture 6">
            <a:extLst>
              <a:ext uri="{FF2B5EF4-FFF2-40B4-BE49-F238E27FC236}">
                <a16:creationId xmlns:a16="http://schemas.microsoft.com/office/drawing/2014/main" id="{78D40D88-DD96-B2F6-7AA5-31C6BA15CF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68" t="17926" r="27131" b="18335"/>
          <a:stretch/>
        </p:blipFill>
        <p:spPr bwMode="auto">
          <a:xfrm>
            <a:off x="4658565" y="1878353"/>
            <a:ext cx="2616638" cy="32697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23243F-2E7C-F7B1-9237-3E7EB8FABC7B}"/>
              </a:ext>
            </a:extLst>
          </p:cNvPr>
          <p:cNvSpPr txBox="1"/>
          <p:nvPr/>
        </p:nvSpPr>
        <p:spPr>
          <a:xfrm>
            <a:off x="4480995" y="859867"/>
            <a:ext cx="3103146" cy="1292662"/>
          </a:xfrm>
          <a:prstGeom prst="rect">
            <a:avLst/>
          </a:prstGeom>
          <a:noFill/>
        </p:spPr>
        <p:txBody>
          <a:bodyPr wrap="square" rtlCol="0">
            <a:spAutoFit/>
          </a:bodyPr>
          <a:lstStyle/>
          <a:p>
            <a:pPr algn="ctr"/>
            <a:r>
              <a:rPr lang="en-US" sz="3200" dirty="0">
                <a:latin typeface="Myriad Pro"/>
              </a:rPr>
              <a:t>Casella dBadge2IS</a:t>
            </a:r>
          </a:p>
          <a:p>
            <a:endParaRPr lang="en-US" dirty="0"/>
          </a:p>
        </p:txBody>
      </p:sp>
    </p:spTree>
    <p:extLst>
      <p:ext uri="{BB962C8B-B14F-4D97-AF65-F5344CB8AC3E}">
        <p14:creationId xmlns:p14="http://schemas.microsoft.com/office/powerpoint/2010/main" val="4257180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EE5E-8C96-CED4-680B-E7CE67444BA0}"/>
              </a:ext>
            </a:extLst>
          </p:cNvPr>
          <p:cNvSpPr>
            <a:spLocks noGrp="1"/>
          </p:cNvSpPr>
          <p:nvPr>
            <p:ph type="title"/>
          </p:nvPr>
        </p:nvSpPr>
        <p:spPr>
          <a:xfrm>
            <a:off x="1023256" y="644189"/>
            <a:ext cx="10363200" cy="533400"/>
          </a:xfrm>
        </p:spPr>
        <p:txBody>
          <a:bodyPr/>
          <a:lstStyle/>
          <a:p>
            <a:r>
              <a:rPr lang="en-US"/>
              <a:t>AeroQual Series 500 Handheld Ozone Monitor</a:t>
            </a:r>
          </a:p>
        </p:txBody>
      </p:sp>
      <p:pic>
        <p:nvPicPr>
          <p:cNvPr id="3080" name="Picture 8" descr="AeroQual Series 500 Handheld Ozone Monitor">
            <a:extLst>
              <a:ext uri="{FF2B5EF4-FFF2-40B4-BE49-F238E27FC236}">
                <a16:creationId xmlns:a16="http://schemas.microsoft.com/office/drawing/2014/main" id="{DB6F4772-6BEA-AA83-C2F9-6318A9E484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05365"/>
            <a:ext cx="4484914"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960851-69B1-6078-82F6-7C8DBFB55186}"/>
              </a:ext>
            </a:extLst>
          </p:cNvPr>
          <p:cNvSpPr txBox="1"/>
          <p:nvPr/>
        </p:nvSpPr>
        <p:spPr>
          <a:xfrm>
            <a:off x="3707011" y="1482287"/>
            <a:ext cx="8352263" cy="1015663"/>
          </a:xfrm>
          <a:prstGeom prst="rect">
            <a:avLst/>
          </a:prstGeom>
          <a:noFill/>
        </p:spPr>
        <p:txBody>
          <a:bodyPr wrap="square">
            <a:spAutoFit/>
          </a:bodyPr>
          <a:lstStyle/>
          <a:p>
            <a:r>
              <a:rPr lang="en-US" sz="2000" b="0" i="0">
                <a:solidFill>
                  <a:srgbClr val="3A3A3A"/>
                </a:solidFill>
                <a:effectLst/>
                <a:latin typeface="Century Gothic" panose="020B0502020202020204" pitchFamily="34" charset="0"/>
              </a:rPr>
              <a:t>The Aeroqual Series 500 portable monitor can measure Ozone concentrations from  0 to 10 ppm.  The monitor comes with low range (0 to 0.5 ppm), and high range (0-10) Ozone sensors.</a:t>
            </a:r>
            <a:endParaRPr lang="en-US" sz="2000">
              <a:latin typeface="Century Gothic" panose="020B0502020202020204" pitchFamily="34" charset="0"/>
            </a:endParaRPr>
          </a:p>
        </p:txBody>
      </p:sp>
      <p:pic>
        <p:nvPicPr>
          <p:cNvPr id="3" name="Picture 2">
            <a:extLst>
              <a:ext uri="{FF2B5EF4-FFF2-40B4-BE49-F238E27FC236}">
                <a16:creationId xmlns:a16="http://schemas.microsoft.com/office/drawing/2014/main" id="{9F100ADD-FE83-271F-4B28-563377225F6B}"/>
              </a:ext>
            </a:extLst>
          </p:cNvPr>
          <p:cNvPicPr>
            <a:picLocks noChangeAspect="1"/>
          </p:cNvPicPr>
          <p:nvPr/>
        </p:nvPicPr>
        <p:blipFill rotWithShape="1">
          <a:blip r:embed="rId4"/>
          <a:srcRect l="33653" t="69442" r="38266" b="10113"/>
          <a:stretch/>
        </p:blipFill>
        <p:spPr bwMode="auto">
          <a:xfrm>
            <a:off x="4484914" y="2636025"/>
            <a:ext cx="4837388" cy="39618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5757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B2A3-CB9E-25B5-9DD7-8E5FD07B9C15}"/>
              </a:ext>
            </a:extLst>
          </p:cNvPr>
          <p:cNvSpPr>
            <a:spLocks noGrp="1"/>
          </p:cNvSpPr>
          <p:nvPr>
            <p:ph type="title"/>
          </p:nvPr>
        </p:nvSpPr>
        <p:spPr/>
        <p:txBody>
          <a:bodyPr/>
          <a:lstStyle/>
          <a:p>
            <a:r>
              <a:rPr lang="en-US"/>
              <a:t>Drager Pac 8000 Personal Ozone Monitor</a:t>
            </a:r>
          </a:p>
        </p:txBody>
      </p:sp>
      <p:sp>
        <p:nvSpPr>
          <p:cNvPr id="3" name="Content Placeholder 2">
            <a:extLst>
              <a:ext uri="{FF2B5EF4-FFF2-40B4-BE49-F238E27FC236}">
                <a16:creationId xmlns:a16="http://schemas.microsoft.com/office/drawing/2014/main" id="{CFE4743C-C5EC-28A7-DFD2-F37C40C712F0}"/>
              </a:ext>
            </a:extLst>
          </p:cNvPr>
          <p:cNvSpPr>
            <a:spLocks noGrp="1"/>
          </p:cNvSpPr>
          <p:nvPr>
            <p:ph idx="1"/>
          </p:nvPr>
        </p:nvSpPr>
        <p:spPr>
          <a:xfrm>
            <a:off x="700643" y="777239"/>
            <a:ext cx="10363200" cy="5303520"/>
          </a:xfrm>
        </p:spPr>
        <p:txBody>
          <a:bodyPr/>
          <a:lstStyle/>
          <a:p>
            <a:endParaRPr lang="en-US"/>
          </a:p>
          <a:p>
            <a:endParaRPr lang="en-US"/>
          </a:p>
        </p:txBody>
      </p:sp>
      <p:pic>
        <p:nvPicPr>
          <p:cNvPr id="7" name="Picture 6">
            <a:extLst>
              <a:ext uri="{FF2B5EF4-FFF2-40B4-BE49-F238E27FC236}">
                <a16:creationId xmlns:a16="http://schemas.microsoft.com/office/drawing/2014/main" id="{96364FEF-5B58-9F04-3E8F-5B260630281B}"/>
              </a:ext>
            </a:extLst>
          </p:cNvPr>
          <p:cNvPicPr>
            <a:picLocks noChangeAspect="1"/>
          </p:cNvPicPr>
          <p:nvPr/>
        </p:nvPicPr>
        <p:blipFill>
          <a:blip r:embed="rId2"/>
          <a:stretch>
            <a:fillRect/>
          </a:stretch>
        </p:blipFill>
        <p:spPr>
          <a:xfrm>
            <a:off x="1012454" y="1224006"/>
            <a:ext cx="6782747" cy="2600688"/>
          </a:xfrm>
          <a:prstGeom prst="rect">
            <a:avLst/>
          </a:prstGeom>
        </p:spPr>
      </p:pic>
      <p:pic>
        <p:nvPicPr>
          <p:cNvPr id="5122" name="Picture 2" descr="Draeger Safety PAC 8000 Single Gas Monitor with Ozone (O₃) Sensor">
            <a:extLst>
              <a:ext uri="{FF2B5EF4-FFF2-40B4-BE49-F238E27FC236}">
                <a16:creationId xmlns:a16="http://schemas.microsoft.com/office/drawing/2014/main" id="{37475DAC-854D-DE77-1665-52F6D370D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04" y="887744"/>
            <a:ext cx="3667539" cy="5082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2C975A-86D4-0D3B-A061-C46CBA1404B1}"/>
              </a:ext>
            </a:extLst>
          </p:cNvPr>
          <p:cNvPicPr>
            <a:picLocks noChangeAspect="1"/>
          </p:cNvPicPr>
          <p:nvPr/>
        </p:nvPicPr>
        <p:blipFill>
          <a:blip r:embed="rId4"/>
          <a:stretch>
            <a:fillRect/>
          </a:stretch>
        </p:blipFill>
        <p:spPr>
          <a:xfrm>
            <a:off x="958457" y="3975192"/>
            <a:ext cx="3295634" cy="2736914"/>
          </a:xfrm>
          <a:prstGeom prst="rect">
            <a:avLst/>
          </a:prstGeom>
        </p:spPr>
      </p:pic>
    </p:spTree>
    <p:extLst>
      <p:ext uri="{BB962C8B-B14F-4D97-AF65-F5344CB8AC3E}">
        <p14:creationId xmlns:p14="http://schemas.microsoft.com/office/powerpoint/2010/main" val="31048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9969A-7127-B848-DD3E-0C911573905A}"/>
              </a:ext>
            </a:extLst>
          </p:cNvPr>
          <p:cNvSpPr>
            <a:spLocks noGrp="1"/>
          </p:cNvSpPr>
          <p:nvPr>
            <p:ph type="title"/>
          </p:nvPr>
        </p:nvSpPr>
        <p:spPr/>
        <p:txBody>
          <a:bodyPr/>
          <a:lstStyle/>
          <a:p>
            <a:r>
              <a:rPr lang="en-US"/>
              <a:t>Enmet Formaldemeter HTV</a:t>
            </a:r>
          </a:p>
        </p:txBody>
      </p:sp>
      <p:pic>
        <p:nvPicPr>
          <p:cNvPr id="6" name="Content Placeholder 5">
            <a:extLst>
              <a:ext uri="{FF2B5EF4-FFF2-40B4-BE49-F238E27FC236}">
                <a16:creationId xmlns:a16="http://schemas.microsoft.com/office/drawing/2014/main" id="{071FD37E-0CF4-B226-6FFE-60ED2FD82B1A}"/>
              </a:ext>
            </a:extLst>
          </p:cNvPr>
          <p:cNvPicPr>
            <a:picLocks noGrp="1" noChangeAspect="1"/>
          </p:cNvPicPr>
          <p:nvPr>
            <p:ph sz="half" idx="1"/>
          </p:nvPr>
        </p:nvPicPr>
        <p:blipFill>
          <a:blip r:embed="rId2"/>
          <a:stretch>
            <a:fillRect/>
          </a:stretch>
        </p:blipFill>
        <p:spPr>
          <a:xfrm>
            <a:off x="914399" y="914400"/>
            <a:ext cx="4104040" cy="4355575"/>
          </a:xfrm>
        </p:spPr>
      </p:pic>
      <p:sp>
        <p:nvSpPr>
          <p:cNvPr id="4" name="Content Placeholder 3">
            <a:extLst>
              <a:ext uri="{FF2B5EF4-FFF2-40B4-BE49-F238E27FC236}">
                <a16:creationId xmlns:a16="http://schemas.microsoft.com/office/drawing/2014/main" id="{7DA20FF4-146F-ADA4-B334-45E18DD9FB99}"/>
              </a:ext>
            </a:extLst>
          </p:cNvPr>
          <p:cNvSpPr>
            <a:spLocks noGrp="1"/>
          </p:cNvSpPr>
          <p:nvPr>
            <p:ph sz="half" idx="2"/>
          </p:nvPr>
        </p:nvSpPr>
        <p:spPr/>
        <p:txBody>
          <a:bodyPr/>
          <a:lstStyle/>
          <a:p>
            <a:r>
              <a:rPr lang="en-US"/>
              <a:t>Accurate measurements of airborne formaldehyde at low concentrations</a:t>
            </a:r>
          </a:p>
          <a:p>
            <a:pPr marL="0" indent="0">
              <a:buNone/>
            </a:pPr>
            <a:endParaRPr lang="en-US"/>
          </a:p>
          <a:p>
            <a:pPr marL="285750" indent="-285750">
              <a:buFont typeface="Arial" panose="020B0604020202020204" pitchFamily="34" charset="0"/>
              <a:buChar char="•"/>
            </a:pPr>
            <a:r>
              <a:rPr lang="en-US"/>
              <a:t>Range: .05 – 10 ppm</a:t>
            </a:r>
          </a:p>
          <a:p>
            <a:pPr marL="0" indent="0">
              <a:buNone/>
            </a:pPr>
            <a:endParaRPr lang="en-US"/>
          </a:p>
          <a:p>
            <a:pPr marL="285750" indent="-285750">
              <a:buFont typeface="Arial" panose="020B0604020202020204" pitchFamily="34" charset="0"/>
              <a:buChar char="•"/>
            </a:pPr>
            <a:r>
              <a:rPr lang="en-US"/>
              <a:t>Limit of Detection = 50 ppb</a:t>
            </a:r>
          </a:p>
          <a:p>
            <a:pPr marL="0" indent="0">
              <a:buNone/>
            </a:pPr>
            <a:endParaRPr lang="en-US"/>
          </a:p>
          <a:p>
            <a:pPr marL="285750" indent="-285750">
              <a:buFont typeface="Arial" panose="020B0604020202020204" pitchFamily="34" charset="0"/>
              <a:buChar char="•"/>
            </a:pPr>
            <a:r>
              <a:rPr lang="en-US"/>
              <a:t>Resolution = 10 ppb or .01 ppm</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b="0" i="0">
              <a:solidFill>
                <a:srgbClr val="3A3A3A"/>
              </a:solidFill>
              <a:effectLst/>
              <a:latin typeface="Arial" panose="020B0604020202020204" pitchFamily="34" charset="0"/>
            </a:endParaRPr>
          </a:p>
          <a:p>
            <a:pPr marL="285750" indent="-285750">
              <a:buFont typeface="Arial" panose="020B0604020202020204" pitchFamily="34" charset="0"/>
              <a:buChar char="•"/>
            </a:pPr>
            <a:endParaRPr lang="en-US"/>
          </a:p>
          <a:p>
            <a:pPr marL="0" indent="0">
              <a:buNone/>
            </a:pPr>
            <a:endParaRPr lang="en-US"/>
          </a:p>
          <a:p>
            <a:endParaRPr lang="en-US"/>
          </a:p>
          <a:p>
            <a:endParaRPr lang="en-US"/>
          </a:p>
          <a:p>
            <a:endParaRPr lang="en-US"/>
          </a:p>
          <a:p>
            <a:endParaRPr lang="en-US"/>
          </a:p>
          <a:p>
            <a:endParaRPr lang="en-US"/>
          </a:p>
          <a:p>
            <a:endParaRPr lang="en-US"/>
          </a:p>
          <a:p>
            <a:endParaRPr lang="en-US"/>
          </a:p>
          <a:p>
            <a:pPr marL="0" indent="0">
              <a:buNone/>
            </a:pPr>
            <a:endParaRPr lang="en-US"/>
          </a:p>
          <a:p>
            <a:pPr marL="342900" lvl="1" indent="0">
              <a:buNone/>
            </a:pPr>
            <a:endParaRPr lang="en-US"/>
          </a:p>
        </p:txBody>
      </p:sp>
    </p:spTree>
    <p:extLst>
      <p:ext uri="{BB962C8B-B14F-4D97-AF65-F5344CB8AC3E}">
        <p14:creationId xmlns:p14="http://schemas.microsoft.com/office/powerpoint/2010/main" val="117038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BE70-CEC2-21AE-7091-9806B1987604}"/>
              </a:ext>
            </a:extLst>
          </p:cNvPr>
          <p:cNvSpPr>
            <a:spLocks noGrp="1"/>
          </p:cNvSpPr>
          <p:nvPr>
            <p:ph type="title"/>
          </p:nvPr>
        </p:nvSpPr>
        <p:spPr/>
        <p:txBody>
          <a:bodyPr/>
          <a:lstStyle/>
          <a:p>
            <a:r>
              <a:rPr lang="en-US"/>
              <a:t>Enmet Formaldemeter HTV</a:t>
            </a:r>
          </a:p>
        </p:txBody>
      </p:sp>
      <p:sp>
        <p:nvSpPr>
          <p:cNvPr id="4" name="Content Placeholder 3">
            <a:extLst>
              <a:ext uri="{FF2B5EF4-FFF2-40B4-BE49-F238E27FC236}">
                <a16:creationId xmlns:a16="http://schemas.microsoft.com/office/drawing/2014/main" id="{34570E4B-8D99-7949-9B43-4CF0C740EFEF}"/>
              </a:ext>
            </a:extLst>
          </p:cNvPr>
          <p:cNvSpPr>
            <a:spLocks noGrp="1"/>
          </p:cNvSpPr>
          <p:nvPr>
            <p:ph sz="half" idx="2"/>
          </p:nvPr>
        </p:nvSpPr>
        <p:spPr/>
        <p:txBody>
          <a:bodyPr/>
          <a:lstStyle/>
          <a:p>
            <a:r>
              <a:rPr lang="en-US"/>
              <a:t>Field Calibration Standard – ensures accuracy at any time.  Quick calibration process takes just 1-2 minutes</a:t>
            </a:r>
          </a:p>
          <a:p>
            <a:pPr marL="0" indent="0">
              <a:buNone/>
            </a:pPr>
            <a:endParaRPr lang="en-US"/>
          </a:p>
          <a:p>
            <a:r>
              <a:rPr lang="en-US"/>
              <a:t>Automatically stores results of last 10 samples taken (Non-datalogging model)</a:t>
            </a:r>
          </a:p>
          <a:p>
            <a:endParaRPr lang="en-US"/>
          </a:p>
        </p:txBody>
      </p:sp>
      <p:sp>
        <p:nvSpPr>
          <p:cNvPr id="7" name="Content Placeholder 6">
            <a:extLst>
              <a:ext uri="{FF2B5EF4-FFF2-40B4-BE49-F238E27FC236}">
                <a16:creationId xmlns:a16="http://schemas.microsoft.com/office/drawing/2014/main" id="{6FC77B9D-E1C1-B1DE-FF02-626A6C0FFE8D}"/>
              </a:ext>
            </a:extLst>
          </p:cNvPr>
          <p:cNvSpPr>
            <a:spLocks noGrp="1"/>
          </p:cNvSpPr>
          <p:nvPr>
            <p:ph sz="half" idx="1"/>
          </p:nvPr>
        </p:nvSpPr>
        <p:spPr/>
        <p:txBody>
          <a:bodyPr/>
          <a:lstStyle/>
          <a:p>
            <a:r>
              <a:rPr lang="en-US" sz="2800"/>
              <a:t>Minimal cross-sensitivities</a:t>
            </a:r>
          </a:p>
          <a:p>
            <a:pPr lvl="1"/>
            <a:r>
              <a:rPr lang="en-US" sz="1700"/>
              <a:t>For comparison, RAE EC HCHO Sensor has 20% cross-sensitivity to CO</a:t>
            </a:r>
          </a:p>
          <a:p>
            <a:pPr marL="0" indent="0">
              <a:buNone/>
            </a:pPr>
            <a:endParaRPr lang="en-US"/>
          </a:p>
        </p:txBody>
      </p:sp>
      <p:pic>
        <p:nvPicPr>
          <p:cNvPr id="10" name="Picture 9">
            <a:extLst>
              <a:ext uri="{FF2B5EF4-FFF2-40B4-BE49-F238E27FC236}">
                <a16:creationId xmlns:a16="http://schemas.microsoft.com/office/drawing/2014/main" id="{1581EECB-55A7-F96C-DD2B-3DDEC075BDB4}"/>
              </a:ext>
            </a:extLst>
          </p:cNvPr>
          <p:cNvPicPr>
            <a:picLocks noChangeAspect="1"/>
          </p:cNvPicPr>
          <p:nvPr/>
        </p:nvPicPr>
        <p:blipFill>
          <a:blip r:embed="rId3"/>
          <a:stretch>
            <a:fillRect/>
          </a:stretch>
        </p:blipFill>
        <p:spPr>
          <a:xfrm>
            <a:off x="1768376" y="2090479"/>
            <a:ext cx="2840673" cy="4232190"/>
          </a:xfrm>
          <a:prstGeom prst="rect">
            <a:avLst/>
          </a:prstGeom>
        </p:spPr>
      </p:pic>
    </p:spTree>
    <p:extLst>
      <p:ext uri="{BB962C8B-B14F-4D97-AF65-F5344CB8AC3E}">
        <p14:creationId xmlns:p14="http://schemas.microsoft.com/office/powerpoint/2010/main" val="3037337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252E-325F-4856-942A-6E37CC644446}"/>
              </a:ext>
            </a:extLst>
          </p:cNvPr>
          <p:cNvSpPr>
            <a:spLocks noGrp="1"/>
          </p:cNvSpPr>
          <p:nvPr>
            <p:ph type="title"/>
          </p:nvPr>
        </p:nvSpPr>
        <p:spPr>
          <a:xfrm>
            <a:off x="914399" y="230531"/>
            <a:ext cx="10363200" cy="533400"/>
          </a:xfrm>
        </p:spPr>
        <p:txBody>
          <a:bodyPr wrap="square" anchor="ctr">
            <a:normAutofit/>
          </a:bodyPr>
          <a:lstStyle/>
          <a:p>
            <a:r>
              <a:rPr lang="en-US" b="1"/>
              <a:t>ToxiRAE Pro: </a:t>
            </a:r>
            <a:r>
              <a:rPr lang="en-US"/>
              <a:t>Single-gas meter, Personal/Wearable</a:t>
            </a:r>
          </a:p>
        </p:txBody>
      </p:sp>
      <p:sp>
        <p:nvSpPr>
          <p:cNvPr id="3" name="Content Placeholder 2">
            <a:extLst>
              <a:ext uri="{FF2B5EF4-FFF2-40B4-BE49-F238E27FC236}">
                <a16:creationId xmlns:a16="http://schemas.microsoft.com/office/drawing/2014/main" id="{9D810A83-E018-4E13-A7C3-C7718E4B52BD}"/>
              </a:ext>
            </a:extLst>
          </p:cNvPr>
          <p:cNvSpPr>
            <a:spLocks noGrp="1"/>
          </p:cNvSpPr>
          <p:nvPr>
            <p:ph sz="half" idx="1"/>
          </p:nvPr>
        </p:nvSpPr>
        <p:spPr>
          <a:xfrm>
            <a:off x="914400" y="914400"/>
            <a:ext cx="5080000" cy="5257800"/>
          </a:xfrm>
        </p:spPr>
        <p:txBody>
          <a:bodyPr wrap="square" anchor="t">
            <a:normAutofit/>
          </a:bodyPr>
          <a:lstStyle/>
          <a:p>
            <a:pPr marL="0" indent="0">
              <a:buNone/>
            </a:pPr>
            <a:r>
              <a:rPr lang="en-US"/>
              <a:t>Diffusion style</a:t>
            </a:r>
          </a:p>
          <a:p>
            <a:pPr marL="0" indent="0">
              <a:buNone/>
            </a:pPr>
            <a:endParaRPr lang="en-US"/>
          </a:p>
          <a:p>
            <a:pPr marL="0" indent="0">
              <a:buNone/>
            </a:pPr>
            <a:r>
              <a:rPr lang="en-US"/>
              <a:t>Popular sensors include:</a:t>
            </a:r>
          </a:p>
          <a:p>
            <a:r>
              <a:rPr lang="en-US"/>
              <a:t>Carbon Monoxide CO</a:t>
            </a:r>
          </a:p>
          <a:p>
            <a:r>
              <a:rPr lang="en-US"/>
              <a:t>Carbon Dioxide CO2</a:t>
            </a:r>
          </a:p>
          <a:p>
            <a:r>
              <a:rPr lang="en-US"/>
              <a:t>Hydrogen Sulfide H2S</a:t>
            </a:r>
          </a:p>
          <a:p>
            <a:r>
              <a:rPr lang="en-US"/>
              <a:t>Nitric Oxide NO</a:t>
            </a:r>
          </a:p>
          <a:p>
            <a:r>
              <a:rPr lang="en-US"/>
              <a:t>Nitrogen Dioxide NO2</a:t>
            </a:r>
          </a:p>
          <a:p>
            <a:r>
              <a:rPr lang="en-US"/>
              <a:t>Chlorine Cl2		</a:t>
            </a:r>
          </a:p>
          <a:p>
            <a:r>
              <a:rPr lang="en-US"/>
              <a:t>Ammonia NH3</a:t>
            </a:r>
          </a:p>
          <a:p>
            <a:endParaRPr lang="en-US"/>
          </a:p>
        </p:txBody>
      </p:sp>
      <p:pic>
        <p:nvPicPr>
          <p:cNvPr id="6" name="Picture 2" descr="RAE Systems ToxiRAE Pro Personal CO Detector">
            <a:extLst>
              <a:ext uri="{FF2B5EF4-FFF2-40B4-BE49-F238E27FC236}">
                <a16:creationId xmlns:a16="http://schemas.microsoft.com/office/drawing/2014/main" id="{A96824C2-6E24-43E0-8FFB-063242438D1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97600" y="1003300"/>
            <a:ext cx="5080000" cy="5080000"/>
          </a:xfrm>
          <a:prstGeom prst="rect">
            <a:avLst/>
          </a:prstGeom>
          <a:solidFill>
            <a:srgbClr val="FFFFFF"/>
          </a:solidFill>
        </p:spPr>
      </p:pic>
      <p:sp>
        <p:nvSpPr>
          <p:cNvPr id="5" name="Slide Number Placeholder 4" hidden="1">
            <a:extLst>
              <a:ext uri="{FF2B5EF4-FFF2-40B4-BE49-F238E27FC236}">
                <a16:creationId xmlns:a16="http://schemas.microsoft.com/office/drawing/2014/main" id="{B18C3F50-24B3-4B1A-A839-C5F81EBEF6DE}"/>
              </a:ext>
            </a:extLst>
          </p:cNvPr>
          <p:cNvSpPr>
            <a:spLocks noGrp="1"/>
          </p:cNvSpPr>
          <p:nvPr>
            <p:ph type="sldNum" sz="quarter" idx="12"/>
          </p:nvPr>
        </p:nvSpPr>
        <p:spPr/>
        <p:txBody>
          <a:bodyPr/>
          <a:lstStyle/>
          <a:p>
            <a:pPr>
              <a:spcAft>
                <a:spcPts val="600"/>
              </a:spcAft>
            </a:pPr>
            <a:fld id="{F553C3F9-3F54-C64D-8AF3-17E14C1DB83D}" type="slidenum">
              <a:rPr lang="en-US" smtClean="0"/>
              <a:pPr>
                <a:spcAft>
                  <a:spcPts val="600"/>
                </a:spcAft>
              </a:pPr>
              <a:t>28</a:t>
            </a:fld>
            <a:endParaRPr lang="en-US"/>
          </a:p>
        </p:txBody>
      </p:sp>
    </p:spTree>
    <p:extLst>
      <p:ext uri="{BB962C8B-B14F-4D97-AF65-F5344CB8AC3E}">
        <p14:creationId xmlns:p14="http://schemas.microsoft.com/office/powerpoint/2010/main" val="479515469"/>
      </p:ext>
    </p:extLst>
  </p:cSld>
  <p:clrMapOvr>
    <a:masterClrMapping/>
  </p:clrMapOvr>
  <mc:AlternateContent xmlns:mc="http://schemas.openxmlformats.org/markup-compatibility/2006" xmlns:p14="http://schemas.microsoft.com/office/powerpoint/2010/main">
    <mc:Choice Requires="p14">
      <p:transition spd="slow" p14:dur="2000" advTm="6199"/>
    </mc:Choice>
    <mc:Fallback xmlns="">
      <p:transition spd="slow" advTm="619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252E-325F-4856-942A-6E37CC644446}"/>
              </a:ext>
            </a:extLst>
          </p:cNvPr>
          <p:cNvSpPr>
            <a:spLocks noGrp="1"/>
          </p:cNvSpPr>
          <p:nvPr>
            <p:ph type="title"/>
          </p:nvPr>
        </p:nvSpPr>
        <p:spPr>
          <a:xfrm>
            <a:off x="914399" y="230531"/>
            <a:ext cx="10363200" cy="533400"/>
          </a:xfrm>
        </p:spPr>
        <p:txBody>
          <a:bodyPr wrap="square" anchor="ctr">
            <a:normAutofit/>
          </a:bodyPr>
          <a:lstStyle/>
          <a:p>
            <a:r>
              <a:rPr lang="en-US" b="1"/>
              <a:t>QRAE3: </a:t>
            </a:r>
            <a:r>
              <a:rPr lang="en-US"/>
              <a:t>Four-gas meter, Personal/Wearable</a:t>
            </a:r>
          </a:p>
        </p:txBody>
      </p:sp>
      <p:sp>
        <p:nvSpPr>
          <p:cNvPr id="3" name="Content Placeholder 2">
            <a:extLst>
              <a:ext uri="{FF2B5EF4-FFF2-40B4-BE49-F238E27FC236}">
                <a16:creationId xmlns:a16="http://schemas.microsoft.com/office/drawing/2014/main" id="{9D810A83-E018-4E13-A7C3-C7718E4B52BD}"/>
              </a:ext>
            </a:extLst>
          </p:cNvPr>
          <p:cNvSpPr>
            <a:spLocks noGrp="1"/>
          </p:cNvSpPr>
          <p:nvPr>
            <p:ph sz="half" idx="1"/>
          </p:nvPr>
        </p:nvSpPr>
        <p:spPr>
          <a:xfrm>
            <a:off x="914400" y="914400"/>
            <a:ext cx="5080000" cy="5257800"/>
          </a:xfrm>
        </p:spPr>
        <p:txBody>
          <a:bodyPr wrap="square" anchor="t">
            <a:normAutofit/>
          </a:bodyPr>
          <a:lstStyle/>
          <a:p>
            <a:pPr marL="0" indent="0">
              <a:buNone/>
            </a:pPr>
            <a:r>
              <a:rPr lang="en-US"/>
              <a:t>Pump style – Standard Sensors</a:t>
            </a:r>
          </a:p>
          <a:p>
            <a:endParaRPr lang="en-US"/>
          </a:p>
          <a:p>
            <a:r>
              <a:rPr lang="en-US"/>
              <a:t>Carbon Monoxide CO</a:t>
            </a:r>
          </a:p>
          <a:p>
            <a:r>
              <a:rPr lang="en-US"/>
              <a:t>Oxygen O2</a:t>
            </a:r>
          </a:p>
          <a:p>
            <a:r>
              <a:rPr lang="en-US"/>
              <a:t>Hydrogen Sulfide H2S</a:t>
            </a:r>
          </a:p>
          <a:p>
            <a:r>
              <a:rPr lang="en-US"/>
              <a:t>Lower Explosive Limit LEL</a:t>
            </a:r>
          </a:p>
          <a:p>
            <a:endParaRPr lang="en-US"/>
          </a:p>
        </p:txBody>
      </p:sp>
      <p:pic>
        <p:nvPicPr>
          <p:cNvPr id="6" name="Picture 2" descr="RAE Systems QRAE 3 Personal Multigas Detector">
            <a:extLst>
              <a:ext uri="{FF2B5EF4-FFF2-40B4-BE49-F238E27FC236}">
                <a16:creationId xmlns:a16="http://schemas.microsoft.com/office/drawing/2014/main" id="{44B2EF2C-A33C-48E1-9883-8BDE2847E6A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97602" y="1003300"/>
            <a:ext cx="5080000" cy="5080000"/>
          </a:xfrm>
          <a:prstGeom prst="rect">
            <a:avLst/>
          </a:prstGeom>
          <a:solidFill>
            <a:srgbClr val="FFFFFF"/>
          </a:solidFill>
        </p:spPr>
      </p:pic>
      <p:sp>
        <p:nvSpPr>
          <p:cNvPr id="5" name="Slide Number Placeholder 4" hidden="1">
            <a:extLst>
              <a:ext uri="{FF2B5EF4-FFF2-40B4-BE49-F238E27FC236}">
                <a16:creationId xmlns:a16="http://schemas.microsoft.com/office/drawing/2014/main" id="{B18C3F50-24B3-4B1A-A839-C5F81EBEF6DE}"/>
              </a:ext>
            </a:extLst>
          </p:cNvPr>
          <p:cNvSpPr>
            <a:spLocks noGrp="1"/>
          </p:cNvSpPr>
          <p:nvPr>
            <p:ph type="sldNum" sz="quarter" idx="12"/>
          </p:nvPr>
        </p:nvSpPr>
        <p:spPr/>
        <p:txBody>
          <a:bodyPr/>
          <a:lstStyle/>
          <a:p>
            <a:pPr>
              <a:spcAft>
                <a:spcPts val="600"/>
              </a:spcAft>
            </a:pPr>
            <a:fld id="{F553C3F9-3F54-C64D-8AF3-17E14C1DB83D}" type="slidenum">
              <a:rPr lang="en-US" smtClean="0"/>
              <a:pPr>
                <a:spcAft>
                  <a:spcPts val="600"/>
                </a:spcAft>
              </a:pPr>
              <a:t>29</a:t>
            </a:fld>
            <a:endParaRPr lang="en-US"/>
          </a:p>
        </p:txBody>
      </p:sp>
    </p:spTree>
    <p:extLst>
      <p:ext uri="{BB962C8B-B14F-4D97-AF65-F5344CB8AC3E}">
        <p14:creationId xmlns:p14="http://schemas.microsoft.com/office/powerpoint/2010/main" val="322500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13F8-0BB9-43C5-BEF1-AE62CD2EB7C2}"/>
              </a:ext>
            </a:extLst>
          </p:cNvPr>
          <p:cNvSpPr>
            <a:spLocks noGrp="1"/>
          </p:cNvSpPr>
          <p:nvPr>
            <p:ph type="title"/>
          </p:nvPr>
        </p:nvSpPr>
        <p:spPr/>
        <p:txBody>
          <a:bodyPr/>
          <a:lstStyle/>
          <a:p>
            <a:r>
              <a:rPr lang="en-US" dirty="0"/>
              <a:t>Combination Indoor Air Quality (IAQ), Particulate, and VOC Area Monitor </a:t>
            </a:r>
          </a:p>
        </p:txBody>
      </p:sp>
      <p:sp>
        <p:nvSpPr>
          <p:cNvPr id="4" name="Content Placeholder 3">
            <a:extLst>
              <a:ext uri="{FF2B5EF4-FFF2-40B4-BE49-F238E27FC236}">
                <a16:creationId xmlns:a16="http://schemas.microsoft.com/office/drawing/2014/main" id="{5A367A0C-2120-41C6-8FF7-91D0D1EE6D6E}"/>
              </a:ext>
            </a:extLst>
          </p:cNvPr>
          <p:cNvSpPr>
            <a:spLocks noGrp="1"/>
          </p:cNvSpPr>
          <p:nvPr>
            <p:ph sz="half" idx="1"/>
          </p:nvPr>
        </p:nvSpPr>
        <p:spPr>
          <a:xfrm>
            <a:off x="5671127" y="1265267"/>
            <a:ext cx="5911273" cy="615553"/>
          </a:xfrm>
        </p:spPr>
        <p:txBody>
          <a:bodyPr>
            <a:noAutofit/>
          </a:bodyPr>
          <a:lstStyle/>
          <a:p>
            <a:pPr marL="0" indent="0" algn="ctr">
              <a:buNone/>
            </a:pPr>
            <a:r>
              <a:rPr lang="en-US" sz="4000" dirty="0">
                <a:latin typeface="Myriad Pro" panose="020B0503030403020204"/>
              </a:rPr>
              <a:t>TSI Q-Trak XP</a:t>
            </a:r>
          </a:p>
        </p:txBody>
      </p:sp>
      <p:sp>
        <p:nvSpPr>
          <p:cNvPr id="5" name="Slide Number Placeholder 4">
            <a:extLst>
              <a:ext uri="{FF2B5EF4-FFF2-40B4-BE49-F238E27FC236}">
                <a16:creationId xmlns:a16="http://schemas.microsoft.com/office/drawing/2014/main" id="{BB817F10-C5BA-4178-A83B-60C484759058}"/>
              </a:ext>
            </a:extLst>
          </p:cNvPr>
          <p:cNvSpPr>
            <a:spLocks noGrp="1"/>
          </p:cNvSpPr>
          <p:nvPr>
            <p:ph type="sldNum" sz="quarter" idx="12"/>
          </p:nvPr>
        </p:nvSpPr>
        <p:spPr/>
        <p:txBody>
          <a:bodyPr/>
          <a:lstStyle/>
          <a:p>
            <a:fld id="{F553C3F9-3F54-C64D-8AF3-17E14C1DB83D}" type="slidenum">
              <a:rPr lang="en-US" smtClean="0"/>
              <a:t>3</a:t>
            </a:fld>
            <a:endParaRPr lang="en-US" dirty="0"/>
          </a:p>
        </p:txBody>
      </p:sp>
      <p:sp>
        <p:nvSpPr>
          <p:cNvPr id="3" name="TextBox 2">
            <a:extLst>
              <a:ext uri="{FF2B5EF4-FFF2-40B4-BE49-F238E27FC236}">
                <a16:creationId xmlns:a16="http://schemas.microsoft.com/office/drawing/2014/main" id="{361BB5BC-E439-421A-A5A2-749E6C639AEC}"/>
              </a:ext>
            </a:extLst>
          </p:cNvPr>
          <p:cNvSpPr txBox="1"/>
          <p:nvPr/>
        </p:nvSpPr>
        <p:spPr>
          <a:xfrm>
            <a:off x="1149744" y="1064956"/>
            <a:ext cx="3623396" cy="1323439"/>
          </a:xfrm>
          <a:prstGeom prst="rect">
            <a:avLst/>
          </a:prstGeom>
          <a:noFill/>
        </p:spPr>
        <p:txBody>
          <a:bodyPr wrap="square" rtlCol="0">
            <a:spAutoFit/>
          </a:bodyPr>
          <a:lstStyle/>
          <a:p>
            <a:pPr algn="ctr"/>
            <a:r>
              <a:rPr lang="en-US" sz="4000" dirty="0">
                <a:latin typeface="Myriad Pro"/>
              </a:rPr>
              <a:t>TSI/Quest </a:t>
            </a:r>
          </a:p>
          <a:p>
            <a:pPr algn="ctr"/>
            <a:r>
              <a:rPr lang="en-US" sz="4000" dirty="0">
                <a:latin typeface="Myriad Pro"/>
              </a:rPr>
              <a:t>EVM-7/CO</a:t>
            </a:r>
          </a:p>
        </p:txBody>
      </p:sp>
      <p:pic>
        <p:nvPicPr>
          <p:cNvPr id="2050" name="Picture 2">
            <a:extLst>
              <a:ext uri="{FF2B5EF4-FFF2-40B4-BE49-F238E27FC236}">
                <a16:creationId xmlns:a16="http://schemas.microsoft.com/office/drawing/2014/main" id="{81A7AAC5-8598-4D74-A881-027651B700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12" t="4239" r="27037" b="9736"/>
          <a:stretch/>
        </p:blipFill>
        <p:spPr bwMode="auto">
          <a:xfrm>
            <a:off x="7418862" y="2081788"/>
            <a:ext cx="3005298" cy="44177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10D3F3B-26B4-4496-946A-F1AF715577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9" b="8853"/>
          <a:stretch/>
        </p:blipFill>
        <p:spPr bwMode="auto">
          <a:xfrm>
            <a:off x="753475" y="2413555"/>
            <a:ext cx="4019665" cy="422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6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77AA-D577-462F-8156-174BE9EEEE6A}"/>
              </a:ext>
            </a:extLst>
          </p:cNvPr>
          <p:cNvSpPr>
            <a:spLocks noGrp="1"/>
          </p:cNvSpPr>
          <p:nvPr>
            <p:ph type="title"/>
          </p:nvPr>
        </p:nvSpPr>
        <p:spPr>
          <a:xfrm>
            <a:off x="914400" y="228600"/>
            <a:ext cx="10363200" cy="530352"/>
          </a:xfrm>
        </p:spPr>
        <p:txBody>
          <a:bodyPr wrap="square" anchor="ctr">
            <a:normAutofit/>
          </a:bodyPr>
          <a:lstStyle/>
          <a:p>
            <a:r>
              <a:rPr lang="en-US"/>
              <a:t>ToxiRAE Pro and QRAE 3</a:t>
            </a:r>
          </a:p>
        </p:txBody>
      </p:sp>
      <p:sp>
        <p:nvSpPr>
          <p:cNvPr id="4" name="Content Placeholder 3">
            <a:extLst>
              <a:ext uri="{FF2B5EF4-FFF2-40B4-BE49-F238E27FC236}">
                <a16:creationId xmlns:a16="http://schemas.microsoft.com/office/drawing/2014/main" id="{7F6FF5C1-4CD2-4CBF-9269-76CD4A371C31}"/>
              </a:ext>
            </a:extLst>
          </p:cNvPr>
          <p:cNvSpPr>
            <a:spLocks noGrp="1"/>
          </p:cNvSpPr>
          <p:nvPr>
            <p:ph sz="half" idx="2"/>
          </p:nvPr>
        </p:nvSpPr>
        <p:spPr>
          <a:xfrm>
            <a:off x="914400" y="1709610"/>
            <a:ext cx="5080000" cy="4462590"/>
          </a:xfrm>
        </p:spPr>
        <p:txBody>
          <a:bodyPr wrap="square" anchor="t">
            <a:normAutofit/>
          </a:bodyPr>
          <a:lstStyle/>
          <a:p>
            <a:r>
              <a:rPr lang="en-US"/>
              <a:t>Up to 3 months datalogging capacity at 1 minute interval (user configurable)</a:t>
            </a:r>
          </a:p>
          <a:p>
            <a:r>
              <a:rPr lang="en-US"/>
              <a:t>Up to 30 hours battery life on ToxiRAE Pro</a:t>
            </a:r>
          </a:p>
          <a:p>
            <a:r>
              <a:rPr lang="en-US"/>
              <a:t>Up to 11 hours battery life on QRAE3</a:t>
            </a:r>
          </a:p>
          <a:p>
            <a:r>
              <a:rPr lang="en-US"/>
              <a:t>User-defined alarm thresholds and modes</a:t>
            </a:r>
          </a:p>
          <a:p>
            <a:r>
              <a:rPr lang="en-US"/>
              <a:t>QRAE can sample through up to 98 feet of tubing</a:t>
            </a:r>
          </a:p>
          <a:p>
            <a:endParaRPr lang="en-US"/>
          </a:p>
        </p:txBody>
      </p:sp>
      <p:sp>
        <p:nvSpPr>
          <p:cNvPr id="3" name="Content Placeholder 2">
            <a:extLst>
              <a:ext uri="{FF2B5EF4-FFF2-40B4-BE49-F238E27FC236}">
                <a16:creationId xmlns:a16="http://schemas.microsoft.com/office/drawing/2014/main" id="{44ADAA73-61BE-4BD6-B5E5-C1E75E9C7A14}"/>
              </a:ext>
            </a:extLst>
          </p:cNvPr>
          <p:cNvSpPr>
            <a:spLocks noGrp="1"/>
          </p:cNvSpPr>
          <p:nvPr>
            <p:ph sz="quarter" idx="4"/>
          </p:nvPr>
        </p:nvSpPr>
        <p:spPr>
          <a:xfrm>
            <a:off x="6197600" y="1709611"/>
            <a:ext cx="5080000" cy="4462589"/>
          </a:xfrm>
        </p:spPr>
        <p:txBody>
          <a:bodyPr wrap="square" anchor="t">
            <a:normAutofit/>
          </a:bodyPr>
          <a:lstStyle/>
          <a:p>
            <a:r>
              <a:rPr lang="en-US"/>
              <a:t>Sensors are easily replaceable in the field if needed</a:t>
            </a:r>
          </a:p>
          <a:p>
            <a:r>
              <a:rPr lang="en-US"/>
              <a:t>IP-65 Dust and Water Resistance</a:t>
            </a:r>
          </a:p>
          <a:p>
            <a:r>
              <a:rPr lang="en-US"/>
              <a:t>Suitable for almost any environment</a:t>
            </a:r>
          </a:p>
          <a:p>
            <a:pPr lvl="1"/>
            <a:r>
              <a:rPr lang="en-US" sz="1800"/>
              <a:t>0 – 95% Relative Humidity</a:t>
            </a:r>
          </a:p>
          <a:p>
            <a:pPr lvl="1"/>
            <a:r>
              <a:rPr lang="en-US" sz="1800"/>
              <a:t>-4° to 122° F Operating Temperature</a:t>
            </a:r>
          </a:p>
          <a:p>
            <a:pPr marL="352425" lvl="1" indent="0">
              <a:buNone/>
            </a:pPr>
            <a:endParaRPr lang="en-US" sz="1800"/>
          </a:p>
          <a:p>
            <a:pPr lvl="1"/>
            <a:endParaRPr lang="en-US" sz="1800"/>
          </a:p>
        </p:txBody>
      </p:sp>
      <p:sp>
        <p:nvSpPr>
          <p:cNvPr id="5" name="Slide Number Placeholder 4" hidden="1">
            <a:extLst>
              <a:ext uri="{FF2B5EF4-FFF2-40B4-BE49-F238E27FC236}">
                <a16:creationId xmlns:a16="http://schemas.microsoft.com/office/drawing/2014/main" id="{8B7B2074-6E71-4C03-ADEE-BCAFE76B6309}"/>
              </a:ext>
            </a:extLst>
          </p:cNvPr>
          <p:cNvSpPr>
            <a:spLocks noGrp="1"/>
          </p:cNvSpPr>
          <p:nvPr>
            <p:ph type="sldNum" sz="quarter" idx="12"/>
          </p:nvPr>
        </p:nvSpPr>
        <p:spPr/>
        <p:txBody>
          <a:bodyPr/>
          <a:lstStyle/>
          <a:p>
            <a:pPr>
              <a:spcAft>
                <a:spcPts val="600"/>
              </a:spcAft>
            </a:pPr>
            <a:fld id="{F553C3F9-3F54-C64D-8AF3-17E14C1DB83D}" type="slidenum">
              <a:rPr lang="en-US" smtClean="0"/>
              <a:pPr>
                <a:spcAft>
                  <a:spcPts val="600"/>
                </a:spcAft>
              </a:pPr>
              <a:t>30</a:t>
            </a:fld>
            <a:endParaRPr lang="en-US"/>
          </a:p>
        </p:txBody>
      </p:sp>
    </p:spTree>
    <p:extLst>
      <p:ext uri="{BB962C8B-B14F-4D97-AF65-F5344CB8AC3E}">
        <p14:creationId xmlns:p14="http://schemas.microsoft.com/office/powerpoint/2010/main" val="927338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8225-1440-44B1-BB2F-59769B5B76B4}"/>
              </a:ext>
            </a:extLst>
          </p:cNvPr>
          <p:cNvSpPr>
            <a:spLocks noGrp="1"/>
          </p:cNvSpPr>
          <p:nvPr>
            <p:ph type="title"/>
          </p:nvPr>
        </p:nvSpPr>
        <p:spPr/>
        <p:txBody>
          <a:bodyPr/>
          <a:lstStyle/>
          <a:p>
            <a:r>
              <a:rPr lang="en-US"/>
              <a:t>ToxiRAE Pro and QRAE 3</a:t>
            </a:r>
          </a:p>
        </p:txBody>
      </p:sp>
      <p:sp>
        <p:nvSpPr>
          <p:cNvPr id="3" name="Content Placeholder 2">
            <a:extLst>
              <a:ext uri="{FF2B5EF4-FFF2-40B4-BE49-F238E27FC236}">
                <a16:creationId xmlns:a16="http://schemas.microsoft.com/office/drawing/2014/main" id="{380C7719-289B-473B-8802-EDB1B9C0D153}"/>
              </a:ext>
            </a:extLst>
          </p:cNvPr>
          <p:cNvSpPr>
            <a:spLocks noGrp="1"/>
          </p:cNvSpPr>
          <p:nvPr>
            <p:ph sz="half" idx="1"/>
          </p:nvPr>
        </p:nvSpPr>
        <p:spPr>
          <a:xfrm>
            <a:off x="3285744" y="914401"/>
            <a:ext cx="5384800" cy="430887"/>
          </a:xfrm>
        </p:spPr>
        <p:txBody>
          <a:bodyPr>
            <a:normAutofit/>
          </a:bodyPr>
          <a:lstStyle/>
          <a:p>
            <a:pPr marL="0" indent="0" algn="ctr">
              <a:buNone/>
            </a:pPr>
            <a:r>
              <a:rPr lang="en-US"/>
              <a:t>Pumped vs. Passive Sampling</a:t>
            </a:r>
          </a:p>
        </p:txBody>
      </p:sp>
      <p:sp>
        <p:nvSpPr>
          <p:cNvPr id="4" name="Content Placeholder 3">
            <a:extLst>
              <a:ext uri="{FF2B5EF4-FFF2-40B4-BE49-F238E27FC236}">
                <a16:creationId xmlns:a16="http://schemas.microsoft.com/office/drawing/2014/main" id="{F5B06206-355E-4318-A598-62C0588BEC26}"/>
              </a:ext>
            </a:extLst>
          </p:cNvPr>
          <p:cNvSpPr>
            <a:spLocks noGrp="1"/>
          </p:cNvSpPr>
          <p:nvPr>
            <p:ph sz="half" idx="2"/>
          </p:nvPr>
        </p:nvSpPr>
        <p:spPr>
          <a:xfrm>
            <a:off x="593344" y="1681752"/>
            <a:ext cx="5384800" cy="4395049"/>
          </a:xfrm>
        </p:spPr>
        <p:txBody>
          <a:bodyPr>
            <a:normAutofit/>
          </a:bodyPr>
          <a:lstStyle/>
          <a:p>
            <a:r>
              <a:rPr lang="en-US"/>
              <a:t>Passive sampling can be used in many applications – when might a pump be needed?</a:t>
            </a:r>
          </a:p>
          <a:p>
            <a:pPr marL="0" indent="0">
              <a:buNone/>
            </a:pPr>
            <a:endParaRPr lang="en-US"/>
          </a:p>
          <a:p>
            <a:pPr lvl="1"/>
            <a:r>
              <a:rPr lang="en-US"/>
              <a:t>Leak Detection</a:t>
            </a:r>
          </a:p>
          <a:p>
            <a:pPr lvl="1"/>
            <a:endParaRPr lang="en-US"/>
          </a:p>
          <a:p>
            <a:pPr lvl="1"/>
            <a:r>
              <a:rPr lang="en-US"/>
              <a:t>Confined Space</a:t>
            </a:r>
          </a:p>
          <a:p>
            <a:pPr lvl="1"/>
            <a:endParaRPr lang="en-US"/>
          </a:p>
          <a:p>
            <a:pPr lvl="1"/>
            <a:r>
              <a:rPr lang="en-US"/>
              <a:t>“Active” sampling in area monitoring</a:t>
            </a:r>
          </a:p>
        </p:txBody>
      </p:sp>
      <p:sp>
        <p:nvSpPr>
          <p:cNvPr id="5" name="Slide Number Placeholder 4">
            <a:extLst>
              <a:ext uri="{FF2B5EF4-FFF2-40B4-BE49-F238E27FC236}">
                <a16:creationId xmlns:a16="http://schemas.microsoft.com/office/drawing/2014/main" id="{E76BF341-0B94-4D07-B55E-215B87A93418}"/>
              </a:ext>
            </a:extLst>
          </p:cNvPr>
          <p:cNvSpPr>
            <a:spLocks noGrp="1"/>
          </p:cNvSpPr>
          <p:nvPr>
            <p:ph type="sldNum" sz="quarter" idx="12"/>
          </p:nvPr>
        </p:nvSpPr>
        <p:spPr/>
        <p:txBody>
          <a:bodyPr/>
          <a:lstStyle/>
          <a:p>
            <a:fld id="{F553C3F9-3F54-C64D-8AF3-17E14C1DB83D}" type="slidenum">
              <a:rPr lang="en-US" smtClean="0"/>
              <a:t>31</a:t>
            </a:fld>
            <a:endParaRPr lang="en-US"/>
          </a:p>
        </p:txBody>
      </p:sp>
      <p:pic>
        <p:nvPicPr>
          <p:cNvPr id="7" name="Picture 6">
            <a:extLst>
              <a:ext uri="{FF2B5EF4-FFF2-40B4-BE49-F238E27FC236}">
                <a16:creationId xmlns:a16="http://schemas.microsoft.com/office/drawing/2014/main" id="{DF51C0E0-41F0-AF40-72EA-E03ACB772B37}"/>
              </a:ext>
            </a:extLst>
          </p:cNvPr>
          <p:cNvPicPr>
            <a:picLocks noChangeAspect="1"/>
          </p:cNvPicPr>
          <p:nvPr/>
        </p:nvPicPr>
        <p:blipFill>
          <a:blip r:embed="rId3"/>
          <a:stretch>
            <a:fillRect/>
          </a:stretch>
        </p:blipFill>
        <p:spPr>
          <a:xfrm>
            <a:off x="6411597" y="2002589"/>
            <a:ext cx="5296639" cy="3753374"/>
          </a:xfrm>
          <a:prstGeom prst="rect">
            <a:avLst/>
          </a:prstGeom>
        </p:spPr>
      </p:pic>
      <p:sp>
        <p:nvSpPr>
          <p:cNvPr id="8" name="TextBox 7">
            <a:extLst>
              <a:ext uri="{FF2B5EF4-FFF2-40B4-BE49-F238E27FC236}">
                <a16:creationId xmlns:a16="http://schemas.microsoft.com/office/drawing/2014/main" id="{CC4309A0-27E8-A53F-BDA1-CD9BFC031820}"/>
              </a:ext>
            </a:extLst>
          </p:cNvPr>
          <p:cNvSpPr txBox="1"/>
          <p:nvPr/>
        </p:nvSpPr>
        <p:spPr>
          <a:xfrm>
            <a:off x="6529838" y="1600200"/>
            <a:ext cx="4866002" cy="307777"/>
          </a:xfrm>
          <a:prstGeom prst="rect">
            <a:avLst/>
          </a:prstGeom>
          <a:noFill/>
        </p:spPr>
        <p:txBody>
          <a:bodyPr wrap="square" rtlCol="0">
            <a:spAutoFit/>
          </a:bodyPr>
          <a:lstStyle/>
          <a:p>
            <a:pPr algn="ctr"/>
            <a:r>
              <a:rPr lang="en-US" b="1" i="1"/>
              <a:t>Calibration Certificate from </a:t>
            </a:r>
            <a:r>
              <a:rPr lang="en-US" b="1" i="1" err="1"/>
              <a:t>ProRAE</a:t>
            </a:r>
            <a:r>
              <a:rPr lang="en-US" b="1" i="1"/>
              <a:t> Studio II</a:t>
            </a:r>
          </a:p>
        </p:txBody>
      </p:sp>
      <p:sp>
        <p:nvSpPr>
          <p:cNvPr id="6" name="TextBox 5">
            <a:extLst>
              <a:ext uri="{FF2B5EF4-FFF2-40B4-BE49-F238E27FC236}">
                <a16:creationId xmlns:a16="http://schemas.microsoft.com/office/drawing/2014/main" id="{142A7D0D-0D7B-C982-133D-CB54217B7992}"/>
              </a:ext>
            </a:extLst>
          </p:cNvPr>
          <p:cNvSpPr txBox="1"/>
          <p:nvPr/>
        </p:nvSpPr>
        <p:spPr>
          <a:xfrm>
            <a:off x="806824" y="5002305"/>
            <a:ext cx="5025358" cy="1015663"/>
          </a:xfrm>
          <a:prstGeom prst="rect">
            <a:avLst/>
          </a:prstGeom>
          <a:noFill/>
        </p:spPr>
        <p:txBody>
          <a:bodyPr wrap="square" rtlCol="0">
            <a:spAutoFit/>
          </a:bodyPr>
          <a:lstStyle/>
          <a:p>
            <a:r>
              <a:rPr lang="en-US" sz="2000" dirty="0">
                <a:hlinkClick r:id="rId4"/>
              </a:rPr>
              <a:t>Training Video: How to create a Calibration Cert for RAE Systems gas monitors - YouTube</a:t>
            </a:r>
            <a:endParaRPr lang="en-US" sz="2000" dirty="0"/>
          </a:p>
        </p:txBody>
      </p:sp>
    </p:spTree>
    <p:extLst>
      <p:ext uri="{BB962C8B-B14F-4D97-AF65-F5344CB8AC3E}">
        <p14:creationId xmlns:p14="http://schemas.microsoft.com/office/powerpoint/2010/main" val="1059980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65EC-09BF-4577-9FA4-0AC2FE1370B6}"/>
              </a:ext>
            </a:extLst>
          </p:cNvPr>
          <p:cNvSpPr>
            <a:spLocks noGrp="1"/>
          </p:cNvSpPr>
          <p:nvPr>
            <p:ph type="title"/>
          </p:nvPr>
        </p:nvSpPr>
        <p:spPr/>
        <p:txBody>
          <a:bodyPr/>
          <a:lstStyle/>
          <a:p>
            <a:r>
              <a:rPr lang="en-US" b="1"/>
              <a:t>ToxiRAE Pro PID</a:t>
            </a:r>
            <a:r>
              <a:rPr lang="en-US"/>
              <a:t>: Photoionization Detector (PID), Personal/Wearable</a:t>
            </a:r>
          </a:p>
        </p:txBody>
      </p:sp>
      <p:sp>
        <p:nvSpPr>
          <p:cNvPr id="3" name="Content Placeholder 2">
            <a:extLst>
              <a:ext uri="{FF2B5EF4-FFF2-40B4-BE49-F238E27FC236}">
                <a16:creationId xmlns:a16="http://schemas.microsoft.com/office/drawing/2014/main" id="{45941365-D119-4C5E-9C8C-06F8AAD2AD42}"/>
              </a:ext>
            </a:extLst>
          </p:cNvPr>
          <p:cNvSpPr>
            <a:spLocks noGrp="1"/>
          </p:cNvSpPr>
          <p:nvPr>
            <p:ph sz="half" idx="1"/>
          </p:nvPr>
        </p:nvSpPr>
        <p:spPr>
          <a:xfrm>
            <a:off x="457200" y="914400"/>
            <a:ext cx="5384800" cy="4739759"/>
          </a:xfrm>
        </p:spPr>
        <p:txBody>
          <a:bodyPr/>
          <a:lstStyle/>
          <a:p>
            <a:endParaRPr lang="en-US"/>
          </a:p>
          <a:p>
            <a:r>
              <a:rPr lang="en-US"/>
              <a:t>Personal Monitor</a:t>
            </a:r>
          </a:p>
          <a:p>
            <a:r>
              <a:rPr lang="en-US"/>
              <a:t>Detects Volatile Organic Compounds (VOCs)</a:t>
            </a:r>
          </a:p>
          <a:p>
            <a:r>
              <a:rPr lang="en-US"/>
              <a:t>User-defined measured gas selected from a list of compounds – </a:t>
            </a:r>
            <a:r>
              <a:rPr lang="en-US" b="1"/>
              <a:t>Correction Factor</a:t>
            </a:r>
            <a:endParaRPr lang="en-US"/>
          </a:p>
          <a:p>
            <a:endParaRPr lang="en-US"/>
          </a:p>
          <a:p>
            <a:endParaRPr lang="en-US"/>
          </a:p>
        </p:txBody>
      </p:sp>
      <p:pic>
        <p:nvPicPr>
          <p:cNvPr id="6" name="Picture 4" descr="RAE Systems ToxiRAE Pro PID Personal Single Gas Detector">
            <a:extLst>
              <a:ext uri="{FF2B5EF4-FFF2-40B4-BE49-F238E27FC236}">
                <a16:creationId xmlns:a16="http://schemas.microsoft.com/office/drawing/2014/main" id="{D8921C2D-E6BA-437E-90D2-651C11A65C1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4774" y="1842492"/>
            <a:ext cx="4041851" cy="404185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CFA8FD9-CE5B-410C-AA7A-F35DA417C430}"/>
              </a:ext>
            </a:extLst>
          </p:cNvPr>
          <p:cNvSpPr>
            <a:spLocks noGrp="1"/>
          </p:cNvSpPr>
          <p:nvPr>
            <p:ph type="sldNum" sz="quarter" idx="12"/>
          </p:nvPr>
        </p:nvSpPr>
        <p:spPr/>
        <p:txBody>
          <a:bodyPr/>
          <a:lstStyle/>
          <a:p>
            <a:fld id="{F553C3F9-3F54-C64D-8AF3-17E14C1DB83D}" type="slidenum">
              <a:rPr lang="en-US" smtClean="0"/>
              <a:t>32</a:t>
            </a:fld>
            <a:endParaRPr lang="en-US"/>
          </a:p>
        </p:txBody>
      </p:sp>
      <p:sp>
        <p:nvSpPr>
          <p:cNvPr id="4" name="TextBox 3">
            <a:extLst>
              <a:ext uri="{FF2B5EF4-FFF2-40B4-BE49-F238E27FC236}">
                <a16:creationId xmlns:a16="http://schemas.microsoft.com/office/drawing/2014/main" id="{3E3FA2A1-D754-4F1D-8696-7E6B177E88FE}"/>
              </a:ext>
            </a:extLst>
          </p:cNvPr>
          <p:cNvSpPr txBox="1"/>
          <p:nvPr/>
        </p:nvSpPr>
        <p:spPr>
          <a:xfrm>
            <a:off x="5743299" y="1064286"/>
            <a:ext cx="5384799" cy="584775"/>
          </a:xfrm>
          <a:prstGeom prst="rect">
            <a:avLst/>
          </a:prstGeom>
          <a:noFill/>
        </p:spPr>
        <p:txBody>
          <a:bodyPr wrap="square" rtlCol="0">
            <a:spAutoFit/>
          </a:bodyPr>
          <a:lstStyle/>
          <a:p>
            <a:pPr algn="ctr"/>
            <a:r>
              <a:rPr lang="en-US" sz="3200"/>
              <a:t>ToxiRAE Pro PID</a:t>
            </a:r>
          </a:p>
        </p:txBody>
      </p:sp>
    </p:spTree>
    <p:extLst>
      <p:ext uri="{BB962C8B-B14F-4D97-AF65-F5344CB8AC3E}">
        <p14:creationId xmlns:p14="http://schemas.microsoft.com/office/powerpoint/2010/main" val="2218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16D7-2B0E-4811-B746-3227AB30A414}"/>
              </a:ext>
            </a:extLst>
          </p:cNvPr>
          <p:cNvSpPr>
            <a:spLocks noGrp="1"/>
          </p:cNvSpPr>
          <p:nvPr>
            <p:ph type="title"/>
          </p:nvPr>
        </p:nvSpPr>
        <p:spPr/>
        <p:txBody>
          <a:bodyPr>
            <a:normAutofit fontScale="90000"/>
          </a:bodyPr>
          <a:lstStyle/>
          <a:p>
            <a:r>
              <a:rPr lang="en-US" b="1"/>
              <a:t>RAE TN-114</a:t>
            </a:r>
            <a:r>
              <a:rPr lang="en-US"/>
              <a:t>: Electrochemical, Catalytic, and NDIR Sensor Cross-Sensitivities</a:t>
            </a:r>
          </a:p>
        </p:txBody>
      </p:sp>
      <p:sp>
        <p:nvSpPr>
          <p:cNvPr id="3" name="Content Placeholder 2">
            <a:extLst>
              <a:ext uri="{FF2B5EF4-FFF2-40B4-BE49-F238E27FC236}">
                <a16:creationId xmlns:a16="http://schemas.microsoft.com/office/drawing/2014/main" id="{03D027F9-7A9C-4ABC-AC1B-560E4252C879}"/>
              </a:ext>
            </a:extLst>
          </p:cNvPr>
          <p:cNvSpPr>
            <a:spLocks noGrp="1"/>
          </p:cNvSpPr>
          <p:nvPr>
            <p:ph sz="half" idx="1"/>
          </p:nvPr>
        </p:nvSpPr>
        <p:spPr>
          <a:xfrm>
            <a:off x="609600" y="1616485"/>
            <a:ext cx="5074048" cy="3705630"/>
          </a:xfrm>
        </p:spPr>
        <p:txBody>
          <a:bodyPr/>
          <a:lstStyle/>
          <a:p>
            <a:r>
              <a:rPr lang="en-US"/>
              <a:t>Cross sensitivities are often overlooked, but can have a significant effect on real-time monitoring results</a:t>
            </a:r>
          </a:p>
          <a:p>
            <a:pPr marL="0" indent="0">
              <a:buNone/>
            </a:pPr>
            <a:endParaRPr lang="en-US"/>
          </a:p>
          <a:p>
            <a:r>
              <a:rPr lang="en-US"/>
              <a:t>Positive and negative cross-sensitivities</a:t>
            </a:r>
          </a:p>
          <a:p>
            <a:pPr marL="0" indent="0">
              <a:buNone/>
            </a:pPr>
            <a:endParaRPr lang="en-US"/>
          </a:p>
        </p:txBody>
      </p:sp>
      <p:sp>
        <p:nvSpPr>
          <p:cNvPr id="4" name="Content Placeholder 3">
            <a:extLst>
              <a:ext uri="{FF2B5EF4-FFF2-40B4-BE49-F238E27FC236}">
                <a16:creationId xmlns:a16="http://schemas.microsoft.com/office/drawing/2014/main" id="{0DC154E0-D9AD-4C18-A769-B7CC3B6832D6}"/>
              </a:ext>
            </a:extLst>
          </p:cNvPr>
          <p:cNvSpPr>
            <a:spLocks noGrp="1"/>
          </p:cNvSpPr>
          <p:nvPr>
            <p:ph sz="half" idx="2"/>
          </p:nvPr>
        </p:nvSpPr>
        <p:spPr>
          <a:xfrm>
            <a:off x="6197600" y="1719073"/>
            <a:ext cx="5384800" cy="4173450"/>
          </a:xfrm>
        </p:spPr>
        <p:txBody>
          <a:bodyPr/>
          <a:lstStyle/>
          <a:p>
            <a:r>
              <a:rPr lang="en-US">
                <a:hlinkClick r:id="rId2"/>
              </a:rPr>
              <a:t>RAE Technical Note 114: Sensor Specs and Cross Sensitivities</a:t>
            </a:r>
            <a:endParaRPr lang="en-US"/>
          </a:p>
          <a:p>
            <a:pPr marL="0" indent="0">
              <a:buNone/>
            </a:pPr>
            <a:endParaRPr lang="en-US"/>
          </a:p>
          <a:p>
            <a:r>
              <a:rPr lang="en-US"/>
              <a:t> * Carbon Monoxide – Charcoal Sensor filter.</a:t>
            </a:r>
          </a:p>
          <a:p>
            <a:pPr lvl="1"/>
            <a:r>
              <a:rPr lang="en-US"/>
              <a:t>Increasing response to VOC’s with used sensors</a:t>
            </a:r>
          </a:p>
          <a:p>
            <a:endParaRPr lang="en-US"/>
          </a:p>
          <a:p>
            <a:endParaRPr lang="en-US"/>
          </a:p>
        </p:txBody>
      </p:sp>
      <p:sp>
        <p:nvSpPr>
          <p:cNvPr id="5" name="Slide Number Placeholder 4">
            <a:extLst>
              <a:ext uri="{FF2B5EF4-FFF2-40B4-BE49-F238E27FC236}">
                <a16:creationId xmlns:a16="http://schemas.microsoft.com/office/drawing/2014/main" id="{4D868588-DFB5-4F7E-ABE7-8925AE5B6197}"/>
              </a:ext>
            </a:extLst>
          </p:cNvPr>
          <p:cNvSpPr>
            <a:spLocks noGrp="1"/>
          </p:cNvSpPr>
          <p:nvPr>
            <p:ph type="sldNum" sz="quarter" idx="12"/>
          </p:nvPr>
        </p:nvSpPr>
        <p:spPr/>
        <p:txBody>
          <a:bodyPr/>
          <a:lstStyle/>
          <a:p>
            <a:fld id="{F553C3F9-3F54-C64D-8AF3-17E14C1DB83D}" type="slidenum">
              <a:rPr lang="en-US" smtClean="0"/>
              <a:t>33</a:t>
            </a:fld>
            <a:endParaRPr lang="en-US"/>
          </a:p>
        </p:txBody>
      </p:sp>
    </p:spTree>
    <p:extLst>
      <p:ext uri="{BB962C8B-B14F-4D97-AF65-F5344CB8AC3E}">
        <p14:creationId xmlns:p14="http://schemas.microsoft.com/office/powerpoint/2010/main" val="2324422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F6E4-6C8F-40D7-808E-174F45D084FD}"/>
              </a:ext>
            </a:extLst>
          </p:cNvPr>
          <p:cNvSpPr>
            <a:spLocks noGrp="1"/>
          </p:cNvSpPr>
          <p:nvPr>
            <p:ph type="title"/>
          </p:nvPr>
        </p:nvSpPr>
        <p:spPr/>
        <p:txBody>
          <a:bodyPr>
            <a:normAutofit fontScale="90000"/>
          </a:bodyPr>
          <a:lstStyle/>
          <a:p>
            <a:r>
              <a:rPr lang="en-US" b="1"/>
              <a:t>RAE TN-114</a:t>
            </a:r>
            <a:r>
              <a:rPr lang="en-US"/>
              <a:t>: Electrochemical, Catalytic, and NDIR Sensor Cross-Sensitivities</a:t>
            </a:r>
          </a:p>
        </p:txBody>
      </p:sp>
      <p:sp>
        <p:nvSpPr>
          <p:cNvPr id="5" name="Slide Number Placeholder 4">
            <a:extLst>
              <a:ext uri="{FF2B5EF4-FFF2-40B4-BE49-F238E27FC236}">
                <a16:creationId xmlns:a16="http://schemas.microsoft.com/office/drawing/2014/main" id="{829F5D11-78B9-4AA1-B2E8-BF286D79C29D}"/>
              </a:ext>
            </a:extLst>
          </p:cNvPr>
          <p:cNvSpPr>
            <a:spLocks noGrp="1"/>
          </p:cNvSpPr>
          <p:nvPr>
            <p:ph type="sldNum" sz="quarter" idx="12"/>
          </p:nvPr>
        </p:nvSpPr>
        <p:spPr/>
        <p:txBody>
          <a:bodyPr/>
          <a:lstStyle/>
          <a:p>
            <a:fld id="{F553C3F9-3F54-C64D-8AF3-17E14C1DB83D}" type="slidenum">
              <a:rPr lang="en-US" smtClean="0"/>
              <a:t>34</a:t>
            </a:fld>
            <a:endParaRPr lang="en-US"/>
          </a:p>
        </p:txBody>
      </p:sp>
      <p:pic>
        <p:nvPicPr>
          <p:cNvPr id="6" name="Picture 5">
            <a:extLst>
              <a:ext uri="{FF2B5EF4-FFF2-40B4-BE49-F238E27FC236}">
                <a16:creationId xmlns:a16="http://schemas.microsoft.com/office/drawing/2014/main" id="{F284B849-E8C5-43E3-BCD9-24660FA11CFD}"/>
              </a:ext>
            </a:extLst>
          </p:cNvPr>
          <p:cNvPicPr>
            <a:picLocks noChangeAspect="1"/>
          </p:cNvPicPr>
          <p:nvPr/>
        </p:nvPicPr>
        <p:blipFill rotWithShape="1">
          <a:blip r:embed="rId2"/>
          <a:srcRect l="30663" t="12287" r="31683" b="62163"/>
          <a:stretch/>
        </p:blipFill>
        <p:spPr>
          <a:xfrm>
            <a:off x="1956054" y="850446"/>
            <a:ext cx="7989920" cy="5628511"/>
          </a:xfrm>
          <a:prstGeom prst="rect">
            <a:avLst/>
          </a:prstGeom>
        </p:spPr>
      </p:pic>
    </p:spTree>
    <p:extLst>
      <p:ext uri="{BB962C8B-B14F-4D97-AF65-F5344CB8AC3E}">
        <p14:creationId xmlns:p14="http://schemas.microsoft.com/office/powerpoint/2010/main" val="3348512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C1A3-CBEB-42AF-B82D-C6BB885DB576}"/>
              </a:ext>
            </a:extLst>
          </p:cNvPr>
          <p:cNvSpPr>
            <a:spLocks noGrp="1"/>
          </p:cNvSpPr>
          <p:nvPr>
            <p:ph type="title"/>
          </p:nvPr>
        </p:nvSpPr>
        <p:spPr>
          <a:xfrm>
            <a:off x="914399" y="230531"/>
            <a:ext cx="10363200" cy="533400"/>
          </a:xfrm>
        </p:spPr>
        <p:txBody>
          <a:bodyPr wrap="square" anchor="ctr">
            <a:normAutofit/>
          </a:bodyPr>
          <a:lstStyle/>
          <a:p>
            <a:pPr>
              <a:lnSpc>
                <a:spcPct val="90000"/>
              </a:lnSpc>
            </a:pPr>
            <a:r>
              <a:rPr lang="en-US" sz="2200" b="1"/>
              <a:t>RAE TN-114</a:t>
            </a:r>
            <a:r>
              <a:rPr lang="en-US" sz="2200"/>
              <a:t>: Electrochemical, Catalytic, and NDIR Sensor Cross-Sensitivities</a:t>
            </a:r>
          </a:p>
        </p:txBody>
      </p:sp>
      <p:sp>
        <p:nvSpPr>
          <p:cNvPr id="3" name="Content Placeholder 2">
            <a:extLst>
              <a:ext uri="{FF2B5EF4-FFF2-40B4-BE49-F238E27FC236}">
                <a16:creationId xmlns:a16="http://schemas.microsoft.com/office/drawing/2014/main" id="{50EAB005-0D7A-4C4D-A85A-6EAA9369DB0C}"/>
              </a:ext>
            </a:extLst>
          </p:cNvPr>
          <p:cNvSpPr>
            <a:spLocks noGrp="1"/>
          </p:cNvSpPr>
          <p:nvPr>
            <p:ph idx="1"/>
          </p:nvPr>
        </p:nvSpPr>
        <p:spPr>
          <a:xfrm>
            <a:off x="914400" y="914400"/>
            <a:ext cx="10363200" cy="5303520"/>
          </a:xfrm>
        </p:spPr>
        <p:txBody>
          <a:bodyPr wrap="square" anchor="t">
            <a:normAutofit/>
          </a:bodyPr>
          <a:lstStyle/>
          <a:p>
            <a:r>
              <a:rPr lang="en-US"/>
              <a:t>Carbon Monoxide Sensor has strong cross sensitivity to Hydrogen</a:t>
            </a:r>
          </a:p>
          <a:p>
            <a:pPr lvl="1"/>
            <a:r>
              <a:rPr lang="en-US"/>
              <a:t>Charging Batteries produces Hydrogen</a:t>
            </a:r>
          </a:p>
          <a:p>
            <a:pPr marL="0" indent="0">
              <a:buNone/>
            </a:pPr>
            <a:endParaRPr lang="en-US"/>
          </a:p>
          <a:p>
            <a:r>
              <a:rPr lang="en-US"/>
              <a:t>RAE H2 Compensating CO Sensor – NOT NULL</a:t>
            </a:r>
          </a:p>
          <a:p>
            <a:pPr marL="0" indent="0">
              <a:buNone/>
            </a:pPr>
            <a:endParaRPr lang="en-US"/>
          </a:p>
          <a:p>
            <a:r>
              <a:rPr lang="en-US"/>
              <a:t>Note that differences in temperature may cause a change in measured response</a:t>
            </a:r>
          </a:p>
          <a:p>
            <a:endParaRPr lang="en-US"/>
          </a:p>
        </p:txBody>
      </p:sp>
      <p:sp>
        <p:nvSpPr>
          <p:cNvPr id="5" name="Slide Number Placeholder 4" hidden="1">
            <a:extLst>
              <a:ext uri="{FF2B5EF4-FFF2-40B4-BE49-F238E27FC236}">
                <a16:creationId xmlns:a16="http://schemas.microsoft.com/office/drawing/2014/main" id="{CD488645-2F49-40B0-BA28-39A35062999B}"/>
              </a:ext>
            </a:extLst>
          </p:cNvPr>
          <p:cNvSpPr>
            <a:spLocks noGrp="1"/>
          </p:cNvSpPr>
          <p:nvPr>
            <p:ph type="sldNum" sz="quarter" idx="12"/>
          </p:nvPr>
        </p:nvSpPr>
        <p:spPr/>
        <p:txBody>
          <a:bodyPr/>
          <a:lstStyle/>
          <a:p>
            <a:pPr>
              <a:spcAft>
                <a:spcPts val="600"/>
              </a:spcAft>
            </a:pPr>
            <a:fld id="{F553C3F9-3F54-C64D-8AF3-17E14C1DB83D}" type="slidenum">
              <a:rPr lang="en-US" smtClean="0"/>
              <a:pPr>
                <a:spcAft>
                  <a:spcPts val="600"/>
                </a:spcAft>
              </a:pPr>
              <a:t>35</a:t>
            </a:fld>
            <a:endParaRPr lang="en-US"/>
          </a:p>
        </p:txBody>
      </p:sp>
    </p:spTree>
    <p:extLst>
      <p:ext uri="{BB962C8B-B14F-4D97-AF65-F5344CB8AC3E}">
        <p14:creationId xmlns:p14="http://schemas.microsoft.com/office/powerpoint/2010/main" val="2854922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CE16-A0B5-4BA1-94AF-070BF6D9D854}"/>
              </a:ext>
            </a:extLst>
          </p:cNvPr>
          <p:cNvSpPr>
            <a:spLocks noGrp="1"/>
          </p:cNvSpPr>
          <p:nvPr>
            <p:ph type="title"/>
          </p:nvPr>
        </p:nvSpPr>
        <p:spPr/>
        <p:txBody>
          <a:bodyPr>
            <a:normAutofit fontScale="90000"/>
          </a:bodyPr>
          <a:lstStyle/>
          <a:p>
            <a:r>
              <a:rPr lang="en-US" b="1"/>
              <a:t>RAE TN-114</a:t>
            </a:r>
            <a:r>
              <a:rPr lang="en-US"/>
              <a:t>: Electrochemical, Catalytic, and NDIR Sensor Cross-Sensitivities</a:t>
            </a:r>
          </a:p>
        </p:txBody>
      </p:sp>
      <p:sp>
        <p:nvSpPr>
          <p:cNvPr id="5" name="Slide Number Placeholder 4">
            <a:extLst>
              <a:ext uri="{FF2B5EF4-FFF2-40B4-BE49-F238E27FC236}">
                <a16:creationId xmlns:a16="http://schemas.microsoft.com/office/drawing/2014/main" id="{CEE9CCC0-F435-4D92-B472-D4CD5CC28C44}"/>
              </a:ext>
            </a:extLst>
          </p:cNvPr>
          <p:cNvSpPr>
            <a:spLocks noGrp="1"/>
          </p:cNvSpPr>
          <p:nvPr>
            <p:ph type="sldNum" sz="quarter" idx="12"/>
          </p:nvPr>
        </p:nvSpPr>
        <p:spPr/>
        <p:txBody>
          <a:bodyPr/>
          <a:lstStyle/>
          <a:p>
            <a:fld id="{F553C3F9-3F54-C64D-8AF3-17E14C1DB83D}" type="slidenum">
              <a:rPr lang="en-US" smtClean="0"/>
              <a:t>36</a:t>
            </a:fld>
            <a:endParaRPr lang="en-US"/>
          </a:p>
        </p:txBody>
      </p:sp>
      <p:pic>
        <p:nvPicPr>
          <p:cNvPr id="6" name="Content Placeholder 6">
            <a:extLst>
              <a:ext uri="{FF2B5EF4-FFF2-40B4-BE49-F238E27FC236}">
                <a16:creationId xmlns:a16="http://schemas.microsoft.com/office/drawing/2014/main" id="{94E6F4E0-38A7-43CC-AE62-A814DFD5B49C}"/>
              </a:ext>
            </a:extLst>
          </p:cNvPr>
          <p:cNvPicPr>
            <a:picLocks noChangeAspect="1"/>
          </p:cNvPicPr>
          <p:nvPr/>
        </p:nvPicPr>
        <p:blipFill rotWithShape="1">
          <a:blip r:embed="rId2"/>
          <a:srcRect l="28458" t="13001" r="30925" b="64318"/>
          <a:stretch/>
        </p:blipFill>
        <p:spPr>
          <a:xfrm>
            <a:off x="2023872" y="885390"/>
            <a:ext cx="7847151" cy="5577719"/>
          </a:xfrm>
          <a:prstGeom prst="rect">
            <a:avLst/>
          </a:prstGeom>
        </p:spPr>
      </p:pic>
    </p:spTree>
    <p:extLst>
      <p:ext uri="{BB962C8B-B14F-4D97-AF65-F5344CB8AC3E}">
        <p14:creationId xmlns:p14="http://schemas.microsoft.com/office/powerpoint/2010/main" val="3469322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F114-0019-4DAD-A65A-CFAB6FA07D9D}"/>
              </a:ext>
            </a:extLst>
          </p:cNvPr>
          <p:cNvSpPr>
            <a:spLocks noGrp="1"/>
          </p:cNvSpPr>
          <p:nvPr>
            <p:ph type="title"/>
          </p:nvPr>
        </p:nvSpPr>
        <p:spPr/>
        <p:txBody>
          <a:bodyPr>
            <a:normAutofit fontScale="90000"/>
          </a:bodyPr>
          <a:lstStyle/>
          <a:p>
            <a:r>
              <a:rPr lang="en-US" b="1"/>
              <a:t>MiniRAE and ppbRAE</a:t>
            </a:r>
            <a:r>
              <a:rPr lang="en-US"/>
              <a:t>: Photoionization Detector (PID), Portable Handheld</a:t>
            </a:r>
          </a:p>
        </p:txBody>
      </p:sp>
      <p:sp>
        <p:nvSpPr>
          <p:cNvPr id="3" name="Content Placeholder 2">
            <a:extLst>
              <a:ext uri="{FF2B5EF4-FFF2-40B4-BE49-F238E27FC236}">
                <a16:creationId xmlns:a16="http://schemas.microsoft.com/office/drawing/2014/main" id="{B80F7986-6C00-4461-B141-79964D04DB57}"/>
              </a:ext>
            </a:extLst>
          </p:cNvPr>
          <p:cNvSpPr>
            <a:spLocks noGrp="1"/>
          </p:cNvSpPr>
          <p:nvPr>
            <p:ph sz="half" idx="1"/>
          </p:nvPr>
        </p:nvSpPr>
        <p:spPr>
          <a:xfrm>
            <a:off x="-21466" y="992288"/>
            <a:ext cx="5384800" cy="430887"/>
          </a:xfrm>
        </p:spPr>
        <p:txBody>
          <a:bodyPr>
            <a:noAutofit/>
          </a:bodyPr>
          <a:lstStyle/>
          <a:p>
            <a:pPr marL="0" indent="0" algn="ctr">
              <a:buNone/>
            </a:pPr>
            <a:r>
              <a:rPr lang="en-US" sz="2800" b="1"/>
              <a:t>                    MiniRAE 3000</a:t>
            </a:r>
          </a:p>
        </p:txBody>
      </p:sp>
      <p:sp>
        <p:nvSpPr>
          <p:cNvPr id="4" name="Content Placeholder 3">
            <a:extLst>
              <a:ext uri="{FF2B5EF4-FFF2-40B4-BE49-F238E27FC236}">
                <a16:creationId xmlns:a16="http://schemas.microsoft.com/office/drawing/2014/main" id="{0E5AF284-B9E6-4082-B291-46C9DCEE6D91}"/>
              </a:ext>
            </a:extLst>
          </p:cNvPr>
          <p:cNvSpPr>
            <a:spLocks noGrp="1"/>
          </p:cNvSpPr>
          <p:nvPr>
            <p:ph sz="half" idx="2"/>
          </p:nvPr>
        </p:nvSpPr>
        <p:spPr>
          <a:xfrm>
            <a:off x="6095999" y="992287"/>
            <a:ext cx="5384800" cy="430887"/>
          </a:xfrm>
        </p:spPr>
        <p:txBody>
          <a:bodyPr>
            <a:noAutofit/>
          </a:bodyPr>
          <a:lstStyle/>
          <a:p>
            <a:pPr marL="0" indent="0">
              <a:buNone/>
            </a:pPr>
            <a:r>
              <a:rPr lang="en-US" sz="2800" b="1"/>
              <a:t>          ppbRAE 3000</a:t>
            </a:r>
          </a:p>
        </p:txBody>
      </p:sp>
      <p:sp>
        <p:nvSpPr>
          <p:cNvPr id="5" name="Slide Number Placeholder 4">
            <a:extLst>
              <a:ext uri="{FF2B5EF4-FFF2-40B4-BE49-F238E27FC236}">
                <a16:creationId xmlns:a16="http://schemas.microsoft.com/office/drawing/2014/main" id="{912206D9-BD27-4A7B-A625-835745555B52}"/>
              </a:ext>
            </a:extLst>
          </p:cNvPr>
          <p:cNvSpPr>
            <a:spLocks noGrp="1"/>
          </p:cNvSpPr>
          <p:nvPr>
            <p:ph type="sldNum" sz="quarter" idx="12"/>
          </p:nvPr>
        </p:nvSpPr>
        <p:spPr/>
        <p:txBody>
          <a:bodyPr/>
          <a:lstStyle/>
          <a:p>
            <a:fld id="{F553C3F9-3F54-C64D-8AF3-17E14C1DB83D}" type="slidenum">
              <a:rPr lang="en-US" smtClean="0"/>
              <a:t>37</a:t>
            </a:fld>
            <a:endParaRPr lang="en-US"/>
          </a:p>
        </p:txBody>
      </p:sp>
      <p:pic>
        <p:nvPicPr>
          <p:cNvPr id="6" name="Picture 4" descr="Honeywell RAE Systems MiniRAE 3000 PID Detector and Multigas Monitor for Volatile Organic Compounds">
            <a:extLst>
              <a:ext uri="{FF2B5EF4-FFF2-40B4-BE49-F238E27FC236}">
                <a16:creationId xmlns:a16="http://schemas.microsoft.com/office/drawing/2014/main" id="{DB7B18B2-DF79-4A85-954E-806D01287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057" y="1711049"/>
            <a:ext cx="4820443" cy="4104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neywell RAE Systems ppbRAE 3000 Advanced Handheld VOC Monitor">
            <a:extLst>
              <a:ext uri="{FF2B5EF4-FFF2-40B4-BE49-F238E27FC236}">
                <a16:creationId xmlns:a16="http://schemas.microsoft.com/office/drawing/2014/main" id="{2DCABB0D-12C5-4112-93D7-1990F65BA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308" y="1711049"/>
            <a:ext cx="4079554" cy="410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657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2009-597E-4D5C-B2A2-4C947E1974F2}"/>
              </a:ext>
            </a:extLst>
          </p:cNvPr>
          <p:cNvSpPr>
            <a:spLocks noGrp="1"/>
          </p:cNvSpPr>
          <p:nvPr>
            <p:ph type="title"/>
          </p:nvPr>
        </p:nvSpPr>
        <p:spPr/>
        <p:txBody>
          <a:bodyPr>
            <a:normAutofit fontScale="90000"/>
          </a:bodyPr>
          <a:lstStyle/>
          <a:p>
            <a:r>
              <a:rPr lang="en-US" b="1"/>
              <a:t>MiniRAE and ppbRAE</a:t>
            </a:r>
            <a:r>
              <a:rPr lang="en-US"/>
              <a:t>: Photoionization Detector (PID), Portable Handheld</a:t>
            </a:r>
          </a:p>
        </p:txBody>
      </p:sp>
      <p:sp>
        <p:nvSpPr>
          <p:cNvPr id="3" name="Content Placeholder 2">
            <a:extLst>
              <a:ext uri="{FF2B5EF4-FFF2-40B4-BE49-F238E27FC236}">
                <a16:creationId xmlns:a16="http://schemas.microsoft.com/office/drawing/2014/main" id="{BF6EF2E1-C4C8-4B78-90EB-248DF080CB07}"/>
              </a:ext>
            </a:extLst>
          </p:cNvPr>
          <p:cNvSpPr>
            <a:spLocks noGrp="1"/>
          </p:cNvSpPr>
          <p:nvPr>
            <p:ph sz="half" idx="1"/>
          </p:nvPr>
        </p:nvSpPr>
        <p:spPr>
          <a:xfrm>
            <a:off x="457200" y="914401"/>
            <a:ext cx="5384800" cy="2129814"/>
          </a:xfrm>
        </p:spPr>
        <p:txBody>
          <a:bodyPr/>
          <a:lstStyle/>
          <a:p>
            <a:r>
              <a:rPr lang="en-US"/>
              <a:t>MiniRAE 3000</a:t>
            </a:r>
          </a:p>
          <a:p>
            <a:pPr lvl="1"/>
            <a:r>
              <a:rPr lang="en-US"/>
              <a:t>Resolution of .1 ppm</a:t>
            </a:r>
          </a:p>
          <a:p>
            <a:pPr lvl="1"/>
            <a:r>
              <a:rPr lang="en-US"/>
              <a:t>Can be used with 9.8, 10.6, or 11.7 eV lamp</a:t>
            </a:r>
          </a:p>
          <a:p>
            <a:pPr lvl="1"/>
            <a:r>
              <a:rPr lang="en-US" b="1"/>
              <a:t>Pumped</a:t>
            </a:r>
          </a:p>
        </p:txBody>
      </p:sp>
      <p:sp>
        <p:nvSpPr>
          <p:cNvPr id="4" name="Content Placeholder 3">
            <a:extLst>
              <a:ext uri="{FF2B5EF4-FFF2-40B4-BE49-F238E27FC236}">
                <a16:creationId xmlns:a16="http://schemas.microsoft.com/office/drawing/2014/main" id="{F9879D3B-61C2-4AB4-AA89-7D9AB2AF02D4}"/>
              </a:ext>
            </a:extLst>
          </p:cNvPr>
          <p:cNvSpPr>
            <a:spLocks noGrp="1"/>
          </p:cNvSpPr>
          <p:nvPr>
            <p:ph sz="half" idx="2"/>
          </p:nvPr>
        </p:nvSpPr>
        <p:spPr>
          <a:xfrm>
            <a:off x="6197600" y="914401"/>
            <a:ext cx="5384800" cy="2646878"/>
          </a:xfrm>
        </p:spPr>
        <p:txBody>
          <a:bodyPr/>
          <a:lstStyle/>
          <a:p>
            <a:r>
              <a:rPr lang="en-US"/>
              <a:t>ppbRAE 3000</a:t>
            </a:r>
          </a:p>
          <a:p>
            <a:pPr lvl="1"/>
            <a:r>
              <a:rPr lang="en-US"/>
              <a:t>High Resolution of 1 </a:t>
            </a:r>
            <a:r>
              <a:rPr lang="en-US" b="1"/>
              <a:t>ppb</a:t>
            </a:r>
          </a:p>
          <a:p>
            <a:pPr lvl="1"/>
            <a:r>
              <a:rPr lang="en-US"/>
              <a:t>Can be used with 9.8 or 10.6 eV Lamp</a:t>
            </a:r>
          </a:p>
          <a:p>
            <a:pPr lvl="1"/>
            <a:r>
              <a:rPr lang="en-US" b="1"/>
              <a:t>Pumped</a:t>
            </a:r>
          </a:p>
          <a:p>
            <a:endParaRPr lang="en-US"/>
          </a:p>
        </p:txBody>
      </p:sp>
      <p:sp>
        <p:nvSpPr>
          <p:cNvPr id="5" name="Slide Number Placeholder 4">
            <a:extLst>
              <a:ext uri="{FF2B5EF4-FFF2-40B4-BE49-F238E27FC236}">
                <a16:creationId xmlns:a16="http://schemas.microsoft.com/office/drawing/2014/main" id="{CB2AF56E-6174-4E1D-9691-F1A7C2AA14A8}"/>
              </a:ext>
            </a:extLst>
          </p:cNvPr>
          <p:cNvSpPr>
            <a:spLocks noGrp="1"/>
          </p:cNvSpPr>
          <p:nvPr>
            <p:ph type="sldNum" sz="quarter" idx="12"/>
          </p:nvPr>
        </p:nvSpPr>
        <p:spPr/>
        <p:txBody>
          <a:bodyPr/>
          <a:lstStyle/>
          <a:p>
            <a:fld id="{F553C3F9-3F54-C64D-8AF3-17E14C1DB83D}" type="slidenum">
              <a:rPr lang="en-US" smtClean="0"/>
              <a:t>38</a:t>
            </a:fld>
            <a:endParaRPr lang="en-US"/>
          </a:p>
        </p:txBody>
      </p:sp>
      <p:sp>
        <p:nvSpPr>
          <p:cNvPr id="7" name="TextBox 6">
            <a:extLst>
              <a:ext uri="{FF2B5EF4-FFF2-40B4-BE49-F238E27FC236}">
                <a16:creationId xmlns:a16="http://schemas.microsoft.com/office/drawing/2014/main" id="{55ACF055-6F49-40F6-9778-53230DBC4B43}"/>
              </a:ext>
            </a:extLst>
          </p:cNvPr>
          <p:cNvSpPr txBox="1"/>
          <p:nvPr/>
        </p:nvSpPr>
        <p:spPr>
          <a:xfrm>
            <a:off x="2621280" y="3164698"/>
            <a:ext cx="6949440" cy="3200876"/>
          </a:xfrm>
          <a:prstGeom prst="rect">
            <a:avLst/>
          </a:prstGeom>
          <a:noFill/>
        </p:spPr>
        <p:txBody>
          <a:bodyPr wrap="square" rtlCol="0">
            <a:spAutoFit/>
          </a:bodyPr>
          <a:lstStyle/>
          <a:p>
            <a:pPr algn="ctr"/>
            <a:r>
              <a:rPr lang="en-US" sz="4000" b="1" i="0">
                <a:solidFill>
                  <a:srgbClr val="212529"/>
                </a:solidFill>
                <a:effectLst/>
                <a:latin typeface="Honeywell Sans"/>
              </a:rPr>
              <a:t>Applications</a:t>
            </a:r>
          </a:p>
          <a:p>
            <a:r>
              <a:rPr lang="en-US" b="0" i="0">
                <a:solidFill>
                  <a:srgbClr val="212529"/>
                </a:solidFill>
                <a:effectLst/>
                <a:latin typeface="Honeywell Sans"/>
              </a:rPr>
              <a:t>• CBRNE </a:t>
            </a:r>
          </a:p>
          <a:p>
            <a:r>
              <a:rPr lang="en-US" b="0" i="0">
                <a:solidFill>
                  <a:srgbClr val="212529"/>
                </a:solidFill>
                <a:effectLst/>
                <a:latin typeface="Honeywell Sans"/>
              </a:rPr>
              <a:t>• Decontamination </a:t>
            </a:r>
          </a:p>
          <a:p>
            <a:r>
              <a:rPr lang="en-US" b="0" i="0">
                <a:solidFill>
                  <a:srgbClr val="212529"/>
                </a:solidFill>
                <a:effectLst/>
                <a:latin typeface="Honeywell Sans"/>
              </a:rPr>
              <a:t>• Environmental Cleanups/ Remediation </a:t>
            </a:r>
          </a:p>
          <a:p>
            <a:r>
              <a:rPr lang="en-US" b="0" i="0">
                <a:solidFill>
                  <a:srgbClr val="212529"/>
                </a:solidFill>
                <a:effectLst/>
                <a:latin typeface="Honeywell Sans"/>
              </a:rPr>
              <a:t>• Hazmat Response </a:t>
            </a:r>
          </a:p>
          <a:p>
            <a:r>
              <a:rPr lang="en-US" b="0" i="0">
                <a:solidFill>
                  <a:srgbClr val="212529"/>
                </a:solidFill>
                <a:effectLst/>
                <a:latin typeface="Honeywell Sans"/>
              </a:rPr>
              <a:t>• Indoor Air Quality </a:t>
            </a:r>
          </a:p>
          <a:p>
            <a:r>
              <a:rPr lang="en-US" b="0" i="0">
                <a:solidFill>
                  <a:srgbClr val="212529"/>
                </a:solidFill>
                <a:effectLst/>
                <a:latin typeface="Honeywell Sans"/>
              </a:rPr>
              <a:t>• Plant Shutdown &amp; Turn-Around </a:t>
            </a:r>
          </a:p>
          <a:p>
            <a:r>
              <a:rPr lang="en-US" b="0" i="0">
                <a:solidFill>
                  <a:srgbClr val="212529"/>
                </a:solidFill>
                <a:effectLst/>
                <a:latin typeface="Honeywell Sans"/>
              </a:rPr>
              <a:t>• Urban Search &amp; Rescue </a:t>
            </a:r>
          </a:p>
          <a:p>
            <a:r>
              <a:rPr lang="en-US" b="0" i="0">
                <a:solidFill>
                  <a:srgbClr val="212529"/>
                </a:solidFill>
                <a:effectLst/>
                <a:latin typeface="Honeywell Sans"/>
              </a:rPr>
              <a:t>• Venue Protection </a:t>
            </a:r>
          </a:p>
          <a:p>
            <a:r>
              <a:rPr lang="en-US" b="0" i="0">
                <a:solidFill>
                  <a:srgbClr val="212529"/>
                </a:solidFill>
                <a:effectLst/>
                <a:latin typeface="Honeywell Sans"/>
              </a:rPr>
              <a:t>• Worker Exposure</a:t>
            </a:r>
            <a:endParaRPr lang="en-US"/>
          </a:p>
        </p:txBody>
      </p:sp>
    </p:spTree>
    <p:extLst>
      <p:ext uri="{BB962C8B-B14F-4D97-AF65-F5344CB8AC3E}">
        <p14:creationId xmlns:p14="http://schemas.microsoft.com/office/powerpoint/2010/main" val="3397644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B0FB-BC19-4CC2-8224-879279A2EB0D}"/>
              </a:ext>
            </a:extLst>
          </p:cNvPr>
          <p:cNvSpPr>
            <a:spLocks noGrp="1"/>
          </p:cNvSpPr>
          <p:nvPr>
            <p:ph type="title"/>
          </p:nvPr>
        </p:nvSpPr>
        <p:spPr/>
        <p:txBody>
          <a:bodyPr/>
          <a:lstStyle/>
          <a:p>
            <a:r>
              <a:rPr lang="en-US"/>
              <a:t>Photoionization Detector (PID), Portable Handheld</a:t>
            </a:r>
          </a:p>
        </p:txBody>
      </p:sp>
      <p:sp>
        <p:nvSpPr>
          <p:cNvPr id="3" name="Content Placeholder 2">
            <a:extLst>
              <a:ext uri="{FF2B5EF4-FFF2-40B4-BE49-F238E27FC236}">
                <a16:creationId xmlns:a16="http://schemas.microsoft.com/office/drawing/2014/main" id="{2584BB86-FF59-42B1-96E6-A9A36646D0E7}"/>
              </a:ext>
            </a:extLst>
          </p:cNvPr>
          <p:cNvSpPr>
            <a:spLocks noGrp="1"/>
          </p:cNvSpPr>
          <p:nvPr>
            <p:ph sz="half" idx="1"/>
          </p:nvPr>
        </p:nvSpPr>
        <p:spPr>
          <a:xfrm>
            <a:off x="410464" y="914401"/>
            <a:ext cx="5384800" cy="2240613"/>
          </a:xfrm>
        </p:spPr>
        <p:txBody>
          <a:bodyPr>
            <a:normAutofit/>
          </a:bodyPr>
          <a:lstStyle/>
          <a:p>
            <a:r>
              <a:rPr lang="en-US"/>
              <a:t>It is important to know that a PID in most cases is not providing a “specific” response</a:t>
            </a:r>
          </a:p>
          <a:p>
            <a:r>
              <a:rPr lang="en-US"/>
              <a:t>“</a:t>
            </a:r>
            <a:r>
              <a:rPr lang="en-US" b="1"/>
              <a:t>Correction Factors</a:t>
            </a:r>
            <a:r>
              <a:rPr lang="en-US"/>
              <a:t>” used to mitigate this issue</a:t>
            </a:r>
          </a:p>
        </p:txBody>
      </p:sp>
      <p:sp>
        <p:nvSpPr>
          <p:cNvPr id="4" name="Content Placeholder 3">
            <a:extLst>
              <a:ext uri="{FF2B5EF4-FFF2-40B4-BE49-F238E27FC236}">
                <a16:creationId xmlns:a16="http://schemas.microsoft.com/office/drawing/2014/main" id="{E0C99A72-A27D-41F5-A201-4AFEED507812}"/>
              </a:ext>
            </a:extLst>
          </p:cNvPr>
          <p:cNvSpPr>
            <a:spLocks noGrp="1"/>
          </p:cNvSpPr>
          <p:nvPr>
            <p:ph sz="half" idx="2"/>
          </p:nvPr>
        </p:nvSpPr>
        <p:spPr>
          <a:xfrm>
            <a:off x="6197600" y="812546"/>
            <a:ext cx="5384800" cy="1833118"/>
          </a:xfrm>
        </p:spPr>
        <p:txBody>
          <a:bodyPr>
            <a:normAutofit/>
          </a:bodyPr>
          <a:lstStyle/>
          <a:p>
            <a:r>
              <a:rPr lang="en-US"/>
              <a:t>For best accuracy, use a lamp closest in IE (eV) to the compound you are detecting – </a:t>
            </a:r>
            <a:r>
              <a:rPr lang="en-US" b="1"/>
              <a:t>lamp must be higher</a:t>
            </a:r>
            <a:endParaRPr lang="en-US"/>
          </a:p>
          <a:p>
            <a:pPr marL="0" indent="0">
              <a:buNone/>
            </a:pPr>
            <a:r>
              <a:rPr lang="en-US"/>
              <a:t> </a:t>
            </a:r>
          </a:p>
          <a:p>
            <a:pPr marL="0" indent="0">
              <a:buNone/>
            </a:pPr>
            <a:endParaRPr lang="en-US"/>
          </a:p>
        </p:txBody>
      </p:sp>
      <p:sp>
        <p:nvSpPr>
          <p:cNvPr id="5" name="Slide Number Placeholder 4">
            <a:extLst>
              <a:ext uri="{FF2B5EF4-FFF2-40B4-BE49-F238E27FC236}">
                <a16:creationId xmlns:a16="http://schemas.microsoft.com/office/drawing/2014/main" id="{8B9AEA56-21C1-4DF0-B097-1A3F1162ACE3}"/>
              </a:ext>
            </a:extLst>
          </p:cNvPr>
          <p:cNvSpPr>
            <a:spLocks noGrp="1"/>
          </p:cNvSpPr>
          <p:nvPr>
            <p:ph type="sldNum" sz="quarter" idx="12"/>
          </p:nvPr>
        </p:nvSpPr>
        <p:spPr/>
        <p:txBody>
          <a:bodyPr/>
          <a:lstStyle/>
          <a:p>
            <a:fld id="{F553C3F9-3F54-C64D-8AF3-17E14C1DB83D}" type="slidenum">
              <a:rPr lang="en-US" smtClean="0"/>
              <a:t>39</a:t>
            </a:fld>
            <a:endParaRPr lang="en-US"/>
          </a:p>
        </p:txBody>
      </p:sp>
      <p:pic>
        <p:nvPicPr>
          <p:cNvPr id="7" name="Picture 6">
            <a:extLst>
              <a:ext uri="{FF2B5EF4-FFF2-40B4-BE49-F238E27FC236}">
                <a16:creationId xmlns:a16="http://schemas.microsoft.com/office/drawing/2014/main" id="{8DEC7D9F-6E12-4A29-972E-14AC49DB86D2}"/>
              </a:ext>
            </a:extLst>
          </p:cNvPr>
          <p:cNvPicPr>
            <a:picLocks noChangeAspect="1"/>
          </p:cNvPicPr>
          <p:nvPr/>
        </p:nvPicPr>
        <p:blipFill rotWithShape="1">
          <a:blip r:embed="rId3"/>
          <a:srcRect l="16200" t="65170" r="17200" b="18810"/>
          <a:stretch/>
        </p:blipFill>
        <p:spPr>
          <a:xfrm>
            <a:off x="1133855" y="4006484"/>
            <a:ext cx="9791831" cy="2649713"/>
          </a:xfrm>
          <a:prstGeom prst="rect">
            <a:avLst/>
          </a:prstGeom>
        </p:spPr>
      </p:pic>
      <p:sp>
        <p:nvSpPr>
          <p:cNvPr id="10" name="TextBox 9">
            <a:extLst>
              <a:ext uri="{FF2B5EF4-FFF2-40B4-BE49-F238E27FC236}">
                <a16:creationId xmlns:a16="http://schemas.microsoft.com/office/drawing/2014/main" id="{EEF119FD-C0D0-461B-9E44-E585F1918F41}"/>
              </a:ext>
            </a:extLst>
          </p:cNvPr>
          <p:cNvSpPr txBox="1"/>
          <p:nvPr/>
        </p:nvSpPr>
        <p:spPr>
          <a:xfrm>
            <a:off x="2430272" y="2967335"/>
            <a:ext cx="6729984" cy="923330"/>
          </a:xfrm>
          <a:prstGeom prst="rect">
            <a:avLst/>
          </a:prstGeom>
          <a:noFill/>
        </p:spPr>
        <p:txBody>
          <a:bodyPr wrap="square" rtlCol="0">
            <a:spAutoFit/>
          </a:bodyPr>
          <a:lstStyle/>
          <a:p>
            <a:pPr algn="ctr"/>
            <a:r>
              <a:rPr lang="en-US" sz="3600"/>
              <a:t>Correction Factors: </a:t>
            </a:r>
            <a:r>
              <a:rPr lang="en-US" sz="3600" b="1"/>
              <a:t>RAE TN-106</a:t>
            </a:r>
          </a:p>
          <a:p>
            <a:endParaRPr lang="en-US"/>
          </a:p>
        </p:txBody>
      </p:sp>
    </p:spTree>
    <p:extLst>
      <p:ext uri="{BB962C8B-B14F-4D97-AF65-F5344CB8AC3E}">
        <p14:creationId xmlns:p14="http://schemas.microsoft.com/office/powerpoint/2010/main" val="247139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8656-D3EC-45F9-8042-BC7CC963FF98}"/>
              </a:ext>
            </a:extLst>
          </p:cNvPr>
          <p:cNvSpPr>
            <a:spLocks noGrp="1"/>
          </p:cNvSpPr>
          <p:nvPr>
            <p:ph type="title"/>
          </p:nvPr>
        </p:nvSpPr>
        <p:spPr/>
        <p:txBody>
          <a:bodyPr/>
          <a:lstStyle/>
          <a:p>
            <a:r>
              <a:rPr lang="en-US" dirty="0"/>
              <a:t>Combination Indoor Air Quality (IAQ), Particulate, and VOC Area Monitor </a:t>
            </a:r>
          </a:p>
        </p:txBody>
      </p:sp>
      <p:sp>
        <p:nvSpPr>
          <p:cNvPr id="3" name="Content Placeholder 2">
            <a:extLst>
              <a:ext uri="{FF2B5EF4-FFF2-40B4-BE49-F238E27FC236}">
                <a16:creationId xmlns:a16="http://schemas.microsoft.com/office/drawing/2014/main" id="{B7326814-8912-460E-B7A3-2901E79D509F}"/>
              </a:ext>
            </a:extLst>
          </p:cNvPr>
          <p:cNvSpPr>
            <a:spLocks noGrp="1"/>
          </p:cNvSpPr>
          <p:nvPr>
            <p:ph sz="half" idx="1"/>
          </p:nvPr>
        </p:nvSpPr>
        <p:spPr>
          <a:xfrm>
            <a:off x="457200" y="914401"/>
            <a:ext cx="5384800" cy="7152727"/>
          </a:xfrm>
        </p:spPr>
        <p:txBody>
          <a:bodyPr/>
          <a:lstStyle/>
          <a:p>
            <a:pPr marL="0" indent="0">
              <a:buNone/>
            </a:pPr>
            <a:endParaRPr lang="en-US" dirty="0"/>
          </a:p>
          <a:p>
            <a:r>
              <a:rPr lang="en-US" dirty="0"/>
              <a:t>EVM-7/CO</a:t>
            </a:r>
          </a:p>
          <a:p>
            <a:pPr lvl="1"/>
            <a:r>
              <a:rPr lang="en-US" dirty="0"/>
              <a:t>Log all data points simultaneously</a:t>
            </a:r>
          </a:p>
          <a:p>
            <a:pPr marL="342900" lvl="1" indent="0">
              <a:buNone/>
            </a:pPr>
            <a:endParaRPr lang="en-US" dirty="0"/>
          </a:p>
          <a:p>
            <a:pPr lvl="1"/>
            <a:r>
              <a:rPr lang="en-US" dirty="0"/>
              <a:t>Gravimetric sampling capability</a:t>
            </a:r>
          </a:p>
          <a:p>
            <a:pPr marL="342900" lvl="1" indent="0">
              <a:buNone/>
            </a:pPr>
            <a:endParaRPr lang="en-US" dirty="0"/>
          </a:p>
          <a:p>
            <a:pPr lvl="1"/>
            <a:r>
              <a:rPr lang="en-US" b="0" i="0" dirty="0">
                <a:solidFill>
                  <a:srgbClr val="3A3A3A"/>
                </a:solidFill>
                <a:effectLst/>
                <a:latin typeface="Arial" panose="020B0604020202020204" pitchFamily="34" charset="0"/>
              </a:rPr>
              <a:t>Particulate selection (PM2,5. PM4, PM10, or TSP)</a:t>
            </a:r>
          </a:p>
          <a:p>
            <a:pPr marL="342900" lvl="1" indent="0">
              <a:buNone/>
            </a:pPr>
            <a:endParaRPr lang="en-US" b="0" i="0" dirty="0">
              <a:solidFill>
                <a:srgbClr val="3A3A3A"/>
              </a:solidFill>
              <a:effectLst/>
              <a:latin typeface="Arial" panose="020B0604020202020204" pitchFamily="34" charset="0"/>
            </a:endParaRPr>
          </a:p>
          <a:p>
            <a:pPr lvl="1"/>
            <a:r>
              <a:rPr lang="en-US" b="0" i="0" dirty="0">
                <a:solidFill>
                  <a:srgbClr val="3A3A3A"/>
                </a:solidFill>
                <a:effectLst/>
                <a:latin typeface="Arial" panose="020B0604020202020204" pitchFamily="34" charset="0"/>
              </a:rPr>
              <a:t>CO, CO2, and Photoionization detector (PID) to measure volatile organic compounds</a:t>
            </a:r>
          </a:p>
          <a:p>
            <a:pPr lvl="1"/>
            <a:endParaRPr lang="en-US" dirty="0">
              <a:solidFill>
                <a:srgbClr val="3A3A3A"/>
              </a:solidFill>
              <a:latin typeface="Arial" panose="020B0604020202020204" pitchFamily="34" charset="0"/>
            </a:endParaRPr>
          </a:p>
          <a:p>
            <a:pPr lvl="1"/>
            <a:r>
              <a:rPr lang="en-US" b="0" i="0" dirty="0">
                <a:solidFill>
                  <a:srgbClr val="3A3A3A"/>
                </a:solidFill>
                <a:effectLst/>
                <a:latin typeface="Arial" panose="020B0604020202020204" pitchFamily="34" charset="0"/>
              </a:rPr>
              <a:t>Te</a:t>
            </a:r>
            <a:r>
              <a:rPr lang="en-US" dirty="0">
                <a:solidFill>
                  <a:srgbClr val="3A3A3A"/>
                </a:solidFill>
                <a:latin typeface="Arial" panose="020B0604020202020204" pitchFamily="34" charset="0"/>
              </a:rPr>
              <a:t>mperature and Relative Humidity</a:t>
            </a:r>
          </a:p>
          <a:p>
            <a:pPr marL="342900" lvl="1" indent="0">
              <a:buNone/>
            </a:pPr>
            <a:endParaRPr lang="en-US" dirty="0">
              <a:solidFill>
                <a:srgbClr val="3A3A3A"/>
              </a:solidFill>
              <a:latin typeface="Arial" panose="020B0604020202020204" pitchFamily="34" charset="0"/>
            </a:endParaRPr>
          </a:p>
          <a:p>
            <a:pPr lvl="1"/>
            <a:r>
              <a:rPr lang="en-US" dirty="0">
                <a:solidFill>
                  <a:srgbClr val="3A3A3A"/>
                </a:solidFill>
                <a:latin typeface="Arial" panose="020B0604020202020204" pitchFamily="34" charset="0"/>
              </a:rPr>
              <a:t>Uses Same DMS software as TSI/Quest Sound and Heat Stress Equipment</a:t>
            </a:r>
          </a:p>
          <a:p>
            <a:pPr marL="352425" lvl="1" indent="0">
              <a:buNone/>
            </a:pPr>
            <a:endParaRPr lang="en-US" b="0" i="0" dirty="0">
              <a:solidFill>
                <a:srgbClr val="3A3A3A"/>
              </a:solidFill>
              <a:effectLst/>
              <a:latin typeface="Arial" panose="020B0604020202020204" pitchFamily="34" charset="0"/>
            </a:endParaRPr>
          </a:p>
          <a:p>
            <a:pPr lvl="1"/>
            <a:endParaRPr lang="en-US" b="0" i="0" dirty="0">
              <a:solidFill>
                <a:srgbClr val="3A3A3A"/>
              </a:solidFill>
              <a:effectLst/>
              <a:latin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E9ECA343-8735-48F1-8901-9F310623AFBC}"/>
              </a:ext>
            </a:extLst>
          </p:cNvPr>
          <p:cNvSpPr>
            <a:spLocks noGrp="1"/>
          </p:cNvSpPr>
          <p:nvPr>
            <p:ph sz="half" idx="2"/>
          </p:nvPr>
        </p:nvSpPr>
        <p:spPr>
          <a:xfrm>
            <a:off x="6197600" y="914401"/>
            <a:ext cx="5384800" cy="5970865"/>
          </a:xfrm>
        </p:spPr>
        <p:txBody>
          <a:bodyPr/>
          <a:lstStyle/>
          <a:p>
            <a:pPr marL="0" indent="0">
              <a:buNone/>
            </a:pPr>
            <a:endParaRPr lang="en-US" dirty="0">
              <a:solidFill>
                <a:srgbClr val="3A3A3A"/>
              </a:solidFill>
              <a:latin typeface="Arial" panose="020B0604020202020204" pitchFamily="34" charset="0"/>
            </a:endParaRPr>
          </a:p>
          <a:p>
            <a:r>
              <a:rPr lang="en-US" dirty="0">
                <a:solidFill>
                  <a:srgbClr val="3A3A3A"/>
                </a:solidFill>
                <a:latin typeface="Arial" panose="020B0604020202020204" pitchFamily="34" charset="0"/>
              </a:rPr>
              <a:t>Q-Trak XP</a:t>
            </a:r>
          </a:p>
          <a:p>
            <a:pPr lvl="1"/>
            <a:r>
              <a:rPr lang="en-US" b="0" i="0" dirty="0">
                <a:solidFill>
                  <a:srgbClr val="3A3A3A"/>
                </a:solidFill>
                <a:effectLst/>
                <a:latin typeface="Arial" panose="020B0604020202020204" pitchFamily="34" charset="0"/>
              </a:rPr>
              <a:t>TSI Instrument – Brand new to the market</a:t>
            </a:r>
          </a:p>
          <a:p>
            <a:pPr marL="342900" lvl="1" indent="0">
              <a:buNone/>
            </a:pPr>
            <a:endParaRPr lang="en-US" b="0" i="0" dirty="0">
              <a:solidFill>
                <a:srgbClr val="3A3A3A"/>
              </a:solidFill>
              <a:effectLst/>
              <a:latin typeface="Arial" panose="020B0604020202020204" pitchFamily="34" charset="0"/>
            </a:endParaRPr>
          </a:p>
          <a:p>
            <a:pPr lvl="1"/>
            <a:r>
              <a:rPr lang="en-US" dirty="0">
                <a:solidFill>
                  <a:srgbClr val="3A3A3A"/>
                </a:solidFill>
                <a:latin typeface="Arial" panose="020B0604020202020204" pitchFamily="34" charset="0"/>
              </a:rPr>
              <a:t>Simultaneously measure PM1, PM2.5, PM10, and Total Dust</a:t>
            </a:r>
          </a:p>
          <a:p>
            <a:pPr marL="342900" lvl="1" indent="0">
              <a:buNone/>
            </a:pPr>
            <a:endParaRPr lang="en-US" dirty="0">
              <a:solidFill>
                <a:srgbClr val="3A3A3A"/>
              </a:solidFill>
              <a:latin typeface="Arial" panose="020B0604020202020204" pitchFamily="34" charset="0"/>
            </a:endParaRPr>
          </a:p>
          <a:p>
            <a:pPr lvl="1"/>
            <a:r>
              <a:rPr lang="en-US" b="0" i="0" dirty="0">
                <a:solidFill>
                  <a:srgbClr val="3A3A3A"/>
                </a:solidFill>
                <a:effectLst/>
                <a:latin typeface="Arial" panose="020B0604020202020204" pitchFamily="34" charset="0"/>
              </a:rPr>
              <a:t>Same gas sensors as EVM-7 (CO/CO2, Temp, RH, VOC’s)</a:t>
            </a:r>
          </a:p>
          <a:p>
            <a:pPr marL="342900" lvl="1" indent="0">
              <a:buNone/>
            </a:pPr>
            <a:endParaRPr lang="en-US" b="0" i="0" dirty="0">
              <a:solidFill>
                <a:srgbClr val="3A3A3A"/>
              </a:solidFill>
              <a:effectLst/>
              <a:latin typeface="Arial" panose="020B0604020202020204" pitchFamily="34" charset="0"/>
            </a:endParaRPr>
          </a:p>
          <a:p>
            <a:pPr lvl="1"/>
            <a:r>
              <a:rPr lang="en-US" dirty="0">
                <a:solidFill>
                  <a:srgbClr val="3A3A3A"/>
                </a:solidFill>
                <a:latin typeface="Arial" panose="020B0604020202020204" pitchFamily="34" charset="0"/>
              </a:rPr>
              <a:t>Color Touch Screen User Interface</a:t>
            </a:r>
          </a:p>
          <a:p>
            <a:pPr marL="342900" lvl="1" indent="0">
              <a:buNone/>
            </a:pPr>
            <a:endParaRPr lang="en-US" dirty="0">
              <a:solidFill>
                <a:srgbClr val="3A3A3A"/>
              </a:solidFill>
              <a:latin typeface="Arial" panose="020B0604020202020204" pitchFamily="34" charset="0"/>
            </a:endParaRPr>
          </a:p>
          <a:p>
            <a:pPr lvl="1"/>
            <a:r>
              <a:rPr lang="en-US" b="0" i="0" dirty="0">
                <a:solidFill>
                  <a:srgbClr val="3A3A3A"/>
                </a:solidFill>
                <a:effectLst/>
                <a:latin typeface="Arial" panose="020B0604020202020204" pitchFamily="34" charset="0"/>
              </a:rPr>
              <a:t>View graphs of data in real time in addition to Min, Max, and TWA </a:t>
            </a:r>
          </a:p>
          <a:p>
            <a:pPr lvl="1"/>
            <a:endParaRPr lang="en-US" dirty="0">
              <a:solidFill>
                <a:srgbClr val="3A3A3A"/>
              </a:solidFill>
              <a:latin typeface="Arial" panose="020B0604020202020204" pitchFamily="34" charset="0"/>
            </a:endParaRPr>
          </a:p>
          <a:p>
            <a:pPr lvl="1"/>
            <a:endParaRPr lang="en-US" b="0" i="0" dirty="0">
              <a:solidFill>
                <a:srgbClr val="3A3A3A"/>
              </a:solidFill>
              <a:effectLst/>
              <a:latin typeface="Arial" panose="020B0604020202020204" pitchFamily="34" charset="0"/>
            </a:endParaRPr>
          </a:p>
          <a:p>
            <a:pPr lvl="1"/>
            <a:endParaRPr lang="en-US" b="0" i="0" dirty="0">
              <a:solidFill>
                <a:srgbClr val="3A3A3A"/>
              </a:solidFill>
              <a:effectLst/>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F80FCAD8-4881-42AC-AE20-C219C0E7CA35}"/>
              </a:ext>
            </a:extLst>
          </p:cNvPr>
          <p:cNvSpPr>
            <a:spLocks noGrp="1"/>
          </p:cNvSpPr>
          <p:nvPr>
            <p:ph type="sldNum" sz="quarter" idx="12"/>
          </p:nvPr>
        </p:nvSpPr>
        <p:spPr/>
        <p:txBody>
          <a:bodyPr/>
          <a:lstStyle/>
          <a:p>
            <a:fld id="{F553C3F9-3F54-C64D-8AF3-17E14C1DB83D}" type="slidenum">
              <a:rPr lang="en-US" smtClean="0"/>
              <a:t>4</a:t>
            </a:fld>
            <a:endParaRPr lang="en-US" dirty="0"/>
          </a:p>
        </p:txBody>
      </p:sp>
    </p:spTree>
    <p:extLst>
      <p:ext uri="{BB962C8B-B14F-4D97-AF65-F5344CB8AC3E}">
        <p14:creationId xmlns:p14="http://schemas.microsoft.com/office/powerpoint/2010/main" val="1416540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B22E-C0E9-4300-BCF1-4F779C8F8B7E}"/>
              </a:ext>
            </a:extLst>
          </p:cNvPr>
          <p:cNvSpPr>
            <a:spLocks noGrp="1"/>
          </p:cNvSpPr>
          <p:nvPr>
            <p:ph type="title"/>
          </p:nvPr>
        </p:nvSpPr>
        <p:spPr/>
        <p:txBody>
          <a:bodyPr/>
          <a:lstStyle/>
          <a:p>
            <a:r>
              <a:rPr lang="en-US"/>
              <a:t>Photoionization Detector (PID), Portable Handheld</a:t>
            </a:r>
          </a:p>
        </p:txBody>
      </p:sp>
      <p:sp>
        <p:nvSpPr>
          <p:cNvPr id="3" name="Content Placeholder 2">
            <a:extLst>
              <a:ext uri="{FF2B5EF4-FFF2-40B4-BE49-F238E27FC236}">
                <a16:creationId xmlns:a16="http://schemas.microsoft.com/office/drawing/2014/main" id="{EA508DE4-074A-4E45-BE0F-08B27DAE2EB0}"/>
              </a:ext>
            </a:extLst>
          </p:cNvPr>
          <p:cNvSpPr>
            <a:spLocks noGrp="1"/>
          </p:cNvSpPr>
          <p:nvPr>
            <p:ph sz="half" idx="1"/>
          </p:nvPr>
        </p:nvSpPr>
        <p:spPr>
          <a:xfrm>
            <a:off x="457200" y="914401"/>
            <a:ext cx="5384800" cy="2326791"/>
          </a:xfrm>
        </p:spPr>
        <p:txBody>
          <a:bodyPr/>
          <a:lstStyle/>
          <a:p>
            <a:r>
              <a:rPr lang="en-US">
                <a:hlinkClick r:id="rId2"/>
              </a:rPr>
              <a:t>RAE Technical Note 106: PID Correction Factors and IP’s</a:t>
            </a:r>
            <a:endParaRPr lang="en-US"/>
          </a:p>
          <a:p>
            <a:endParaRPr lang="en-US"/>
          </a:p>
          <a:p>
            <a:r>
              <a:rPr lang="en-US">
                <a:hlinkClick r:id="rId3"/>
              </a:rPr>
              <a:t>NIOSH Pocket Guide to Chemical Hazards</a:t>
            </a:r>
            <a:endParaRPr lang="en-US"/>
          </a:p>
        </p:txBody>
      </p:sp>
      <p:sp>
        <p:nvSpPr>
          <p:cNvPr id="5" name="Slide Number Placeholder 4">
            <a:extLst>
              <a:ext uri="{FF2B5EF4-FFF2-40B4-BE49-F238E27FC236}">
                <a16:creationId xmlns:a16="http://schemas.microsoft.com/office/drawing/2014/main" id="{7E492F33-DDFF-4181-992F-3596B79BD259}"/>
              </a:ext>
            </a:extLst>
          </p:cNvPr>
          <p:cNvSpPr>
            <a:spLocks noGrp="1"/>
          </p:cNvSpPr>
          <p:nvPr>
            <p:ph type="sldNum" sz="quarter" idx="12"/>
          </p:nvPr>
        </p:nvSpPr>
        <p:spPr/>
        <p:txBody>
          <a:bodyPr/>
          <a:lstStyle/>
          <a:p>
            <a:fld id="{F553C3F9-3F54-C64D-8AF3-17E14C1DB83D}" type="slidenum">
              <a:rPr lang="en-US" smtClean="0"/>
              <a:t>40</a:t>
            </a:fld>
            <a:endParaRPr lang="en-US"/>
          </a:p>
        </p:txBody>
      </p:sp>
      <p:pic>
        <p:nvPicPr>
          <p:cNvPr id="7" name="Picture 6">
            <a:extLst>
              <a:ext uri="{FF2B5EF4-FFF2-40B4-BE49-F238E27FC236}">
                <a16:creationId xmlns:a16="http://schemas.microsoft.com/office/drawing/2014/main" id="{C06D0DAD-D66F-47B8-A23C-46B1FD2458DE}"/>
              </a:ext>
            </a:extLst>
          </p:cNvPr>
          <p:cNvPicPr>
            <a:picLocks noChangeAspect="1"/>
          </p:cNvPicPr>
          <p:nvPr/>
        </p:nvPicPr>
        <p:blipFill rotWithShape="1">
          <a:blip r:embed="rId4"/>
          <a:srcRect l="28530" t="55883" r="29559" b="22941"/>
          <a:stretch/>
        </p:blipFill>
        <p:spPr>
          <a:xfrm>
            <a:off x="5405717" y="2077796"/>
            <a:ext cx="6256849" cy="3556522"/>
          </a:xfrm>
          <a:prstGeom prst="rect">
            <a:avLst/>
          </a:prstGeom>
        </p:spPr>
      </p:pic>
    </p:spTree>
    <p:extLst>
      <p:ext uri="{BB962C8B-B14F-4D97-AF65-F5344CB8AC3E}">
        <p14:creationId xmlns:p14="http://schemas.microsoft.com/office/powerpoint/2010/main" val="3078355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5174-E8C3-4042-816B-990B80C3F5F3}"/>
              </a:ext>
            </a:extLst>
          </p:cNvPr>
          <p:cNvSpPr>
            <a:spLocks noGrp="1"/>
          </p:cNvSpPr>
          <p:nvPr>
            <p:ph type="title"/>
          </p:nvPr>
        </p:nvSpPr>
        <p:spPr/>
        <p:txBody>
          <a:bodyPr>
            <a:normAutofit fontScale="90000"/>
          </a:bodyPr>
          <a:lstStyle/>
          <a:p>
            <a:r>
              <a:rPr lang="en-US" b="1"/>
              <a:t>MultiRAE</a:t>
            </a:r>
            <a:r>
              <a:rPr lang="en-US"/>
              <a:t>: Photoionization Detector (PID) and 4-Gas Monitor, Personal and Area</a:t>
            </a:r>
          </a:p>
        </p:txBody>
      </p:sp>
      <p:sp>
        <p:nvSpPr>
          <p:cNvPr id="4" name="Content Placeholder 3">
            <a:extLst>
              <a:ext uri="{FF2B5EF4-FFF2-40B4-BE49-F238E27FC236}">
                <a16:creationId xmlns:a16="http://schemas.microsoft.com/office/drawing/2014/main" id="{23DBC390-AA66-481D-86E2-FA9841EE6E67}"/>
              </a:ext>
            </a:extLst>
          </p:cNvPr>
          <p:cNvSpPr>
            <a:spLocks noGrp="1"/>
          </p:cNvSpPr>
          <p:nvPr>
            <p:ph sz="half" idx="1"/>
          </p:nvPr>
        </p:nvSpPr>
        <p:spPr>
          <a:xfrm>
            <a:off x="4673600" y="809844"/>
            <a:ext cx="5855855" cy="6487930"/>
          </a:xfrm>
        </p:spPr>
        <p:txBody>
          <a:bodyPr/>
          <a:lstStyle/>
          <a:p>
            <a:r>
              <a:rPr lang="en-US"/>
              <a:t>Pump or Diffusion style</a:t>
            </a:r>
          </a:p>
          <a:p>
            <a:r>
              <a:rPr lang="en-US"/>
              <a:t>Include up to Six (6) gas sensors.</a:t>
            </a:r>
          </a:p>
          <a:p>
            <a:pPr marL="0" indent="0">
              <a:buNone/>
            </a:pPr>
            <a:r>
              <a:rPr lang="en-US" sz="2800"/>
              <a:t>Popular sensors include:</a:t>
            </a:r>
          </a:p>
          <a:p>
            <a:r>
              <a:rPr lang="en-US" sz="2800"/>
              <a:t>Standard 4-Gas Sensors</a:t>
            </a:r>
          </a:p>
          <a:p>
            <a:pPr lvl="1"/>
            <a:r>
              <a:rPr lang="en-US"/>
              <a:t>CO, H2S, LEL, O2</a:t>
            </a:r>
          </a:p>
          <a:p>
            <a:pPr lvl="1"/>
            <a:r>
              <a:rPr lang="en-US"/>
              <a:t>CO/H2S “Combo” Sensor</a:t>
            </a:r>
          </a:p>
          <a:p>
            <a:r>
              <a:rPr lang="en-US"/>
              <a:t>PID Sensor for VOC’s</a:t>
            </a:r>
            <a:endParaRPr lang="en-US" sz="2800"/>
          </a:p>
          <a:p>
            <a:r>
              <a:rPr lang="en-US" sz="2800"/>
              <a:t>Carbon Dioxide CO2</a:t>
            </a:r>
          </a:p>
          <a:p>
            <a:r>
              <a:rPr lang="en-US" sz="2800"/>
              <a:t>Nitrogen Oxide NO</a:t>
            </a:r>
          </a:p>
          <a:p>
            <a:r>
              <a:rPr lang="en-US" sz="2800"/>
              <a:t>Nitrogen Dioxide NO2</a:t>
            </a:r>
          </a:p>
          <a:p>
            <a:r>
              <a:rPr lang="en-US" sz="2800"/>
              <a:t>Chlorine Cl2		</a:t>
            </a:r>
          </a:p>
          <a:p>
            <a:r>
              <a:rPr lang="en-US" sz="2800"/>
              <a:t>Ammonia NH3</a:t>
            </a:r>
          </a:p>
          <a:p>
            <a:pPr marL="0" indent="0">
              <a:buNone/>
            </a:pPr>
            <a:endParaRPr lang="en-US"/>
          </a:p>
        </p:txBody>
      </p:sp>
      <p:sp>
        <p:nvSpPr>
          <p:cNvPr id="5" name="Slide Number Placeholder 4">
            <a:extLst>
              <a:ext uri="{FF2B5EF4-FFF2-40B4-BE49-F238E27FC236}">
                <a16:creationId xmlns:a16="http://schemas.microsoft.com/office/drawing/2014/main" id="{D0BDF4CD-64A8-46ED-AD45-2B47050A537A}"/>
              </a:ext>
            </a:extLst>
          </p:cNvPr>
          <p:cNvSpPr>
            <a:spLocks noGrp="1"/>
          </p:cNvSpPr>
          <p:nvPr>
            <p:ph type="sldNum" sz="quarter" idx="12"/>
          </p:nvPr>
        </p:nvSpPr>
        <p:spPr/>
        <p:txBody>
          <a:bodyPr/>
          <a:lstStyle/>
          <a:p>
            <a:fld id="{F553C3F9-3F54-C64D-8AF3-17E14C1DB83D}" type="slidenum">
              <a:rPr lang="en-US" smtClean="0"/>
              <a:t>41</a:t>
            </a:fld>
            <a:endParaRPr lang="en-US"/>
          </a:p>
        </p:txBody>
      </p:sp>
      <p:sp>
        <p:nvSpPr>
          <p:cNvPr id="3" name="TextBox 2">
            <a:extLst>
              <a:ext uri="{FF2B5EF4-FFF2-40B4-BE49-F238E27FC236}">
                <a16:creationId xmlns:a16="http://schemas.microsoft.com/office/drawing/2014/main" id="{F2391A30-5088-4BA0-BC8B-EB311829D5DA}"/>
              </a:ext>
            </a:extLst>
          </p:cNvPr>
          <p:cNvSpPr txBox="1"/>
          <p:nvPr/>
        </p:nvSpPr>
        <p:spPr>
          <a:xfrm>
            <a:off x="438912" y="912837"/>
            <a:ext cx="3767484" cy="954107"/>
          </a:xfrm>
          <a:prstGeom prst="rect">
            <a:avLst/>
          </a:prstGeom>
          <a:noFill/>
        </p:spPr>
        <p:txBody>
          <a:bodyPr wrap="square" rtlCol="0">
            <a:spAutoFit/>
          </a:bodyPr>
          <a:lstStyle/>
          <a:p>
            <a:pPr algn="ctr"/>
            <a:r>
              <a:rPr lang="en-US" sz="2800"/>
              <a:t>RAE Systems MultiRAE Family</a:t>
            </a:r>
          </a:p>
        </p:txBody>
      </p:sp>
      <p:pic>
        <p:nvPicPr>
          <p:cNvPr id="1026" name="Picture 2">
            <a:extLst>
              <a:ext uri="{FF2B5EF4-FFF2-40B4-BE49-F238E27FC236}">
                <a16:creationId xmlns:a16="http://schemas.microsoft.com/office/drawing/2014/main" id="{CD43EDDF-49DF-4089-81EE-48BAF132C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30" y="2015850"/>
            <a:ext cx="3560448" cy="474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561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75D4-CFD8-4F95-A7A6-E179E6A54CB9}"/>
              </a:ext>
            </a:extLst>
          </p:cNvPr>
          <p:cNvSpPr>
            <a:spLocks noGrp="1"/>
          </p:cNvSpPr>
          <p:nvPr>
            <p:ph type="title"/>
          </p:nvPr>
        </p:nvSpPr>
        <p:spPr>
          <a:xfrm>
            <a:off x="0" y="186005"/>
            <a:ext cx="12192000" cy="548640"/>
          </a:xfrm>
        </p:spPr>
        <p:txBody>
          <a:bodyPr>
            <a:normAutofit fontScale="90000"/>
          </a:bodyPr>
          <a:lstStyle/>
          <a:p>
            <a:r>
              <a:rPr lang="en-US" sz="2800" dirty="0"/>
              <a:t>RAE Systems </a:t>
            </a:r>
            <a:r>
              <a:rPr lang="en-US" sz="2800" dirty="0" err="1"/>
              <a:t>MultiRAE</a:t>
            </a:r>
            <a:r>
              <a:rPr lang="en-US" sz="2800" dirty="0"/>
              <a:t> Family</a:t>
            </a:r>
            <a:br>
              <a:rPr lang="en-US" sz="2800" dirty="0"/>
            </a:br>
            <a:endParaRPr lang="en-US" dirty="0"/>
          </a:p>
        </p:txBody>
      </p:sp>
      <p:sp>
        <p:nvSpPr>
          <p:cNvPr id="3" name="Content Placeholder 2">
            <a:extLst>
              <a:ext uri="{FF2B5EF4-FFF2-40B4-BE49-F238E27FC236}">
                <a16:creationId xmlns:a16="http://schemas.microsoft.com/office/drawing/2014/main" id="{FC4155E5-E300-43E5-B00B-5EAA53402E1B}"/>
              </a:ext>
            </a:extLst>
          </p:cNvPr>
          <p:cNvSpPr>
            <a:spLocks noGrp="1"/>
          </p:cNvSpPr>
          <p:nvPr>
            <p:ph sz="half" idx="1"/>
          </p:nvPr>
        </p:nvSpPr>
        <p:spPr>
          <a:xfrm>
            <a:off x="457199" y="914400"/>
            <a:ext cx="6882385" cy="4567404"/>
          </a:xfrm>
        </p:spPr>
        <p:txBody>
          <a:bodyPr>
            <a:normAutofit/>
          </a:bodyPr>
          <a:lstStyle/>
          <a:p>
            <a:endParaRPr lang="en-US" dirty="0"/>
          </a:p>
          <a:p>
            <a:endParaRPr lang="en-US" dirty="0"/>
          </a:p>
          <a:p>
            <a:endParaRPr lang="en-US" dirty="0"/>
          </a:p>
          <a:p>
            <a:endParaRPr lang="en-US" dirty="0"/>
          </a:p>
          <a:p>
            <a:r>
              <a:rPr lang="en-US" dirty="0" err="1"/>
              <a:t>MultiRAE</a:t>
            </a:r>
            <a:r>
              <a:rPr lang="en-US" dirty="0"/>
              <a:t> </a:t>
            </a:r>
            <a:r>
              <a:rPr lang="en-US" b="1" u="sng" dirty="0"/>
              <a:t>Lite</a:t>
            </a:r>
          </a:p>
          <a:p>
            <a:pPr lvl="1"/>
            <a:r>
              <a:rPr lang="en-US" dirty="0"/>
              <a:t>10.6 Lamp, 1 ppm Resolution VOC’s</a:t>
            </a:r>
          </a:p>
          <a:p>
            <a:pPr marL="342900" lvl="1" indent="0">
              <a:buNone/>
            </a:pPr>
            <a:endParaRPr lang="en-US" dirty="0"/>
          </a:p>
          <a:p>
            <a:r>
              <a:rPr lang="en-US" dirty="0" err="1"/>
              <a:t>MultiRAE</a:t>
            </a:r>
            <a:endParaRPr lang="en-US" dirty="0"/>
          </a:p>
          <a:p>
            <a:pPr lvl="1"/>
            <a:r>
              <a:rPr lang="en-US" dirty="0"/>
              <a:t>10.6 Lamp, .1 ppm Resolution VOC’s</a:t>
            </a:r>
          </a:p>
        </p:txBody>
      </p:sp>
      <p:sp>
        <p:nvSpPr>
          <p:cNvPr id="4" name="Content Placeholder 3">
            <a:extLst>
              <a:ext uri="{FF2B5EF4-FFF2-40B4-BE49-F238E27FC236}">
                <a16:creationId xmlns:a16="http://schemas.microsoft.com/office/drawing/2014/main" id="{4EE8BF35-52A6-4C28-BFD1-49C9C1AE5709}"/>
              </a:ext>
            </a:extLst>
          </p:cNvPr>
          <p:cNvSpPr>
            <a:spLocks noGrp="1"/>
          </p:cNvSpPr>
          <p:nvPr>
            <p:ph sz="half" idx="2"/>
          </p:nvPr>
        </p:nvSpPr>
        <p:spPr>
          <a:xfrm>
            <a:off x="6197600" y="914401"/>
            <a:ext cx="5738368" cy="430887"/>
          </a:xfrm>
        </p:spPr>
        <p:txBody>
          <a:bodyPr>
            <a:noAutofit/>
          </a:bodyPr>
          <a:lstStyle/>
          <a:p>
            <a:pPr marL="0" indent="0" algn="ctr">
              <a:buNone/>
            </a:pPr>
            <a:r>
              <a:rPr lang="en-US" sz="2400" b="1" dirty="0" err="1"/>
              <a:t>MultiRAE</a:t>
            </a:r>
            <a:endParaRPr lang="en-US" sz="2400" b="1" dirty="0"/>
          </a:p>
        </p:txBody>
      </p:sp>
      <p:sp>
        <p:nvSpPr>
          <p:cNvPr id="5" name="Slide Number Placeholder 4">
            <a:extLst>
              <a:ext uri="{FF2B5EF4-FFF2-40B4-BE49-F238E27FC236}">
                <a16:creationId xmlns:a16="http://schemas.microsoft.com/office/drawing/2014/main" id="{08B25766-8296-414F-877B-8958ED19B6FB}"/>
              </a:ext>
            </a:extLst>
          </p:cNvPr>
          <p:cNvSpPr>
            <a:spLocks noGrp="1"/>
          </p:cNvSpPr>
          <p:nvPr>
            <p:ph type="sldNum" sz="quarter" idx="12"/>
          </p:nvPr>
        </p:nvSpPr>
        <p:spPr/>
        <p:txBody>
          <a:bodyPr/>
          <a:lstStyle/>
          <a:p>
            <a:fld id="{F553C3F9-3F54-C64D-8AF3-17E14C1DB83D}" type="slidenum">
              <a:rPr lang="en-US" smtClean="0"/>
              <a:t>42</a:t>
            </a:fld>
            <a:endParaRPr lang="en-US"/>
          </a:p>
        </p:txBody>
      </p:sp>
      <p:pic>
        <p:nvPicPr>
          <p:cNvPr id="6" name="Picture 2">
            <a:extLst>
              <a:ext uri="{FF2B5EF4-FFF2-40B4-BE49-F238E27FC236}">
                <a16:creationId xmlns:a16="http://schemas.microsoft.com/office/drawing/2014/main" id="{A694A532-C4E8-5411-A8ED-9019B109C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9584" y="1525044"/>
            <a:ext cx="3560448" cy="474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706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28BD-ECC6-4D1C-97DD-994BAA15AABA}"/>
              </a:ext>
            </a:extLst>
          </p:cNvPr>
          <p:cNvSpPr>
            <a:spLocks noGrp="1"/>
          </p:cNvSpPr>
          <p:nvPr>
            <p:ph type="title"/>
          </p:nvPr>
        </p:nvSpPr>
        <p:spPr/>
        <p:txBody>
          <a:bodyPr/>
          <a:lstStyle/>
          <a:p>
            <a:r>
              <a:rPr lang="en-US"/>
              <a:t>Flow Calibration – Rotameters</a:t>
            </a:r>
          </a:p>
        </p:txBody>
      </p:sp>
      <p:sp>
        <p:nvSpPr>
          <p:cNvPr id="3" name="Content Placeholder 2">
            <a:extLst>
              <a:ext uri="{FF2B5EF4-FFF2-40B4-BE49-F238E27FC236}">
                <a16:creationId xmlns:a16="http://schemas.microsoft.com/office/drawing/2014/main" id="{D0A65595-9734-4111-A304-CAB0A3A2ECBC}"/>
              </a:ext>
            </a:extLst>
          </p:cNvPr>
          <p:cNvSpPr>
            <a:spLocks noGrp="1"/>
          </p:cNvSpPr>
          <p:nvPr>
            <p:ph sz="half" idx="1"/>
          </p:nvPr>
        </p:nvSpPr>
        <p:spPr>
          <a:xfrm>
            <a:off x="158496" y="914401"/>
            <a:ext cx="5384800" cy="4616648"/>
          </a:xfrm>
        </p:spPr>
        <p:txBody>
          <a:bodyPr/>
          <a:lstStyle/>
          <a:p>
            <a:r>
              <a:rPr lang="en-US"/>
              <a:t>A Rotameter measures the flow rate within a closed tube.</a:t>
            </a:r>
          </a:p>
          <a:p>
            <a:pPr lvl="1"/>
            <a:r>
              <a:rPr lang="en-US"/>
              <a:t>Internal indicator floats within the tube and lines up with a gauge to determine flow rate</a:t>
            </a:r>
          </a:p>
          <a:p>
            <a:pPr marL="352425" lvl="1" indent="0">
              <a:buNone/>
            </a:pPr>
            <a:endParaRPr lang="en-US"/>
          </a:p>
          <a:p>
            <a:r>
              <a:rPr lang="en-US"/>
              <a:t>Rotameters are considered a </a:t>
            </a:r>
            <a:r>
              <a:rPr lang="en-US" b="1"/>
              <a:t>secondary</a:t>
            </a:r>
            <a:r>
              <a:rPr lang="en-US"/>
              <a:t> calibration standard</a:t>
            </a:r>
          </a:p>
          <a:p>
            <a:pPr lvl="1"/>
            <a:r>
              <a:rPr lang="en-US"/>
              <a:t>Must be calibrated to a primary standard annually at minimum in order to ensure accuracy</a:t>
            </a:r>
          </a:p>
        </p:txBody>
      </p:sp>
      <p:sp>
        <p:nvSpPr>
          <p:cNvPr id="5" name="Slide Number Placeholder 4">
            <a:extLst>
              <a:ext uri="{FF2B5EF4-FFF2-40B4-BE49-F238E27FC236}">
                <a16:creationId xmlns:a16="http://schemas.microsoft.com/office/drawing/2014/main" id="{914F6F08-E4D6-4FD3-9989-8F3454741C8D}"/>
              </a:ext>
            </a:extLst>
          </p:cNvPr>
          <p:cNvSpPr>
            <a:spLocks noGrp="1"/>
          </p:cNvSpPr>
          <p:nvPr>
            <p:ph type="sldNum" sz="quarter" idx="12"/>
          </p:nvPr>
        </p:nvSpPr>
        <p:spPr/>
        <p:txBody>
          <a:bodyPr/>
          <a:lstStyle/>
          <a:p>
            <a:fld id="{F553C3F9-3F54-C64D-8AF3-17E14C1DB83D}" type="slidenum">
              <a:rPr lang="en-US" smtClean="0"/>
              <a:t>43</a:t>
            </a:fld>
            <a:endParaRPr lang="en-US"/>
          </a:p>
        </p:txBody>
      </p:sp>
      <p:pic>
        <p:nvPicPr>
          <p:cNvPr id="1026" name="Picture 2">
            <a:extLst>
              <a:ext uri="{FF2B5EF4-FFF2-40B4-BE49-F238E27FC236}">
                <a16:creationId xmlns:a16="http://schemas.microsoft.com/office/drawing/2014/main" id="{35EE2421-04AB-4EDF-90B0-2B68B3494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70" r="33200"/>
          <a:stretch/>
        </p:blipFill>
        <p:spPr bwMode="auto">
          <a:xfrm>
            <a:off x="8810752" y="628334"/>
            <a:ext cx="3232914" cy="598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08C069E6-C2D7-4596-BE52-ABA7F6A51E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44" r="26956"/>
          <a:stretch/>
        </p:blipFill>
        <p:spPr bwMode="auto">
          <a:xfrm>
            <a:off x="5754624" y="628163"/>
            <a:ext cx="2844800" cy="597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262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A3BC-4320-4671-9CB9-ED01102CD8BA}"/>
              </a:ext>
            </a:extLst>
          </p:cNvPr>
          <p:cNvSpPr>
            <a:spLocks noGrp="1"/>
          </p:cNvSpPr>
          <p:nvPr>
            <p:ph type="title"/>
          </p:nvPr>
        </p:nvSpPr>
        <p:spPr/>
        <p:txBody>
          <a:bodyPr/>
          <a:lstStyle/>
          <a:p>
            <a:r>
              <a:rPr lang="en-US"/>
              <a:t>Flow Calibration - Primary Air Flow Calibration Standard</a:t>
            </a:r>
          </a:p>
        </p:txBody>
      </p:sp>
      <p:sp>
        <p:nvSpPr>
          <p:cNvPr id="3" name="Content Placeholder 2">
            <a:extLst>
              <a:ext uri="{FF2B5EF4-FFF2-40B4-BE49-F238E27FC236}">
                <a16:creationId xmlns:a16="http://schemas.microsoft.com/office/drawing/2014/main" id="{818449F2-F842-4104-84FB-6686380E7F57}"/>
              </a:ext>
            </a:extLst>
          </p:cNvPr>
          <p:cNvSpPr>
            <a:spLocks noGrp="1"/>
          </p:cNvSpPr>
          <p:nvPr>
            <p:ph sz="half" idx="1"/>
          </p:nvPr>
        </p:nvSpPr>
        <p:spPr>
          <a:xfrm>
            <a:off x="457200" y="914401"/>
            <a:ext cx="5384800" cy="861774"/>
          </a:xfrm>
        </p:spPr>
        <p:txBody>
          <a:bodyPr>
            <a:normAutofit/>
          </a:bodyPr>
          <a:lstStyle/>
          <a:p>
            <a:pPr marL="0" indent="0" algn="ctr">
              <a:buNone/>
            </a:pPr>
            <a:r>
              <a:rPr lang="en-US"/>
              <a:t>BIOS Defender 520 – Piston </a:t>
            </a:r>
            <a:r>
              <a:rPr lang="en-US" err="1"/>
              <a:t>Drycal</a:t>
            </a:r>
            <a:r>
              <a:rPr lang="en-US"/>
              <a:t> Technology</a:t>
            </a:r>
          </a:p>
        </p:txBody>
      </p:sp>
      <p:sp>
        <p:nvSpPr>
          <p:cNvPr id="4" name="Content Placeholder 3">
            <a:extLst>
              <a:ext uri="{FF2B5EF4-FFF2-40B4-BE49-F238E27FC236}">
                <a16:creationId xmlns:a16="http://schemas.microsoft.com/office/drawing/2014/main" id="{57759D49-23E6-4E18-9499-81E6E18FB5F1}"/>
              </a:ext>
            </a:extLst>
          </p:cNvPr>
          <p:cNvSpPr>
            <a:spLocks noGrp="1"/>
          </p:cNvSpPr>
          <p:nvPr>
            <p:ph sz="half" idx="2"/>
          </p:nvPr>
        </p:nvSpPr>
        <p:spPr>
          <a:xfrm>
            <a:off x="6197600" y="914401"/>
            <a:ext cx="5384800" cy="430887"/>
          </a:xfrm>
        </p:spPr>
        <p:txBody>
          <a:bodyPr>
            <a:normAutofit/>
          </a:bodyPr>
          <a:lstStyle/>
          <a:p>
            <a:pPr marL="0" indent="0" algn="ctr">
              <a:buNone/>
            </a:pPr>
            <a:r>
              <a:rPr lang="en-US"/>
              <a:t>TSI 4146 with </a:t>
            </a:r>
            <a:r>
              <a:rPr lang="en-US" err="1"/>
              <a:t>Gilian</a:t>
            </a:r>
            <a:r>
              <a:rPr lang="en-US"/>
              <a:t> </a:t>
            </a:r>
            <a:r>
              <a:rPr lang="en-US" err="1"/>
              <a:t>Gilair</a:t>
            </a:r>
            <a:r>
              <a:rPr lang="en-US"/>
              <a:t> Plus</a:t>
            </a:r>
          </a:p>
        </p:txBody>
      </p:sp>
      <p:sp>
        <p:nvSpPr>
          <p:cNvPr id="5" name="Slide Number Placeholder 4">
            <a:extLst>
              <a:ext uri="{FF2B5EF4-FFF2-40B4-BE49-F238E27FC236}">
                <a16:creationId xmlns:a16="http://schemas.microsoft.com/office/drawing/2014/main" id="{DD67C001-52B9-41A5-A7D0-34D5115737EE}"/>
              </a:ext>
            </a:extLst>
          </p:cNvPr>
          <p:cNvSpPr>
            <a:spLocks noGrp="1"/>
          </p:cNvSpPr>
          <p:nvPr>
            <p:ph type="sldNum" sz="quarter" idx="12"/>
          </p:nvPr>
        </p:nvSpPr>
        <p:spPr/>
        <p:txBody>
          <a:bodyPr/>
          <a:lstStyle/>
          <a:p>
            <a:fld id="{F553C3F9-3F54-C64D-8AF3-17E14C1DB83D}" type="slidenum">
              <a:rPr lang="en-US" smtClean="0"/>
              <a:t>44</a:t>
            </a:fld>
            <a:endParaRPr lang="en-US"/>
          </a:p>
        </p:txBody>
      </p:sp>
      <p:pic>
        <p:nvPicPr>
          <p:cNvPr id="7170" name="Picture 2">
            <a:extLst>
              <a:ext uri="{FF2B5EF4-FFF2-40B4-BE49-F238E27FC236}">
                <a16:creationId xmlns:a16="http://schemas.microsoft.com/office/drawing/2014/main" id="{2CD411E1-850F-4AAA-8569-8682260AE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628872" y="1680478"/>
            <a:ext cx="3041456" cy="405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15D30D87-CFAA-4DB1-BBE8-2D70119E1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369271" y="1680477"/>
            <a:ext cx="3041457" cy="405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4CE7528-306C-4387-B2E9-0852A94FC19D}"/>
              </a:ext>
            </a:extLst>
          </p:cNvPr>
          <p:cNvSpPr txBox="1"/>
          <p:nvPr/>
        </p:nvSpPr>
        <p:spPr>
          <a:xfrm>
            <a:off x="2145792" y="5620218"/>
            <a:ext cx="7741920" cy="769441"/>
          </a:xfrm>
          <a:prstGeom prst="rect">
            <a:avLst/>
          </a:prstGeom>
          <a:noFill/>
        </p:spPr>
        <p:txBody>
          <a:bodyPr wrap="square" rtlCol="0">
            <a:spAutoFit/>
          </a:bodyPr>
          <a:lstStyle/>
          <a:p>
            <a:pPr algn="ctr"/>
            <a:r>
              <a:rPr lang="en-US" sz="4400"/>
              <a:t>Video</a:t>
            </a:r>
            <a:r>
              <a:rPr lang="en-US" sz="2400"/>
              <a:t>: </a:t>
            </a:r>
            <a:r>
              <a:rPr lang="en-US" sz="2400">
                <a:hlinkClick r:id="rId5"/>
              </a:rPr>
              <a:t>Bios Defender Calibration Tutorial with </a:t>
            </a:r>
            <a:r>
              <a:rPr lang="en-US" sz="2400" err="1">
                <a:hlinkClick r:id="rId5"/>
              </a:rPr>
              <a:t>Gilair</a:t>
            </a:r>
            <a:r>
              <a:rPr lang="en-US" sz="2400">
                <a:hlinkClick r:id="rId5"/>
              </a:rPr>
              <a:t> Plus</a:t>
            </a:r>
            <a:endParaRPr lang="en-US" sz="2400"/>
          </a:p>
        </p:txBody>
      </p:sp>
    </p:spTree>
    <p:extLst>
      <p:ext uri="{BB962C8B-B14F-4D97-AF65-F5344CB8AC3E}">
        <p14:creationId xmlns:p14="http://schemas.microsoft.com/office/powerpoint/2010/main" val="1326922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7596-4C62-47C9-883E-3D7A7A145C03}"/>
              </a:ext>
            </a:extLst>
          </p:cNvPr>
          <p:cNvSpPr>
            <a:spLocks noGrp="1"/>
          </p:cNvSpPr>
          <p:nvPr>
            <p:ph type="title"/>
          </p:nvPr>
        </p:nvSpPr>
        <p:spPr/>
        <p:txBody>
          <a:bodyPr/>
          <a:lstStyle/>
          <a:p>
            <a:r>
              <a:rPr lang="en-US" b="1"/>
              <a:t>TSI 4146: </a:t>
            </a:r>
            <a:r>
              <a:rPr lang="en-US"/>
              <a:t>Primary Air Flow Calibration Standard</a:t>
            </a:r>
            <a:endParaRPr lang="en-US" b="1"/>
          </a:p>
        </p:txBody>
      </p:sp>
      <p:sp>
        <p:nvSpPr>
          <p:cNvPr id="3" name="Content Placeholder 2">
            <a:extLst>
              <a:ext uri="{FF2B5EF4-FFF2-40B4-BE49-F238E27FC236}">
                <a16:creationId xmlns:a16="http://schemas.microsoft.com/office/drawing/2014/main" id="{D8BAFA87-0FF4-4CA9-BF77-96F481D2F999}"/>
              </a:ext>
            </a:extLst>
          </p:cNvPr>
          <p:cNvSpPr>
            <a:spLocks noGrp="1"/>
          </p:cNvSpPr>
          <p:nvPr>
            <p:ph sz="half" idx="1"/>
          </p:nvPr>
        </p:nvSpPr>
        <p:spPr>
          <a:xfrm>
            <a:off x="457200" y="914401"/>
            <a:ext cx="5384800" cy="6426375"/>
          </a:xfrm>
        </p:spPr>
        <p:txBody>
          <a:bodyPr/>
          <a:lstStyle/>
          <a:p>
            <a:r>
              <a:rPr lang="en-US"/>
              <a:t>Easy calibration – simply turn on the calibrator, hook up your sample train and run the pump in calibration mode</a:t>
            </a:r>
          </a:p>
          <a:p>
            <a:pPr marL="0" indent="0">
              <a:buNone/>
            </a:pPr>
            <a:endParaRPr lang="en-US"/>
          </a:p>
          <a:p>
            <a:r>
              <a:rPr lang="en-US"/>
              <a:t>“</a:t>
            </a:r>
            <a:r>
              <a:rPr lang="en-US" err="1"/>
              <a:t>Smartcal</a:t>
            </a:r>
            <a:r>
              <a:rPr lang="en-US"/>
              <a:t>” cable compatible with </a:t>
            </a:r>
            <a:r>
              <a:rPr lang="en-US" err="1"/>
              <a:t>Gilair</a:t>
            </a:r>
            <a:r>
              <a:rPr lang="en-US"/>
              <a:t> Plus for automatic calibration</a:t>
            </a:r>
          </a:p>
          <a:p>
            <a:pPr marL="0" indent="0">
              <a:buNone/>
            </a:pPr>
            <a:endParaRPr lang="en-US"/>
          </a:p>
          <a:p>
            <a:r>
              <a:rPr lang="en-US"/>
              <a:t>Flow range from .01 – 20 LPM</a:t>
            </a:r>
          </a:p>
          <a:p>
            <a:pPr lvl="1"/>
            <a:r>
              <a:rPr lang="en-US"/>
              <a:t>1 LPM = 1000 cc = 1000 mL</a:t>
            </a:r>
          </a:p>
          <a:p>
            <a:pPr lvl="1"/>
            <a:endParaRPr lang="en-US"/>
          </a:p>
          <a:p>
            <a:pPr lvl="1"/>
            <a:endParaRPr lang="en-US"/>
          </a:p>
          <a:p>
            <a:pPr marL="352425" lvl="1" indent="0">
              <a:buNone/>
            </a:pPr>
            <a:endParaRPr lang="en-US"/>
          </a:p>
        </p:txBody>
      </p:sp>
      <p:sp>
        <p:nvSpPr>
          <p:cNvPr id="4" name="Content Placeholder 3">
            <a:extLst>
              <a:ext uri="{FF2B5EF4-FFF2-40B4-BE49-F238E27FC236}">
                <a16:creationId xmlns:a16="http://schemas.microsoft.com/office/drawing/2014/main" id="{982CEA29-9C36-4FE0-BF04-D924603AA602}"/>
              </a:ext>
            </a:extLst>
          </p:cNvPr>
          <p:cNvSpPr>
            <a:spLocks noGrp="1"/>
          </p:cNvSpPr>
          <p:nvPr>
            <p:ph sz="half" idx="2"/>
          </p:nvPr>
        </p:nvSpPr>
        <p:spPr>
          <a:xfrm>
            <a:off x="6197600" y="914401"/>
            <a:ext cx="5384800" cy="2979277"/>
          </a:xfrm>
        </p:spPr>
        <p:txBody>
          <a:bodyPr/>
          <a:lstStyle/>
          <a:p>
            <a:r>
              <a:rPr lang="en-US"/>
              <a:t>Dampening Module included for use with systems that do not have internal dampening chambers.</a:t>
            </a:r>
          </a:p>
          <a:p>
            <a:pPr lvl="1"/>
            <a:r>
              <a:rPr lang="en-US"/>
              <a:t>Reduces flow pulsation</a:t>
            </a:r>
          </a:p>
          <a:p>
            <a:pPr lvl="1"/>
            <a:r>
              <a:rPr lang="en-US"/>
              <a:t>Most modern sampling pumps have internal dampening</a:t>
            </a:r>
          </a:p>
        </p:txBody>
      </p:sp>
      <p:sp>
        <p:nvSpPr>
          <p:cNvPr id="5" name="Slide Number Placeholder 4">
            <a:extLst>
              <a:ext uri="{FF2B5EF4-FFF2-40B4-BE49-F238E27FC236}">
                <a16:creationId xmlns:a16="http://schemas.microsoft.com/office/drawing/2014/main" id="{0E7019F2-83BF-4E1F-85B5-8EA46D70C5D5}"/>
              </a:ext>
            </a:extLst>
          </p:cNvPr>
          <p:cNvSpPr>
            <a:spLocks noGrp="1"/>
          </p:cNvSpPr>
          <p:nvPr>
            <p:ph type="sldNum" sz="quarter" idx="12"/>
          </p:nvPr>
        </p:nvSpPr>
        <p:spPr/>
        <p:txBody>
          <a:bodyPr/>
          <a:lstStyle/>
          <a:p>
            <a:fld id="{F553C3F9-3F54-C64D-8AF3-17E14C1DB83D}" type="slidenum">
              <a:rPr lang="en-US" smtClean="0"/>
              <a:t>45</a:t>
            </a:fld>
            <a:endParaRPr lang="en-US"/>
          </a:p>
        </p:txBody>
      </p:sp>
      <p:pic>
        <p:nvPicPr>
          <p:cNvPr id="7" name="Picture 6">
            <a:extLst>
              <a:ext uri="{FF2B5EF4-FFF2-40B4-BE49-F238E27FC236}">
                <a16:creationId xmlns:a16="http://schemas.microsoft.com/office/drawing/2014/main" id="{AA428F1E-2D3F-4A2E-A942-DFDF7F7C98FE}"/>
              </a:ext>
            </a:extLst>
          </p:cNvPr>
          <p:cNvPicPr>
            <a:picLocks noChangeAspect="1"/>
          </p:cNvPicPr>
          <p:nvPr/>
        </p:nvPicPr>
        <p:blipFill rotWithShape="1">
          <a:blip r:embed="rId2"/>
          <a:srcRect l="41000" t="86667" r="43000" b="7180"/>
          <a:stretch/>
        </p:blipFill>
        <p:spPr>
          <a:xfrm>
            <a:off x="6681216" y="3997235"/>
            <a:ext cx="4498848" cy="1946364"/>
          </a:xfrm>
          <a:prstGeom prst="rect">
            <a:avLst/>
          </a:prstGeom>
        </p:spPr>
      </p:pic>
    </p:spTree>
    <p:extLst>
      <p:ext uri="{BB962C8B-B14F-4D97-AF65-F5344CB8AC3E}">
        <p14:creationId xmlns:p14="http://schemas.microsoft.com/office/powerpoint/2010/main" val="1488678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7A06-2189-411A-9B6A-29A75F127066}"/>
              </a:ext>
            </a:extLst>
          </p:cNvPr>
          <p:cNvSpPr>
            <a:spLocks noGrp="1"/>
          </p:cNvSpPr>
          <p:nvPr>
            <p:ph type="title"/>
          </p:nvPr>
        </p:nvSpPr>
        <p:spPr/>
        <p:txBody>
          <a:bodyPr/>
          <a:lstStyle/>
          <a:p>
            <a:r>
              <a:rPr lang="en-US" b="1"/>
              <a:t>TSI 4146: </a:t>
            </a:r>
            <a:r>
              <a:rPr lang="en-US"/>
              <a:t>Primary Air Flow Calibration Standard</a:t>
            </a:r>
          </a:p>
        </p:txBody>
      </p:sp>
      <p:sp>
        <p:nvSpPr>
          <p:cNvPr id="3" name="Content Placeholder 2">
            <a:extLst>
              <a:ext uri="{FF2B5EF4-FFF2-40B4-BE49-F238E27FC236}">
                <a16:creationId xmlns:a16="http://schemas.microsoft.com/office/drawing/2014/main" id="{F71316B5-DA4F-4E6D-99F1-4AF526ABB085}"/>
              </a:ext>
            </a:extLst>
          </p:cNvPr>
          <p:cNvSpPr>
            <a:spLocks noGrp="1"/>
          </p:cNvSpPr>
          <p:nvPr>
            <p:ph sz="half" idx="1"/>
          </p:nvPr>
        </p:nvSpPr>
        <p:spPr>
          <a:xfrm>
            <a:off x="457200" y="914401"/>
            <a:ext cx="5384800" cy="1391150"/>
          </a:xfrm>
        </p:spPr>
        <p:txBody>
          <a:bodyPr/>
          <a:lstStyle/>
          <a:p>
            <a:r>
              <a:rPr lang="en-US"/>
              <a:t>Flow range from .01 – 20 LPM</a:t>
            </a:r>
          </a:p>
          <a:p>
            <a:pPr lvl="1"/>
            <a:r>
              <a:rPr lang="en-US"/>
              <a:t>1 LPM = 1000 cc</a:t>
            </a:r>
          </a:p>
          <a:p>
            <a:endParaRPr lang="en-US"/>
          </a:p>
        </p:txBody>
      </p:sp>
      <p:sp>
        <p:nvSpPr>
          <p:cNvPr id="4" name="Content Placeholder 3">
            <a:extLst>
              <a:ext uri="{FF2B5EF4-FFF2-40B4-BE49-F238E27FC236}">
                <a16:creationId xmlns:a16="http://schemas.microsoft.com/office/drawing/2014/main" id="{BD39906F-2143-4F9E-BD7E-EB2B399C1D7C}"/>
              </a:ext>
            </a:extLst>
          </p:cNvPr>
          <p:cNvSpPr>
            <a:spLocks noGrp="1"/>
          </p:cNvSpPr>
          <p:nvPr>
            <p:ph sz="half" idx="2"/>
          </p:nvPr>
        </p:nvSpPr>
        <p:spPr>
          <a:xfrm>
            <a:off x="6197600" y="914401"/>
            <a:ext cx="5384800" cy="947952"/>
          </a:xfrm>
        </p:spPr>
        <p:txBody>
          <a:bodyPr/>
          <a:lstStyle/>
          <a:p>
            <a:r>
              <a:rPr lang="en-US"/>
              <a:t>One calibration mode</a:t>
            </a:r>
          </a:p>
          <a:p>
            <a:endParaRPr lang="en-US"/>
          </a:p>
        </p:txBody>
      </p:sp>
      <p:sp>
        <p:nvSpPr>
          <p:cNvPr id="5" name="Slide Number Placeholder 4">
            <a:extLst>
              <a:ext uri="{FF2B5EF4-FFF2-40B4-BE49-F238E27FC236}">
                <a16:creationId xmlns:a16="http://schemas.microsoft.com/office/drawing/2014/main" id="{52A5BB31-B6B9-46AA-9EA2-004C7D40C10A}"/>
              </a:ext>
            </a:extLst>
          </p:cNvPr>
          <p:cNvSpPr>
            <a:spLocks noGrp="1"/>
          </p:cNvSpPr>
          <p:nvPr>
            <p:ph type="sldNum" sz="quarter" idx="12"/>
          </p:nvPr>
        </p:nvSpPr>
        <p:spPr/>
        <p:txBody>
          <a:bodyPr/>
          <a:lstStyle/>
          <a:p>
            <a:fld id="{F553C3F9-3F54-C64D-8AF3-17E14C1DB83D}" type="slidenum">
              <a:rPr lang="en-US" smtClean="0"/>
              <a:t>46</a:t>
            </a:fld>
            <a:endParaRPr lang="en-US"/>
          </a:p>
        </p:txBody>
      </p:sp>
      <p:pic>
        <p:nvPicPr>
          <p:cNvPr id="8" name="Picture 7">
            <a:extLst>
              <a:ext uri="{FF2B5EF4-FFF2-40B4-BE49-F238E27FC236}">
                <a16:creationId xmlns:a16="http://schemas.microsoft.com/office/drawing/2014/main" id="{A98CB7A0-3C20-440D-A3FA-78E248756B43}"/>
              </a:ext>
            </a:extLst>
          </p:cNvPr>
          <p:cNvPicPr>
            <a:picLocks noChangeAspect="1"/>
          </p:cNvPicPr>
          <p:nvPr/>
        </p:nvPicPr>
        <p:blipFill rotWithShape="1">
          <a:blip r:embed="rId3"/>
          <a:srcRect l="29400" t="70578" r="28600" b="13333"/>
          <a:stretch/>
        </p:blipFill>
        <p:spPr>
          <a:xfrm>
            <a:off x="1027790" y="1862353"/>
            <a:ext cx="9933221" cy="4280742"/>
          </a:xfrm>
          <a:prstGeom prst="rect">
            <a:avLst/>
          </a:prstGeom>
        </p:spPr>
      </p:pic>
    </p:spTree>
    <p:extLst>
      <p:ext uri="{BB962C8B-B14F-4D97-AF65-F5344CB8AC3E}">
        <p14:creationId xmlns:p14="http://schemas.microsoft.com/office/powerpoint/2010/main" val="2495897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70D9-777D-4343-A1DD-9DB85F75520D}"/>
              </a:ext>
            </a:extLst>
          </p:cNvPr>
          <p:cNvSpPr>
            <a:spLocks noGrp="1"/>
          </p:cNvSpPr>
          <p:nvPr>
            <p:ph type="title"/>
          </p:nvPr>
        </p:nvSpPr>
        <p:spPr/>
        <p:txBody>
          <a:bodyPr/>
          <a:lstStyle/>
          <a:p>
            <a:r>
              <a:rPr lang="en-US" b="1"/>
              <a:t>BIOS Defender 520: </a:t>
            </a:r>
            <a:r>
              <a:rPr lang="en-US"/>
              <a:t>Primary Air Flow Calibration Standard</a:t>
            </a:r>
          </a:p>
        </p:txBody>
      </p:sp>
      <p:sp>
        <p:nvSpPr>
          <p:cNvPr id="3" name="Content Placeholder 2">
            <a:extLst>
              <a:ext uri="{FF2B5EF4-FFF2-40B4-BE49-F238E27FC236}">
                <a16:creationId xmlns:a16="http://schemas.microsoft.com/office/drawing/2014/main" id="{426C4D7A-51FA-4669-BE1E-87810E8DC4D4}"/>
              </a:ext>
            </a:extLst>
          </p:cNvPr>
          <p:cNvSpPr>
            <a:spLocks noGrp="1"/>
          </p:cNvSpPr>
          <p:nvPr>
            <p:ph sz="half" idx="1"/>
          </p:nvPr>
        </p:nvSpPr>
        <p:spPr>
          <a:xfrm>
            <a:off x="457200" y="914401"/>
            <a:ext cx="5384800" cy="5343001"/>
          </a:xfrm>
        </p:spPr>
        <p:txBody>
          <a:bodyPr/>
          <a:lstStyle/>
          <a:p>
            <a:r>
              <a:rPr lang="en-US"/>
              <a:t>3 different measuring modes.  Averaged and actual flow rates provided</a:t>
            </a:r>
          </a:p>
          <a:p>
            <a:pPr lvl="1"/>
            <a:r>
              <a:rPr lang="en-US"/>
              <a:t>Single</a:t>
            </a:r>
          </a:p>
          <a:p>
            <a:pPr lvl="1"/>
            <a:r>
              <a:rPr lang="en-US"/>
              <a:t>Continuous</a:t>
            </a:r>
          </a:p>
          <a:p>
            <a:pPr lvl="1"/>
            <a:r>
              <a:rPr lang="en-US"/>
              <a:t>Burst</a:t>
            </a:r>
          </a:p>
          <a:p>
            <a:pPr marL="352425" lvl="1" indent="0">
              <a:buNone/>
            </a:pPr>
            <a:endParaRPr lang="en-US"/>
          </a:p>
          <a:p>
            <a:r>
              <a:rPr lang="en-US"/>
              <a:t>Model-specific flow ranges to fit your application</a:t>
            </a:r>
          </a:p>
          <a:p>
            <a:pPr lvl="1"/>
            <a:r>
              <a:rPr lang="en-US"/>
              <a:t>520L = 5 mL – 500 mL</a:t>
            </a:r>
          </a:p>
          <a:p>
            <a:pPr lvl="1"/>
            <a:r>
              <a:rPr lang="en-US"/>
              <a:t>520M = 50 mL – 5000 mL</a:t>
            </a:r>
          </a:p>
          <a:p>
            <a:pPr lvl="1"/>
            <a:r>
              <a:rPr lang="en-US"/>
              <a:t>520H = 300 mL – 30,000 mL</a:t>
            </a:r>
          </a:p>
        </p:txBody>
      </p:sp>
      <p:sp>
        <p:nvSpPr>
          <p:cNvPr id="4" name="Content Placeholder 3">
            <a:extLst>
              <a:ext uri="{FF2B5EF4-FFF2-40B4-BE49-F238E27FC236}">
                <a16:creationId xmlns:a16="http://schemas.microsoft.com/office/drawing/2014/main" id="{51AA4FCE-F090-4815-9B38-E005A1398535}"/>
              </a:ext>
            </a:extLst>
          </p:cNvPr>
          <p:cNvSpPr>
            <a:spLocks noGrp="1"/>
          </p:cNvSpPr>
          <p:nvPr>
            <p:ph sz="half" idx="2"/>
          </p:nvPr>
        </p:nvSpPr>
        <p:spPr>
          <a:xfrm>
            <a:off x="6101805" y="852902"/>
            <a:ext cx="5384800" cy="3266252"/>
          </a:xfrm>
        </p:spPr>
        <p:txBody>
          <a:bodyPr/>
          <a:lstStyle/>
          <a:p>
            <a:r>
              <a:rPr lang="en-US"/>
              <a:t>Measures Temperature and Pressure</a:t>
            </a:r>
          </a:p>
          <a:p>
            <a:pPr marL="0" indent="0">
              <a:buNone/>
            </a:pPr>
            <a:endParaRPr lang="en-US"/>
          </a:p>
          <a:p>
            <a:r>
              <a:rPr lang="en-US"/>
              <a:t>Leak Test diagnostics to check functionality</a:t>
            </a:r>
          </a:p>
          <a:p>
            <a:endParaRPr lang="en-US"/>
          </a:p>
          <a:p>
            <a:r>
              <a:rPr lang="en-US"/>
              <a:t>Pressure port for devices that push air</a:t>
            </a:r>
          </a:p>
          <a:p>
            <a:endParaRPr lang="en-US"/>
          </a:p>
          <a:p>
            <a:r>
              <a:rPr lang="en-US"/>
              <a:t>Suction port for devices that draw air</a:t>
            </a:r>
          </a:p>
          <a:p>
            <a:pPr marL="0" indent="0">
              <a:buNone/>
            </a:pPr>
            <a:endParaRPr lang="en-US"/>
          </a:p>
          <a:p>
            <a:pPr marL="0" indent="0">
              <a:buNone/>
            </a:pPr>
            <a:endParaRPr lang="en-US"/>
          </a:p>
        </p:txBody>
      </p:sp>
      <p:sp>
        <p:nvSpPr>
          <p:cNvPr id="5" name="Slide Number Placeholder 4">
            <a:extLst>
              <a:ext uri="{FF2B5EF4-FFF2-40B4-BE49-F238E27FC236}">
                <a16:creationId xmlns:a16="http://schemas.microsoft.com/office/drawing/2014/main" id="{868A779D-0D11-43F6-A754-26485D089054}"/>
              </a:ext>
            </a:extLst>
          </p:cNvPr>
          <p:cNvSpPr>
            <a:spLocks noGrp="1"/>
          </p:cNvSpPr>
          <p:nvPr>
            <p:ph type="sldNum" sz="quarter" idx="12"/>
          </p:nvPr>
        </p:nvSpPr>
        <p:spPr/>
        <p:txBody>
          <a:bodyPr/>
          <a:lstStyle/>
          <a:p>
            <a:fld id="{F553C3F9-3F54-C64D-8AF3-17E14C1DB83D}" type="slidenum">
              <a:rPr lang="en-US" smtClean="0"/>
              <a:t>47</a:t>
            </a:fld>
            <a:endParaRPr lang="en-US"/>
          </a:p>
        </p:txBody>
      </p:sp>
      <p:pic>
        <p:nvPicPr>
          <p:cNvPr id="1032" name="Picture 8" descr="Bios Defender 520M Volumetric Primary Flow Calibration Standards">
            <a:extLst>
              <a:ext uri="{FF2B5EF4-FFF2-40B4-BE49-F238E27FC236}">
                <a16:creationId xmlns:a16="http://schemas.microsoft.com/office/drawing/2014/main" id="{9CAE41C9-3E12-9BB2-A4B2-EC02D1D3E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579" y="4033344"/>
            <a:ext cx="239077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55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7049-8914-4E27-A4B9-59E01AFFDEE0}"/>
              </a:ext>
            </a:extLst>
          </p:cNvPr>
          <p:cNvSpPr>
            <a:spLocks noGrp="1"/>
          </p:cNvSpPr>
          <p:nvPr>
            <p:ph type="title"/>
          </p:nvPr>
        </p:nvSpPr>
        <p:spPr/>
        <p:txBody>
          <a:bodyPr/>
          <a:lstStyle/>
          <a:p>
            <a:r>
              <a:rPr lang="en-US"/>
              <a:t>Personal Air Sampling Pump Accessories - Cyclones</a:t>
            </a:r>
          </a:p>
        </p:txBody>
      </p:sp>
      <p:sp>
        <p:nvSpPr>
          <p:cNvPr id="3" name="Content Placeholder 2">
            <a:extLst>
              <a:ext uri="{FF2B5EF4-FFF2-40B4-BE49-F238E27FC236}">
                <a16:creationId xmlns:a16="http://schemas.microsoft.com/office/drawing/2014/main" id="{DAF10401-11B8-4AF5-AE14-B0687E54AE81}"/>
              </a:ext>
            </a:extLst>
          </p:cNvPr>
          <p:cNvSpPr>
            <a:spLocks noGrp="1"/>
          </p:cNvSpPr>
          <p:nvPr>
            <p:ph sz="half" idx="1"/>
          </p:nvPr>
        </p:nvSpPr>
        <p:spPr>
          <a:xfrm>
            <a:off x="1037926" y="5021248"/>
            <a:ext cx="2279904" cy="1378839"/>
          </a:xfrm>
        </p:spPr>
        <p:txBody>
          <a:bodyPr>
            <a:normAutofit/>
          </a:bodyPr>
          <a:lstStyle/>
          <a:p>
            <a:pPr marL="0" indent="0" algn="ctr">
              <a:buNone/>
            </a:pPr>
            <a:r>
              <a:rPr lang="en-US"/>
              <a:t>GK 2.69 </a:t>
            </a:r>
          </a:p>
          <a:p>
            <a:pPr marL="0" indent="0" algn="ctr">
              <a:buNone/>
            </a:pPr>
            <a:r>
              <a:rPr lang="en-US"/>
              <a:t>4.2 LPM Respirable</a:t>
            </a:r>
          </a:p>
        </p:txBody>
      </p:sp>
      <p:sp>
        <p:nvSpPr>
          <p:cNvPr id="4" name="Content Placeholder 3">
            <a:extLst>
              <a:ext uri="{FF2B5EF4-FFF2-40B4-BE49-F238E27FC236}">
                <a16:creationId xmlns:a16="http://schemas.microsoft.com/office/drawing/2014/main" id="{70631978-541A-4865-8A79-192DA2958F0A}"/>
              </a:ext>
            </a:extLst>
          </p:cNvPr>
          <p:cNvSpPr>
            <a:spLocks noGrp="1"/>
          </p:cNvSpPr>
          <p:nvPr>
            <p:ph sz="half" idx="2"/>
          </p:nvPr>
        </p:nvSpPr>
        <p:spPr>
          <a:xfrm>
            <a:off x="3403600" y="914401"/>
            <a:ext cx="5384800" cy="677108"/>
          </a:xfrm>
        </p:spPr>
        <p:txBody>
          <a:bodyPr>
            <a:normAutofit lnSpcReduction="10000"/>
          </a:bodyPr>
          <a:lstStyle/>
          <a:p>
            <a:pPr marL="0" indent="0" algn="ctr">
              <a:buNone/>
            </a:pPr>
            <a:r>
              <a:rPr lang="en-US" sz="4400"/>
              <a:t>Cyclones</a:t>
            </a:r>
          </a:p>
        </p:txBody>
      </p:sp>
      <p:sp>
        <p:nvSpPr>
          <p:cNvPr id="5" name="Slide Number Placeholder 4">
            <a:extLst>
              <a:ext uri="{FF2B5EF4-FFF2-40B4-BE49-F238E27FC236}">
                <a16:creationId xmlns:a16="http://schemas.microsoft.com/office/drawing/2014/main" id="{A66DBC03-DC6E-4B0C-B4D5-6E776FC8E5D7}"/>
              </a:ext>
            </a:extLst>
          </p:cNvPr>
          <p:cNvSpPr>
            <a:spLocks noGrp="1"/>
          </p:cNvSpPr>
          <p:nvPr>
            <p:ph type="sldNum" sz="quarter" idx="12"/>
          </p:nvPr>
        </p:nvSpPr>
        <p:spPr/>
        <p:txBody>
          <a:bodyPr/>
          <a:lstStyle/>
          <a:p>
            <a:fld id="{F553C3F9-3F54-C64D-8AF3-17E14C1DB83D}" type="slidenum">
              <a:rPr lang="en-US" smtClean="0"/>
              <a:t>48</a:t>
            </a:fld>
            <a:endParaRPr lang="en-US"/>
          </a:p>
        </p:txBody>
      </p:sp>
      <p:pic>
        <p:nvPicPr>
          <p:cNvPr id="3074" name="Picture 2">
            <a:extLst>
              <a:ext uri="{FF2B5EF4-FFF2-40B4-BE49-F238E27FC236}">
                <a16:creationId xmlns:a16="http://schemas.microsoft.com/office/drawing/2014/main" id="{0DD9F495-C002-4B13-A987-0EF5B8B9E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014" y="2061630"/>
            <a:ext cx="2546946" cy="25469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ACA8E58-003F-41C3-A712-8030C87CB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523" y="2259805"/>
            <a:ext cx="2383368" cy="2383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1FDC8E-470E-4A9E-863B-49255AAC91D9}"/>
              </a:ext>
            </a:extLst>
          </p:cNvPr>
          <p:cNvSpPr txBox="1"/>
          <p:nvPr/>
        </p:nvSpPr>
        <p:spPr>
          <a:xfrm>
            <a:off x="4673600" y="5021248"/>
            <a:ext cx="3129280" cy="1384995"/>
          </a:xfrm>
          <a:prstGeom prst="rect">
            <a:avLst/>
          </a:prstGeom>
          <a:noFill/>
        </p:spPr>
        <p:txBody>
          <a:bodyPr wrap="square" rtlCol="0">
            <a:spAutoFit/>
          </a:bodyPr>
          <a:lstStyle/>
          <a:p>
            <a:r>
              <a:rPr lang="en-US" sz="2800">
                <a:latin typeface="Myriad Pro"/>
              </a:rPr>
              <a:t>37 mm Aluminum</a:t>
            </a:r>
          </a:p>
          <a:p>
            <a:pPr algn="ctr"/>
            <a:r>
              <a:rPr lang="en-US" sz="2800">
                <a:latin typeface="Myriad Pro"/>
              </a:rPr>
              <a:t>2.5 LPM Respirable</a:t>
            </a:r>
          </a:p>
        </p:txBody>
      </p:sp>
      <p:pic>
        <p:nvPicPr>
          <p:cNvPr id="3078" name="Picture 6" descr="CYCLONE, CONDUCTIVE NYLON, 10MM | Zefon International">
            <a:extLst>
              <a:ext uri="{FF2B5EF4-FFF2-40B4-BE49-F238E27FC236}">
                <a16:creationId xmlns:a16="http://schemas.microsoft.com/office/drawing/2014/main" id="{883F5845-CC11-4781-B8E9-856732380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200" y="2085223"/>
            <a:ext cx="2732532" cy="27325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2D39E5-BFD0-4A68-9735-911BADC13264}"/>
              </a:ext>
            </a:extLst>
          </p:cNvPr>
          <p:cNvSpPr txBox="1"/>
          <p:nvPr/>
        </p:nvSpPr>
        <p:spPr>
          <a:xfrm>
            <a:off x="8516200" y="5067633"/>
            <a:ext cx="2987040" cy="1384995"/>
          </a:xfrm>
          <a:prstGeom prst="rect">
            <a:avLst/>
          </a:prstGeom>
          <a:noFill/>
        </p:spPr>
        <p:txBody>
          <a:bodyPr wrap="square" rtlCol="0">
            <a:spAutoFit/>
          </a:bodyPr>
          <a:lstStyle/>
          <a:p>
            <a:r>
              <a:rPr lang="en-US" sz="2800">
                <a:latin typeface="Myriad Pro"/>
              </a:rPr>
              <a:t>Nylon Dorr-Oliver</a:t>
            </a:r>
          </a:p>
          <a:p>
            <a:pPr algn="ctr"/>
            <a:r>
              <a:rPr lang="en-US" sz="2800">
                <a:latin typeface="Myriad Pro"/>
              </a:rPr>
              <a:t>1.7 LPM Respirable</a:t>
            </a:r>
          </a:p>
        </p:txBody>
      </p:sp>
    </p:spTree>
    <p:extLst>
      <p:ext uri="{BB962C8B-B14F-4D97-AF65-F5344CB8AC3E}">
        <p14:creationId xmlns:p14="http://schemas.microsoft.com/office/powerpoint/2010/main" val="25709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8A34-E38E-1F8F-95E7-9515BC4B6262}"/>
              </a:ext>
            </a:extLst>
          </p:cNvPr>
          <p:cNvSpPr>
            <a:spLocks noGrp="1"/>
          </p:cNvSpPr>
          <p:nvPr>
            <p:ph type="title"/>
          </p:nvPr>
        </p:nvSpPr>
        <p:spPr/>
        <p:txBody>
          <a:bodyPr/>
          <a:lstStyle/>
          <a:p>
            <a:r>
              <a:rPr lang="en-US"/>
              <a:t>Personal Air Sampling Pump Accessories</a:t>
            </a:r>
          </a:p>
        </p:txBody>
      </p:sp>
      <p:pic>
        <p:nvPicPr>
          <p:cNvPr id="5" name="Content Placeholder 4">
            <a:extLst>
              <a:ext uri="{FF2B5EF4-FFF2-40B4-BE49-F238E27FC236}">
                <a16:creationId xmlns:a16="http://schemas.microsoft.com/office/drawing/2014/main" id="{63ED181F-EE23-8B65-A2A7-F71D582E1595}"/>
              </a:ext>
            </a:extLst>
          </p:cNvPr>
          <p:cNvPicPr>
            <a:picLocks noGrp="1" noChangeAspect="1"/>
          </p:cNvPicPr>
          <p:nvPr>
            <p:ph idx="1"/>
          </p:nvPr>
        </p:nvPicPr>
        <p:blipFill>
          <a:blip r:embed="rId2"/>
          <a:stretch>
            <a:fillRect/>
          </a:stretch>
        </p:blipFill>
        <p:spPr>
          <a:xfrm>
            <a:off x="1525035" y="1704534"/>
            <a:ext cx="3477110" cy="3153215"/>
          </a:xfrm>
        </p:spPr>
      </p:pic>
      <p:pic>
        <p:nvPicPr>
          <p:cNvPr id="2050" name="Picture 2" descr="IOM Calibration Adapter">
            <a:extLst>
              <a:ext uri="{FF2B5EF4-FFF2-40B4-BE49-F238E27FC236}">
                <a16:creationId xmlns:a16="http://schemas.microsoft.com/office/drawing/2014/main" id="{BCD998FB-5240-91E4-390A-CAED40C44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948" y="2000249"/>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F2763E-4A2B-7F76-A0A5-6F76EFF377DE}"/>
              </a:ext>
            </a:extLst>
          </p:cNvPr>
          <p:cNvSpPr txBox="1"/>
          <p:nvPr/>
        </p:nvSpPr>
        <p:spPr>
          <a:xfrm>
            <a:off x="6467707" y="5218773"/>
            <a:ext cx="3947532" cy="400110"/>
          </a:xfrm>
          <a:prstGeom prst="rect">
            <a:avLst/>
          </a:prstGeom>
          <a:noFill/>
        </p:spPr>
        <p:txBody>
          <a:bodyPr wrap="square">
            <a:spAutoFit/>
          </a:bodyPr>
          <a:lstStyle/>
          <a:p>
            <a:pPr marL="0" marR="0">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SKC IOM Calibration Adapter 391-01 </a:t>
            </a:r>
          </a:p>
        </p:txBody>
      </p:sp>
      <p:sp>
        <p:nvSpPr>
          <p:cNvPr id="9" name="TextBox 8">
            <a:extLst>
              <a:ext uri="{FF2B5EF4-FFF2-40B4-BE49-F238E27FC236}">
                <a16:creationId xmlns:a16="http://schemas.microsoft.com/office/drawing/2014/main" id="{AA91EED1-D1F2-E7C3-B42E-6C25DAB4D443}"/>
              </a:ext>
            </a:extLst>
          </p:cNvPr>
          <p:cNvSpPr txBox="1"/>
          <p:nvPr/>
        </p:nvSpPr>
        <p:spPr>
          <a:xfrm>
            <a:off x="1525035" y="5218773"/>
            <a:ext cx="4244538" cy="400110"/>
          </a:xfrm>
          <a:prstGeom prst="rect">
            <a:avLst/>
          </a:prstGeom>
          <a:noFill/>
        </p:spPr>
        <p:txBody>
          <a:bodyPr wrap="square">
            <a:spAutoFit/>
          </a:bodyPr>
          <a:lstStyle/>
          <a:p>
            <a:pPr marL="0" marR="0">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SKC PPI Calibration Adapter 225-389</a:t>
            </a:r>
          </a:p>
        </p:txBody>
      </p:sp>
    </p:spTree>
    <p:extLst>
      <p:ext uri="{BB962C8B-B14F-4D97-AF65-F5344CB8AC3E}">
        <p14:creationId xmlns:p14="http://schemas.microsoft.com/office/powerpoint/2010/main" val="1113716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0D8D-5D71-4C5F-A527-9ED21A67DFEE}"/>
              </a:ext>
            </a:extLst>
          </p:cNvPr>
          <p:cNvSpPr>
            <a:spLocks noGrp="1"/>
          </p:cNvSpPr>
          <p:nvPr>
            <p:ph type="title"/>
          </p:nvPr>
        </p:nvSpPr>
        <p:spPr/>
        <p:txBody>
          <a:bodyPr/>
          <a:lstStyle/>
          <a:p>
            <a:r>
              <a:rPr lang="en-US"/>
              <a:t>Multiparameter Meter with Interchangeable Probes</a:t>
            </a:r>
          </a:p>
        </p:txBody>
      </p:sp>
      <p:sp>
        <p:nvSpPr>
          <p:cNvPr id="3" name="Content Placeholder 2">
            <a:extLst>
              <a:ext uri="{FF2B5EF4-FFF2-40B4-BE49-F238E27FC236}">
                <a16:creationId xmlns:a16="http://schemas.microsoft.com/office/drawing/2014/main" id="{5780D0B2-AC29-48DF-8BD5-0BCBBCDFBBD8}"/>
              </a:ext>
            </a:extLst>
          </p:cNvPr>
          <p:cNvSpPr>
            <a:spLocks noGrp="1"/>
          </p:cNvSpPr>
          <p:nvPr>
            <p:ph sz="half" idx="1"/>
          </p:nvPr>
        </p:nvSpPr>
        <p:spPr>
          <a:xfrm>
            <a:off x="457200" y="914400"/>
            <a:ext cx="5384800" cy="5786199"/>
          </a:xfrm>
        </p:spPr>
        <p:txBody>
          <a:bodyPr/>
          <a:lstStyle/>
          <a:p>
            <a:r>
              <a:rPr lang="en-US" sz="2400"/>
              <a:t>TSI </a:t>
            </a:r>
            <a:r>
              <a:rPr lang="en-US" sz="2400" err="1"/>
              <a:t>VelociCalc</a:t>
            </a:r>
            <a:r>
              <a:rPr lang="en-US" sz="2400"/>
              <a:t> 9565 commonly referred to as the Q-Trak. When used with the 982 IAQ Probe it measures CO, CO2, Temperature, and RH</a:t>
            </a:r>
          </a:p>
          <a:p>
            <a:pPr marL="0" indent="0">
              <a:buNone/>
            </a:pPr>
            <a:endParaRPr lang="en-US" sz="2400"/>
          </a:p>
          <a:p>
            <a:r>
              <a:rPr lang="en-US" sz="2400"/>
              <a:t>Hotwire anemometer probes for measuring Velocity, Temperature, and Relative Humidity also available.</a:t>
            </a:r>
          </a:p>
          <a:p>
            <a:pPr lvl="1"/>
            <a:r>
              <a:rPr lang="en-US" sz="2000"/>
              <a:t>Straight (964) and Articulating (966) probes for Temp, Velocity, and RH</a:t>
            </a:r>
          </a:p>
          <a:p>
            <a:pPr marL="352425" lvl="1" indent="0">
              <a:buNone/>
            </a:pPr>
            <a:endParaRPr lang="en-US" sz="2000"/>
          </a:p>
          <a:p>
            <a:pPr lvl="1"/>
            <a:r>
              <a:rPr lang="en-US" sz="2000"/>
              <a:t>Rotating Vane (995) probe for Temp and Velocity</a:t>
            </a:r>
            <a:endParaRPr lang="en-US"/>
          </a:p>
          <a:p>
            <a:pPr marL="0" indent="0">
              <a:buNone/>
            </a:pPr>
            <a:endParaRPr lang="en-US"/>
          </a:p>
        </p:txBody>
      </p:sp>
      <p:pic>
        <p:nvPicPr>
          <p:cNvPr id="5122" name="Picture 2" descr="TSI VelociCalc 9565 Advanced Multiparameter Ventilation Meter">
            <a:extLst>
              <a:ext uri="{FF2B5EF4-FFF2-40B4-BE49-F238E27FC236}">
                <a16:creationId xmlns:a16="http://schemas.microsoft.com/office/drawing/2014/main" id="{71ACEBBD-F459-4F31-AF7D-5ECBA07C000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98192" y="1092525"/>
            <a:ext cx="4729163" cy="47291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FB08A51-2A76-4618-A11E-4094E3594252}"/>
              </a:ext>
            </a:extLst>
          </p:cNvPr>
          <p:cNvSpPr>
            <a:spLocks noGrp="1"/>
          </p:cNvSpPr>
          <p:nvPr>
            <p:ph type="sldNum" sz="quarter" idx="12"/>
          </p:nvPr>
        </p:nvSpPr>
        <p:spPr/>
        <p:txBody>
          <a:bodyPr/>
          <a:lstStyle/>
          <a:p>
            <a:fld id="{F553C3F9-3F54-C64D-8AF3-17E14C1DB83D}" type="slidenum">
              <a:rPr lang="en-US" smtClean="0"/>
              <a:t>5</a:t>
            </a:fld>
            <a:endParaRPr lang="en-US"/>
          </a:p>
        </p:txBody>
      </p:sp>
    </p:spTree>
    <p:extLst>
      <p:ext uri="{BB962C8B-B14F-4D97-AF65-F5344CB8AC3E}">
        <p14:creationId xmlns:p14="http://schemas.microsoft.com/office/powerpoint/2010/main" val="2841921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19E7-3600-E0B8-EC2E-23A64B88CF07}"/>
              </a:ext>
            </a:extLst>
          </p:cNvPr>
          <p:cNvSpPr>
            <a:spLocks noGrp="1"/>
          </p:cNvSpPr>
          <p:nvPr>
            <p:ph type="title"/>
          </p:nvPr>
        </p:nvSpPr>
        <p:spPr/>
        <p:txBody>
          <a:bodyPr/>
          <a:lstStyle/>
          <a:p>
            <a:r>
              <a:rPr lang="en-US" sz="1800"/>
              <a:t>Slate Safety Band V2 personal heat stress instrument</a:t>
            </a:r>
          </a:p>
        </p:txBody>
      </p:sp>
      <p:sp>
        <p:nvSpPr>
          <p:cNvPr id="6" name="Content Placeholder 5">
            <a:extLst>
              <a:ext uri="{FF2B5EF4-FFF2-40B4-BE49-F238E27FC236}">
                <a16:creationId xmlns:a16="http://schemas.microsoft.com/office/drawing/2014/main" id="{33154F1E-F5CB-FE2F-DAE2-B17E5E067727}"/>
              </a:ext>
            </a:extLst>
          </p:cNvPr>
          <p:cNvSpPr>
            <a:spLocks noGrp="1"/>
          </p:cNvSpPr>
          <p:nvPr>
            <p:ph idx="1"/>
          </p:nvPr>
        </p:nvSpPr>
        <p:spPr/>
        <p:txBody>
          <a:bodyPr/>
          <a:lstStyle/>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a:effectLst/>
                <a:ea typeface="Calibri" panose="020F0502020204030204" pitchFamily="34" charset="0"/>
              </a:rPr>
              <a:t>Heart rate and accelerometry are used along with user profile inputs. GPS data is available, if enabled.</a:t>
            </a:r>
          </a:p>
          <a:p>
            <a:pPr marL="0" marR="0" indent="0">
              <a:spcBef>
                <a:spcPts val="0"/>
              </a:spcBef>
              <a:spcAft>
                <a:spcPts val="0"/>
              </a:spcAft>
              <a:buNone/>
            </a:pPr>
            <a:r>
              <a:rPr lang="en-US" sz="2000">
                <a:effectLst/>
                <a:ea typeface="Calibri" panose="020F0502020204030204" pitchFamily="34" charset="0"/>
              </a:rPr>
              <a:t> </a:t>
            </a:r>
          </a:p>
          <a:p>
            <a:pPr marL="0" marR="0" indent="0">
              <a:spcBef>
                <a:spcPts val="0"/>
              </a:spcBef>
              <a:spcAft>
                <a:spcPts val="0"/>
              </a:spcAft>
              <a:buNone/>
            </a:pPr>
            <a:r>
              <a:rPr lang="en-US" sz="2000">
                <a:effectLst/>
                <a:ea typeface="Calibri" panose="020F0502020204030204" pitchFamily="34" charset="0"/>
              </a:rPr>
              <a:t>The user profile Physiology inputs:</a:t>
            </a:r>
          </a:p>
          <a:p>
            <a:pPr marL="0" marR="0" indent="0">
              <a:spcBef>
                <a:spcPts val="0"/>
              </a:spcBef>
              <a:spcAft>
                <a:spcPts val="0"/>
              </a:spcAft>
              <a:buNone/>
            </a:pPr>
            <a:r>
              <a:rPr lang="en-US" sz="2000">
                <a:effectLst/>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Birthdate</a:t>
            </a:r>
            <a:endParaRPr lang="en-US" sz="200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Gender</a:t>
            </a:r>
            <a:endParaRPr lang="en-US" sz="200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Height                   </a:t>
            </a:r>
            <a:endParaRPr lang="en-US" sz="200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Weight</a:t>
            </a:r>
            <a:endParaRPr lang="en-US" sz="2000">
              <a:effectLst/>
              <a:ea typeface="Calibri" panose="020F0502020204030204" pitchFamily="34" charset="0"/>
            </a:endParaRPr>
          </a:p>
          <a:p>
            <a:pPr marL="0" indent="0">
              <a:buNone/>
            </a:pPr>
            <a:endParaRPr lang="en-US"/>
          </a:p>
        </p:txBody>
      </p:sp>
      <p:pic>
        <p:nvPicPr>
          <p:cNvPr id="9" name="Picture 8">
            <a:extLst>
              <a:ext uri="{FF2B5EF4-FFF2-40B4-BE49-F238E27FC236}">
                <a16:creationId xmlns:a16="http://schemas.microsoft.com/office/drawing/2014/main" id="{BA21DFC5-878D-1879-34A1-A01C883FA5EC}"/>
              </a:ext>
            </a:extLst>
          </p:cNvPr>
          <p:cNvPicPr>
            <a:picLocks noChangeAspect="1"/>
          </p:cNvPicPr>
          <p:nvPr/>
        </p:nvPicPr>
        <p:blipFill>
          <a:blip r:embed="rId2"/>
          <a:stretch>
            <a:fillRect/>
          </a:stretch>
        </p:blipFill>
        <p:spPr>
          <a:xfrm>
            <a:off x="5698435" y="2521227"/>
            <a:ext cx="4011087" cy="2995448"/>
          </a:xfrm>
          <a:prstGeom prst="rect">
            <a:avLst/>
          </a:prstGeom>
        </p:spPr>
      </p:pic>
    </p:spTree>
    <p:extLst>
      <p:ext uri="{BB962C8B-B14F-4D97-AF65-F5344CB8AC3E}">
        <p14:creationId xmlns:p14="http://schemas.microsoft.com/office/powerpoint/2010/main" val="793067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686AB8-96D6-A50D-C796-2550383218A5}"/>
              </a:ext>
            </a:extLst>
          </p:cNvPr>
          <p:cNvSpPr>
            <a:spLocks noGrp="1"/>
          </p:cNvSpPr>
          <p:nvPr>
            <p:ph type="title"/>
          </p:nvPr>
        </p:nvSpPr>
        <p:spPr/>
        <p:txBody>
          <a:bodyPr/>
          <a:lstStyle/>
          <a:p>
            <a:r>
              <a:rPr lang="en-US" sz="2800"/>
              <a:t>Slate Safety Band V2 personal heat stress instrument</a:t>
            </a:r>
            <a:endParaRPr lang="en-US"/>
          </a:p>
        </p:txBody>
      </p:sp>
      <p:sp>
        <p:nvSpPr>
          <p:cNvPr id="4" name="Content Placeholder 3">
            <a:extLst>
              <a:ext uri="{FF2B5EF4-FFF2-40B4-BE49-F238E27FC236}">
                <a16:creationId xmlns:a16="http://schemas.microsoft.com/office/drawing/2014/main" id="{7E0E0869-A275-3893-1264-00558B82E1CB}"/>
              </a:ext>
            </a:extLst>
          </p:cNvPr>
          <p:cNvSpPr>
            <a:spLocks noGrp="1"/>
          </p:cNvSpPr>
          <p:nvPr>
            <p:ph idx="1"/>
          </p:nvPr>
        </p:nvSpPr>
        <p:spPr>
          <a:xfrm>
            <a:off x="2764221" y="2532993"/>
            <a:ext cx="10363200" cy="5303520"/>
          </a:xfrm>
        </p:spPr>
        <p:txBody>
          <a:bodyPr/>
          <a:lstStyle/>
          <a:p>
            <a:endParaRPr lang="en-US"/>
          </a:p>
          <a:p>
            <a:pPr marL="0" indent="0">
              <a:buNone/>
            </a:pPr>
            <a:r>
              <a:rPr lang="en-US"/>
              <a:t>       </a:t>
            </a:r>
          </a:p>
        </p:txBody>
      </p:sp>
      <p:pic>
        <p:nvPicPr>
          <p:cNvPr id="1027" name="Picture 3">
            <a:extLst>
              <a:ext uri="{FF2B5EF4-FFF2-40B4-BE49-F238E27FC236}">
                <a16:creationId xmlns:a16="http://schemas.microsoft.com/office/drawing/2014/main" id="{81A685EA-6292-E239-D004-5A8BC6F56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584" y="1623356"/>
            <a:ext cx="6076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220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7FF-A79A-4536-7CCD-120DBCCB581F}"/>
              </a:ext>
            </a:extLst>
          </p:cNvPr>
          <p:cNvSpPr>
            <a:spLocks noGrp="1"/>
          </p:cNvSpPr>
          <p:nvPr>
            <p:ph type="title"/>
          </p:nvPr>
        </p:nvSpPr>
        <p:spPr/>
        <p:txBody>
          <a:bodyPr/>
          <a:lstStyle/>
          <a:p>
            <a:r>
              <a:rPr lang="en-US" sz="2400"/>
              <a:t>Slate Safety Band V2 personal heat stress instrument</a:t>
            </a:r>
            <a:endParaRPr lang="en-US"/>
          </a:p>
        </p:txBody>
      </p:sp>
      <p:sp>
        <p:nvSpPr>
          <p:cNvPr id="3" name="Content Placeholder 2">
            <a:extLst>
              <a:ext uri="{FF2B5EF4-FFF2-40B4-BE49-F238E27FC236}">
                <a16:creationId xmlns:a16="http://schemas.microsoft.com/office/drawing/2014/main" id="{86D5ED1F-A74A-E097-7414-026BA910892D}"/>
              </a:ext>
            </a:extLst>
          </p:cNvPr>
          <p:cNvSpPr>
            <a:spLocks noGrp="1"/>
          </p:cNvSpPr>
          <p:nvPr>
            <p:ph idx="1"/>
          </p:nvPr>
        </p:nvSpPr>
        <p:spPr/>
        <p:txBody>
          <a:bodyPr/>
          <a:lstStyle/>
          <a:p>
            <a:pPr marL="0" indent="0" algn="ctr">
              <a:buNone/>
            </a:pPr>
            <a:r>
              <a:rPr lang="en-US" b="1" i="0">
                <a:solidFill>
                  <a:srgbClr val="333333"/>
                </a:solidFill>
                <a:effectLst/>
              </a:rPr>
              <a:t>Stay Connected Anywhere with the SlateSafety Go Mobile App</a:t>
            </a:r>
          </a:p>
          <a:p>
            <a:pPr marL="0" indent="0" algn="ctr">
              <a:buNone/>
            </a:pPr>
            <a:r>
              <a:rPr lang="en-US" b="0" i="0">
                <a:effectLst/>
              </a:rPr>
              <a:t>Get a snapshot of your workforce’s biometric data and view nearby devices in cell-denied areas.</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CA4CEE8C-D10C-1222-8B79-68CBD4CC0058}"/>
              </a:ext>
            </a:extLst>
          </p:cNvPr>
          <p:cNvPicPr>
            <a:picLocks noChangeAspect="1"/>
          </p:cNvPicPr>
          <p:nvPr/>
        </p:nvPicPr>
        <p:blipFill>
          <a:blip r:embed="rId2"/>
          <a:stretch>
            <a:fillRect/>
          </a:stretch>
        </p:blipFill>
        <p:spPr>
          <a:xfrm>
            <a:off x="3195232" y="2102069"/>
            <a:ext cx="5801535" cy="4266320"/>
          </a:xfrm>
          <a:prstGeom prst="rect">
            <a:avLst/>
          </a:prstGeom>
        </p:spPr>
      </p:pic>
    </p:spTree>
    <p:extLst>
      <p:ext uri="{BB962C8B-B14F-4D97-AF65-F5344CB8AC3E}">
        <p14:creationId xmlns:p14="http://schemas.microsoft.com/office/powerpoint/2010/main" val="3125307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91DB-606F-8468-A799-FFEE16CD884B}"/>
              </a:ext>
            </a:extLst>
          </p:cNvPr>
          <p:cNvSpPr>
            <a:spLocks noGrp="1"/>
          </p:cNvSpPr>
          <p:nvPr>
            <p:ph type="title"/>
          </p:nvPr>
        </p:nvSpPr>
        <p:spPr>
          <a:xfrm>
            <a:off x="914399" y="230531"/>
            <a:ext cx="10363200" cy="535654"/>
          </a:xfrm>
        </p:spPr>
        <p:txBody>
          <a:bodyPr/>
          <a:lstStyle/>
          <a:p>
            <a:r>
              <a:rPr lang="en-US"/>
              <a:t>Ametek Brookfield - Mercury Vapor Analyzers</a:t>
            </a:r>
          </a:p>
        </p:txBody>
      </p:sp>
      <p:pic>
        <p:nvPicPr>
          <p:cNvPr id="1026" name="Picture 2" descr="Arizona Instruments Jerome J405 Portable Mercury Vapor Analyzer">
            <a:extLst>
              <a:ext uri="{FF2B5EF4-FFF2-40B4-BE49-F238E27FC236}">
                <a16:creationId xmlns:a16="http://schemas.microsoft.com/office/drawing/2014/main" id="{1BE3C5A4-788D-789F-85BC-2FBB6C3454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970364" y="3141175"/>
            <a:ext cx="239077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izona Instruments Jerome J505 Mercury Vapor Analyzer for Fluorescence Spectroscopy">
            <a:extLst>
              <a:ext uri="{FF2B5EF4-FFF2-40B4-BE49-F238E27FC236}">
                <a16:creationId xmlns:a16="http://schemas.microsoft.com/office/drawing/2014/main" id="{2A4D0C56-A2FE-803A-0DB2-F7D6E026605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541448" y="3335884"/>
            <a:ext cx="2390775" cy="2390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EE47AF0-99A4-69E3-9EC6-6450A732653B}"/>
              </a:ext>
            </a:extLst>
          </p:cNvPr>
          <p:cNvSpPr>
            <a:spLocks noGrp="1"/>
          </p:cNvSpPr>
          <p:nvPr>
            <p:ph type="body" idx="4294967295"/>
          </p:nvPr>
        </p:nvSpPr>
        <p:spPr>
          <a:xfrm>
            <a:off x="0" y="914400"/>
            <a:ext cx="5687122" cy="2421484"/>
          </a:xfrm>
        </p:spPr>
        <p:txBody>
          <a:bodyPr/>
          <a:lstStyle/>
          <a:p>
            <a:pPr marL="0" indent="0">
              <a:buNone/>
            </a:pPr>
            <a:r>
              <a:rPr lang="en-US"/>
              <a:t>                            Jerome J405</a:t>
            </a:r>
          </a:p>
          <a:p>
            <a:pPr marL="0" indent="0">
              <a:buNone/>
            </a:pPr>
            <a:endParaRPr lang="en-US"/>
          </a:p>
          <a:p>
            <a:pPr marL="0" indent="0">
              <a:buNone/>
            </a:pPr>
            <a:r>
              <a:rPr lang="en-US" b="0" i="0">
                <a:solidFill>
                  <a:srgbClr val="3A3A3A"/>
                </a:solidFill>
                <a:effectLst/>
              </a:rPr>
              <a:t>             Detection range of 0.5 to 999 ug/m3</a:t>
            </a:r>
          </a:p>
          <a:p>
            <a:pPr marL="0" indent="0">
              <a:buNone/>
            </a:pPr>
            <a:endParaRPr lang="en-US"/>
          </a:p>
        </p:txBody>
      </p:sp>
      <p:sp>
        <p:nvSpPr>
          <p:cNvPr id="6" name="Text Placeholder 5">
            <a:extLst>
              <a:ext uri="{FF2B5EF4-FFF2-40B4-BE49-F238E27FC236}">
                <a16:creationId xmlns:a16="http://schemas.microsoft.com/office/drawing/2014/main" id="{BC224AD2-BFF2-682E-9E71-1B4AB4278889}"/>
              </a:ext>
            </a:extLst>
          </p:cNvPr>
          <p:cNvSpPr>
            <a:spLocks noGrp="1"/>
          </p:cNvSpPr>
          <p:nvPr>
            <p:ph type="body" sz="quarter" idx="4294967295"/>
          </p:nvPr>
        </p:nvSpPr>
        <p:spPr>
          <a:xfrm>
            <a:off x="6172200" y="914400"/>
            <a:ext cx="6019800" cy="1709530"/>
          </a:xfrm>
        </p:spPr>
        <p:txBody>
          <a:bodyPr/>
          <a:lstStyle/>
          <a:p>
            <a:pPr marL="0" indent="0">
              <a:buNone/>
            </a:pPr>
            <a:r>
              <a:rPr lang="en-US"/>
              <a:t>      Jerome J505</a:t>
            </a:r>
          </a:p>
          <a:p>
            <a:pPr marL="0" indent="0">
              <a:buNone/>
            </a:pPr>
            <a:endParaRPr lang="en-US"/>
          </a:p>
          <a:p>
            <a:pPr marL="0" indent="0">
              <a:buNone/>
            </a:pPr>
            <a:r>
              <a:rPr lang="en-US"/>
              <a:t>  </a:t>
            </a:r>
            <a:r>
              <a:rPr lang="en-US" b="0" i="0">
                <a:solidFill>
                  <a:srgbClr val="3A3A3A"/>
                </a:solidFill>
                <a:effectLst/>
              </a:rPr>
              <a:t>Detection range 0.05 to 500 ug/m3</a:t>
            </a:r>
          </a:p>
          <a:p>
            <a:pPr marL="0" indent="0">
              <a:buNone/>
            </a:pPr>
            <a:endParaRPr lang="en-US"/>
          </a:p>
        </p:txBody>
      </p:sp>
      <p:pic>
        <p:nvPicPr>
          <p:cNvPr id="1030" name="Picture 6" descr="AB Logo Updated">
            <a:extLst>
              <a:ext uri="{FF2B5EF4-FFF2-40B4-BE49-F238E27FC236}">
                <a16:creationId xmlns:a16="http://schemas.microsoft.com/office/drawing/2014/main" id="{7F08411E-742F-EDF0-97DF-EFB6AE7D2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204" y="2945955"/>
            <a:ext cx="1905000" cy="96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72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DD3F-A010-BDF1-0027-2133AE0237B5}"/>
              </a:ext>
            </a:extLst>
          </p:cNvPr>
          <p:cNvSpPr>
            <a:spLocks noGrp="1"/>
          </p:cNvSpPr>
          <p:nvPr>
            <p:ph type="title"/>
          </p:nvPr>
        </p:nvSpPr>
        <p:spPr/>
        <p:txBody>
          <a:bodyPr/>
          <a:lstStyle/>
          <a:p>
            <a:r>
              <a:rPr lang="en-US"/>
              <a:t>Ametek Brookfield – Hydrogen Sulfide Analyzer</a:t>
            </a:r>
          </a:p>
        </p:txBody>
      </p:sp>
      <p:sp>
        <p:nvSpPr>
          <p:cNvPr id="3" name="Content Placeholder 2">
            <a:extLst>
              <a:ext uri="{FF2B5EF4-FFF2-40B4-BE49-F238E27FC236}">
                <a16:creationId xmlns:a16="http://schemas.microsoft.com/office/drawing/2014/main" id="{C0FA7A75-6592-1D25-5793-2940BEA64454}"/>
              </a:ext>
            </a:extLst>
          </p:cNvPr>
          <p:cNvSpPr>
            <a:spLocks noGrp="1"/>
          </p:cNvSpPr>
          <p:nvPr>
            <p:ph idx="1"/>
          </p:nvPr>
        </p:nvSpPr>
        <p:spPr/>
        <p:txBody>
          <a:bodyPr/>
          <a:lstStyle/>
          <a:p>
            <a:pPr marL="0" indent="0">
              <a:buNone/>
            </a:pPr>
            <a:r>
              <a:rPr lang="en-US"/>
              <a:t>Jerome J605</a:t>
            </a:r>
          </a:p>
          <a:p>
            <a:pPr marL="0" indent="0">
              <a:buNone/>
            </a:pPr>
            <a:endParaRPr lang="en-US"/>
          </a:p>
          <a:p>
            <a:pPr marL="0" indent="0">
              <a:buNone/>
            </a:pPr>
            <a:r>
              <a:rPr lang="en-US" b="0" i="0">
                <a:solidFill>
                  <a:srgbClr val="3A3A3A"/>
                </a:solidFill>
                <a:effectLst/>
                <a:latin typeface="Arial" panose="020B0604020202020204" pitchFamily="34" charset="0"/>
              </a:rPr>
              <a:t>Detection range 3 ppb to 10 ppm in three graduated ranges</a:t>
            </a:r>
          </a:p>
          <a:p>
            <a:pPr marL="0" indent="0">
              <a:buNone/>
            </a:pPr>
            <a:r>
              <a:rPr lang="en-US"/>
              <a:t>                                                    </a:t>
            </a:r>
          </a:p>
        </p:txBody>
      </p:sp>
      <p:pic>
        <p:nvPicPr>
          <p:cNvPr id="2050" name="Picture 2" descr="Arizona Instruments Jerome J605 Hydrogen Sulfide Analyzer">
            <a:extLst>
              <a:ext uri="{FF2B5EF4-FFF2-40B4-BE49-F238E27FC236}">
                <a16:creationId xmlns:a16="http://schemas.microsoft.com/office/drawing/2014/main" id="{CD362B9F-8E63-9238-8FD7-DF4D5DBFC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628" y="2714624"/>
            <a:ext cx="25967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B Logo Updated">
            <a:extLst>
              <a:ext uri="{FF2B5EF4-FFF2-40B4-BE49-F238E27FC236}">
                <a16:creationId xmlns:a16="http://schemas.microsoft.com/office/drawing/2014/main" id="{7E197ED2-760E-4D9C-D458-61421B830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648" y="2947987"/>
            <a:ext cx="19050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88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F187-4CF9-DD1B-EA67-0EABA164A162}"/>
              </a:ext>
            </a:extLst>
          </p:cNvPr>
          <p:cNvSpPr>
            <a:spLocks noGrp="1"/>
          </p:cNvSpPr>
          <p:nvPr>
            <p:ph type="title"/>
          </p:nvPr>
        </p:nvSpPr>
        <p:spPr/>
        <p:txBody>
          <a:bodyPr/>
          <a:lstStyle/>
          <a:p>
            <a:r>
              <a:rPr lang="en-US"/>
              <a:t>SciAps XRF for Lead-based paint and alloy identification</a:t>
            </a:r>
          </a:p>
        </p:txBody>
      </p:sp>
      <p:pic>
        <p:nvPicPr>
          <p:cNvPr id="5" name="Content Placeholder 4">
            <a:extLst>
              <a:ext uri="{FF2B5EF4-FFF2-40B4-BE49-F238E27FC236}">
                <a16:creationId xmlns:a16="http://schemas.microsoft.com/office/drawing/2014/main" id="{C52152EF-B161-1422-40F0-C9FA3993F897}"/>
              </a:ext>
            </a:extLst>
          </p:cNvPr>
          <p:cNvPicPr>
            <a:picLocks noGrp="1" noChangeAspect="1"/>
          </p:cNvPicPr>
          <p:nvPr>
            <p:ph idx="1"/>
          </p:nvPr>
        </p:nvPicPr>
        <p:blipFill>
          <a:blip r:embed="rId2"/>
          <a:stretch>
            <a:fillRect/>
          </a:stretch>
        </p:blipFill>
        <p:spPr>
          <a:xfrm>
            <a:off x="1799625" y="917999"/>
            <a:ext cx="6343979" cy="3910479"/>
          </a:xfrm>
        </p:spPr>
      </p:pic>
      <p:pic>
        <p:nvPicPr>
          <p:cNvPr id="7" name="Picture 6">
            <a:extLst>
              <a:ext uri="{FF2B5EF4-FFF2-40B4-BE49-F238E27FC236}">
                <a16:creationId xmlns:a16="http://schemas.microsoft.com/office/drawing/2014/main" id="{DE966A52-7A4F-D5C5-DB7D-34E9E65E84F3}"/>
              </a:ext>
            </a:extLst>
          </p:cNvPr>
          <p:cNvPicPr>
            <a:picLocks noChangeAspect="1"/>
          </p:cNvPicPr>
          <p:nvPr/>
        </p:nvPicPr>
        <p:blipFill>
          <a:blip r:embed="rId3"/>
          <a:stretch>
            <a:fillRect/>
          </a:stretch>
        </p:blipFill>
        <p:spPr>
          <a:xfrm>
            <a:off x="2208557" y="4982546"/>
            <a:ext cx="4496427" cy="1600423"/>
          </a:xfrm>
          <a:prstGeom prst="rect">
            <a:avLst/>
          </a:prstGeom>
        </p:spPr>
      </p:pic>
    </p:spTree>
    <p:extLst>
      <p:ext uri="{BB962C8B-B14F-4D97-AF65-F5344CB8AC3E}">
        <p14:creationId xmlns:p14="http://schemas.microsoft.com/office/powerpoint/2010/main" val="219601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84C3-86E5-C7B1-9792-E069B4B40B6D}"/>
              </a:ext>
            </a:extLst>
          </p:cNvPr>
          <p:cNvSpPr>
            <a:spLocks noGrp="1"/>
          </p:cNvSpPr>
          <p:nvPr>
            <p:ph type="title"/>
          </p:nvPr>
        </p:nvSpPr>
        <p:spPr/>
        <p:txBody>
          <a:bodyPr/>
          <a:lstStyle/>
          <a:p>
            <a:r>
              <a:rPr lang="en-US"/>
              <a:t>SciAps XRF for Lead-based paint and alloy identification</a:t>
            </a:r>
          </a:p>
        </p:txBody>
      </p:sp>
      <p:pic>
        <p:nvPicPr>
          <p:cNvPr id="6146" name="Picture 2" descr="SciAps">
            <a:extLst>
              <a:ext uri="{FF2B5EF4-FFF2-40B4-BE49-F238E27FC236}">
                <a16:creationId xmlns:a16="http://schemas.microsoft.com/office/drawing/2014/main" id="{7B67C006-AFD0-ADC8-4C34-F55904C4A3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511" y="3790536"/>
            <a:ext cx="40195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FF45BA-C1B0-F2C3-76B5-408A551DFE4C}"/>
              </a:ext>
            </a:extLst>
          </p:cNvPr>
          <p:cNvPicPr>
            <a:picLocks noChangeAspect="1"/>
          </p:cNvPicPr>
          <p:nvPr/>
        </p:nvPicPr>
        <p:blipFill>
          <a:blip r:embed="rId3"/>
          <a:stretch>
            <a:fillRect/>
          </a:stretch>
        </p:blipFill>
        <p:spPr>
          <a:xfrm>
            <a:off x="8924241" y="3230469"/>
            <a:ext cx="1276528" cy="1686160"/>
          </a:xfrm>
          <a:prstGeom prst="rect">
            <a:avLst/>
          </a:prstGeom>
        </p:spPr>
      </p:pic>
      <p:pic>
        <p:nvPicPr>
          <p:cNvPr id="7" name="Picture 6">
            <a:extLst>
              <a:ext uri="{FF2B5EF4-FFF2-40B4-BE49-F238E27FC236}">
                <a16:creationId xmlns:a16="http://schemas.microsoft.com/office/drawing/2014/main" id="{C2C31CFF-33C6-7597-3D22-B9907190BC59}"/>
              </a:ext>
            </a:extLst>
          </p:cNvPr>
          <p:cNvPicPr>
            <a:picLocks noChangeAspect="1"/>
          </p:cNvPicPr>
          <p:nvPr/>
        </p:nvPicPr>
        <p:blipFill>
          <a:blip r:embed="rId4"/>
          <a:stretch>
            <a:fillRect/>
          </a:stretch>
        </p:blipFill>
        <p:spPr>
          <a:xfrm>
            <a:off x="9043320" y="1268436"/>
            <a:ext cx="1038370" cy="1457528"/>
          </a:xfrm>
          <a:prstGeom prst="rect">
            <a:avLst/>
          </a:prstGeom>
        </p:spPr>
      </p:pic>
      <p:pic>
        <p:nvPicPr>
          <p:cNvPr id="6148" name="Picture 4" descr="SciAps X-550 XRF Analyzer for Lead Paint and Alloys / Residuals">
            <a:extLst>
              <a:ext uri="{FF2B5EF4-FFF2-40B4-BE49-F238E27FC236}">
                <a16:creationId xmlns:a16="http://schemas.microsoft.com/office/drawing/2014/main" id="{3D88E414-411A-9F7A-DA95-9F6E89A02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670" y="1406549"/>
            <a:ext cx="436245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86D3DB5-4AEC-A82B-CF38-EA57CC90E276}"/>
              </a:ext>
            </a:extLst>
          </p:cNvPr>
          <p:cNvPicPr>
            <a:picLocks noChangeAspect="1"/>
          </p:cNvPicPr>
          <p:nvPr/>
        </p:nvPicPr>
        <p:blipFill>
          <a:blip r:embed="rId6"/>
          <a:stretch>
            <a:fillRect/>
          </a:stretch>
        </p:blipFill>
        <p:spPr>
          <a:xfrm>
            <a:off x="914399" y="1133155"/>
            <a:ext cx="2981741" cy="2295845"/>
          </a:xfrm>
          <a:prstGeom prst="rect">
            <a:avLst/>
          </a:prstGeom>
        </p:spPr>
      </p:pic>
    </p:spTree>
    <p:extLst>
      <p:ext uri="{BB962C8B-B14F-4D97-AF65-F5344CB8AC3E}">
        <p14:creationId xmlns:p14="http://schemas.microsoft.com/office/powerpoint/2010/main" val="2933293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0483-ED6D-A48D-B8CD-BE833EBAB7D9}"/>
              </a:ext>
            </a:extLst>
          </p:cNvPr>
          <p:cNvSpPr>
            <a:spLocks noGrp="1"/>
          </p:cNvSpPr>
          <p:nvPr>
            <p:ph type="title"/>
          </p:nvPr>
        </p:nvSpPr>
        <p:spPr/>
        <p:txBody>
          <a:bodyPr/>
          <a:lstStyle/>
          <a:p>
            <a:r>
              <a:rPr lang="en-US"/>
              <a:t>SciAps XRF for Lead-based paint and alloy identification</a:t>
            </a:r>
          </a:p>
        </p:txBody>
      </p:sp>
      <p:sp>
        <p:nvSpPr>
          <p:cNvPr id="3" name="Content Placeholder 2">
            <a:extLst>
              <a:ext uri="{FF2B5EF4-FFF2-40B4-BE49-F238E27FC236}">
                <a16:creationId xmlns:a16="http://schemas.microsoft.com/office/drawing/2014/main" id="{FDE77C30-C2E2-CCF0-345A-D1F8D78DADA7}"/>
              </a:ext>
            </a:extLst>
          </p:cNvPr>
          <p:cNvSpPr>
            <a:spLocks noGrp="1"/>
          </p:cNvSpPr>
          <p:nvPr>
            <p:ph idx="1"/>
          </p:nvPr>
        </p:nvSpPr>
        <p:spPr/>
        <p:txBody>
          <a:bodyPr/>
          <a:lstStyle/>
          <a:p>
            <a:endParaRPr lang="en-US" b="1" i="0">
              <a:solidFill>
                <a:srgbClr val="333333"/>
              </a:solidFill>
              <a:effectLst/>
              <a:latin typeface="Roboto" panose="02000000000000000000" pitchFamily="2" charset="0"/>
            </a:endParaRPr>
          </a:p>
          <a:p>
            <a:endParaRPr lang="en-US" b="1">
              <a:solidFill>
                <a:srgbClr val="333333"/>
              </a:solidFill>
              <a:latin typeface="Roboto" panose="02000000000000000000" pitchFamily="2" charset="0"/>
            </a:endParaRPr>
          </a:p>
          <a:p>
            <a:endParaRPr lang="en-US" b="1" i="0">
              <a:solidFill>
                <a:srgbClr val="333333"/>
              </a:solidFill>
              <a:effectLst/>
              <a:latin typeface="Roboto" panose="02000000000000000000" pitchFamily="2" charset="0"/>
            </a:endParaRPr>
          </a:p>
          <a:p>
            <a:r>
              <a:rPr lang="en-US" b="1" i="0">
                <a:solidFill>
                  <a:srgbClr val="333333"/>
                </a:solidFill>
                <a:effectLst/>
                <a:latin typeface="Roboto" panose="02000000000000000000" pitchFamily="2" charset="0"/>
              </a:rPr>
              <a:t>X-550 Pb employs an X-ray tube</a:t>
            </a:r>
          </a:p>
          <a:p>
            <a:pPr marL="0" indent="0">
              <a:buNone/>
            </a:pPr>
            <a:endParaRPr lang="en-US" b="1" i="0">
              <a:solidFill>
                <a:srgbClr val="333333"/>
              </a:solidFill>
              <a:effectLst/>
              <a:latin typeface="Roboto" panose="02000000000000000000" pitchFamily="2" charset="0"/>
            </a:endParaRPr>
          </a:p>
          <a:p>
            <a:r>
              <a:rPr lang="en-US" b="1" i="0">
                <a:solidFill>
                  <a:srgbClr val="333333"/>
                </a:solidFill>
                <a:effectLst/>
                <a:latin typeface="Roboto" panose="02000000000000000000" pitchFamily="2" charset="0"/>
              </a:rPr>
              <a:t>X-ray eliminates radioactive isotopes</a:t>
            </a:r>
          </a:p>
          <a:p>
            <a:endParaRPr lang="en-US" b="1">
              <a:solidFill>
                <a:srgbClr val="333333"/>
              </a:solidFill>
              <a:latin typeface="Roboto" panose="02000000000000000000" pitchFamily="2" charset="0"/>
            </a:endParaRPr>
          </a:p>
          <a:p>
            <a:r>
              <a:rPr lang="en-US" b="1" i="0">
                <a:solidFill>
                  <a:srgbClr val="333333"/>
                </a:solidFill>
                <a:effectLst/>
                <a:latin typeface="Roboto" panose="02000000000000000000" pitchFamily="2" charset="0"/>
              </a:rPr>
              <a:t>Retains the same speedy response as the day it was born!</a:t>
            </a:r>
          </a:p>
          <a:p>
            <a:endParaRPr lang="en-US" b="1">
              <a:solidFill>
                <a:srgbClr val="333333"/>
              </a:solidFill>
              <a:latin typeface="Roboto" panose="02000000000000000000" pitchFamily="2" charset="0"/>
            </a:endParaRPr>
          </a:p>
          <a:p>
            <a:endParaRPr lang="en-US" b="1">
              <a:solidFill>
                <a:srgbClr val="333333"/>
              </a:solidFill>
              <a:latin typeface="Roboto" panose="02000000000000000000" pitchFamily="2" charset="0"/>
            </a:endParaRPr>
          </a:p>
          <a:p>
            <a:endParaRPr lang="en-US" b="1">
              <a:solidFill>
                <a:srgbClr val="333333"/>
              </a:solidFill>
              <a:latin typeface="Roboto" panose="02000000000000000000" pitchFamily="2" charset="0"/>
            </a:endParaRPr>
          </a:p>
          <a:p>
            <a:pPr marL="0" indent="0">
              <a:buNone/>
            </a:pPr>
            <a:endParaRPr lang="en-US" b="1">
              <a:solidFill>
                <a:srgbClr val="333333"/>
              </a:solidFill>
              <a:latin typeface="Roboto" panose="02000000000000000000" pitchFamily="2" charset="0"/>
            </a:endParaRPr>
          </a:p>
          <a:p>
            <a:pPr marL="0" indent="0">
              <a:buNone/>
            </a:pPr>
            <a:r>
              <a:rPr lang="en-US" b="1">
                <a:solidFill>
                  <a:srgbClr val="333333"/>
                </a:solidFill>
                <a:latin typeface="Roboto" panose="02000000000000000000" pitchFamily="2" charset="0"/>
              </a:rPr>
              <a:t>Coming soon:  Lead in dust wipes and air filter app (NIOSH 7702)</a:t>
            </a:r>
          </a:p>
          <a:p>
            <a:endParaRPr lang="en-US" b="1">
              <a:solidFill>
                <a:srgbClr val="333333"/>
              </a:solidFill>
              <a:latin typeface="Roboto" panose="02000000000000000000" pitchFamily="2" charset="0"/>
            </a:endParaRPr>
          </a:p>
          <a:p>
            <a:endParaRPr lang="en-US" b="1">
              <a:solidFill>
                <a:srgbClr val="333333"/>
              </a:solidFill>
              <a:latin typeface="Roboto" panose="02000000000000000000" pitchFamily="2" charset="0"/>
            </a:endParaRPr>
          </a:p>
        </p:txBody>
      </p:sp>
      <p:pic>
        <p:nvPicPr>
          <p:cNvPr id="5" name="Picture 4">
            <a:extLst>
              <a:ext uri="{FF2B5EF4-FFF2-40B4-BE49-F238E27FC236}">
                <a16:creationId xmlns:a16="http://schemas.microsoft.com/office/drawing/2014/main" id="{960EA09D-C874-BCC4-D7F9-C7B443727F4C}"/>
              </a:ext>
            </a:extLst>
          </p:cNvPr>
          <p:cNvPicPr>
            <a:picLocks noChangeAspect="1"/>
          </p:cNvPicPr>
          <p:nvPr/>
        </p:nvPicPr>
        <p:blipFill>
          <a:blip r:embed="rId2"/>
          <a:stretch>
            <a:fillRect/>
          </a:stretch>
        </p:blipFill>
        <p:spPr>
          <a:xfrm>
            <a:off x="1499152" y="4203251"/>
            <a:ext cx="5353797" cy="809738"/>
          </a:xfrm>
          <a:prstGeom prst="rect">
            <a:avLst/>
          </a:prstGeom>
        </p:spPr>
      </p:pic>
    </p:spTree>
    <p:extLst>
      <p:ext uri="{BB962C8B-B14F-4D97-AF65-F5344CB8AC3E}">
        <p14:creationId xmlns:p14="http://schemas.microsoft.com/office/powerpoint/2010/main" val="514401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C024-0CF1-EAD4-66BB-0C251A4F22DB}"/>
              </a:ext>
            </a:extLst>
          </p:cNvPr>
          <p:cNvSpPr>
            <a:spLocks noGrp="1"/>
          </p:cNvSpPr>
          <p:nvPr>
            <p:ph type="title"/>
          </p:nvPr>
        </p:nvSpPr>
        <p:spPr/>
        <p:txBody>
          <a:bodyPr/>
          <a:lstStyle/>
          <a:p>
            <a:r>
              <a:rPr lang="en-US"/>
              <a:t>SciAps XRF for Lead-based paint and alloy identification</a:t>
            </a:r>
          </a:p>
        </p:txBody>
      </p:sp>
      <p:sp>
        <p:nvSpPr>
          <p:cNvPr id="3" name="Content Placeholder 2">
            <a:extLst>
              <a:ext uri="{FF2B5EF4-FFF2-40B4-BE49-F238E27FC236}">
                <a16:creationId xmlns:a16="http://schemas.microsoft.com/office/drawing/2014/main" id="{E65B4C64-C3EF-F83E-1569-1FA9C697875B}"/>
              </a:ext>
            </a:extLst>
          </p:cNvPr>
          <p:cNvSpPr>
            <a:spLocks noGrp="1"/>
          </p:cNvSpPr>
          <p:nvPr>
            <p:ph idx="1"/>
          </p:nvPr>
        </p:nvSpPr>
        <p:spPr/>
        <p:txBody>
          <a:bodyPr/>
          <a:lstStyle/>
          <a:p>
            <a:pPr marL="0" indent="0">
              <a:buNone/>
            </a:pPr>
            <a:r>
              <a:rPr lang="en-US"/>
              <a:t>Professional User Testimonials</a:t>
            </a:r>
          </a:p>
          <a:p>
            <a:pPr marL="0" indent="0">
              <a:buNone/>
            </a:pPr>
            <a:endParaRPr lang="en-US"/>
          </a:p>
          <a:p>
            <a:pPr marL="0" indent="0">
              <a:buNone/>
            </a:pPr>
            <a:r>
              <a:rPr lang="en-US"/>
              <a:t>“I’ve over 5000 hours with an XRF.  We won’t be renting much because we bought a SciAps X550 Pb, Randy.  By far the best XRF I’ve used.  Speedy readings.  Lightweight and reliable.  And no inconclusive results!”</a:t>
            </a:r>
          </a:p>
          <a:p>
            <a:pPr marL="0" indent="0">
              <a:buNone/>
            </a:pPr>
            <a:endParaRPr lang="en-US"/>
          </a:p>
          <a:p>
            <a:pPr>
              <a:buFontTx/>
              <a:buChar char="-"/>
            </a:pPr>
            <a:r>
              <a:rPr lang="en-US"/>
              <a:t>Chicagoland CIH Consultant</a:t>
            </a:r>
          </a:p>
          <a:p>
            <a:pPr>
              <a:buFontTx/>
              <a:buChar char="-"/>
            </a:pPr>
            <a:endParaRPr lang="en-US"/>
          </a:p>
          <a:p>
            <a:pPr marL="0" indent="0">
              <a:buNone/>
            </a:pPr>
            <a:r>
              <a:rPr lang="en-US">
                <a:effectLst/>
                <a:ea typeface="Calibri" panose="020F0502020204030204" pitchFamily="34" charset="0"/>
              </a:rPr>
              <a:t>“What always blows my budget is the shipping cost because it is radioactive.  Hoping because this isn’t the case for this unit shipping rates will be more reasonable.”</a:t>
            </a:r>
          </a:p>
          <a:p>
            <a:pPr marL="0" indent="0">
              <a:buNone/>
            </a:pPr>
            <a:endParaRPr lang="en-US"/>
          </a:p>
          <a:p>
            <a:pPr>
              <a:buFontTx/>
              <a:buChar char="-"/>
            </a:pPr>
            <a:r>
              <a:rPr lang="en-US"/>
              <a:t>Senior Industrial Hygienist Consultant</a:t>
            </a:r>
          </a:p>
          <a:p>
            <a:pPr>
              <a:buFontTx/>
              <a:buChar char="-"/>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3650121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9261-E092-B3CB-BB03-B5CC4E0052C7}"/>
              </a:ext>
            </a:extLst>
          </p:cNvPr>
          <p:cNvSpPr>
            <a:spLocks noGrp="1"/>
          </p:cNvSpPr>
          <p:nvPr>
            <p:ph type="title"/>
          </p:nvPr>
        </p:nvSpPr>
        <p:spPr>
          <a:xfrm>
            <a:off x="914398" y="230531"/>
            <a:ext cx="10478815" cy="788972"/>
          </a:xfrm>
        </p:spPr>
        <p:txBody>
          <a:bodyPr/>
          <a:lstStyle/>
          <a:p>
            <a:r>
              <a:rPr lang="en-US" sz="2200"/>
              <a:t>Honeywell</a:t>
            </a:r>
            <a:r>
              <a:rPr lang="en-US" sz="2000"/>
              <a:t> Analytics SPM Flex Single Point Chemcassette Tape-Based Gas Detector</a:t>
            </a:r>
          </a:p>
        </p:txBody>
      </p:sp>
      <p:pic>
        <p:nvPicPr>
          <p:cNvPr id="3074" name="Picture 2" descr="Honeywell Analytics SPM Flex Single Point Chemcassette&amp;reg; Tape-Based Gas Detector">
            <a:extLst>
              <a:ext uri="{FF2B5EF4-FFF2-40B4-BE49-F238E27FC236}">
                <a16:creationId xmlns:a16="http://schemas.microsoft.com/office/drawing/2014/main" id="{1DB3E107-A47F-DCD5-41AA-05EF15B228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15084" y="1475453"/>
            <a:ext cx="3667125" cy="3667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2EE0CD-03F6-E276-4E71-85E678A13BE6}"/>
              </a:ext>
            </a:extLst>
          </p:cNvPr>
          <p:cNvPicPr>
            <a:picLocks noChangeAspect="1"/>
          </p:cNvPicPr>
          <p:nvPr/>
        </p:nvPicPr>
        <p:blipFill>
          <a:blip r:embed="rId4"/>
          <a:stretch>
            <a:fillRect/>
          </a:stretch>
        </p:blipFill>
        <p:spPr>
          <a:xfrm>
            <a:off x="5562529" y="1333206"/>
            <a:ext cx="4806605" cy="4443080"/>
          </a:xfrm>
          <a:prstGeom prst="rect">
            <a:avLst/>
          </a:prstGeom>
        </p:spPr>
      </p:pic>
    </p:spTree>
    <p:extLst>
      <p:ext uri="{BB962C8B-B14F-4D97-AF65-F5344CB8AC3E}">
        <p14:creationId xmlns:p14="http://schemas.microsoft.com/office/powerpoint/2010/main" val="329037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C923-5875-4289-9544-45D7974A7445}"/>
              </a:ext>
            </a:extLst>
          </p:cNvPr>
          <p:cNvSpPr>
            <a:spLocks noGrp="1"/>
          </p:cNvSpPr>
          <p:nvPr>
            <p:ph type="title"/>
          </p:nvPr>
        </p:nvSpPr>
        <p:spPr/>
        <p:txBody>
          <a:bodyPr/>
          <a:lstStyle/>
          <a:p>
            <a:r>
              <a:rPr lang="en-US"/>
              <a:t>Multiparameter Meter with Interchangeable Probes</a:t>
            </a:r>
          </a:p>
        </p:txBody>
      </p:sp>
      <p:sp>
        <p:nvSpPr>
          <p:cNvPr id="3" name="Content Placeholder 2">
            <a:extLst>
              <a:ext uri="{FF2B5EF4-FFF2-40B4-BE49-F238E27FC236}">
                <a16:creationId xmlns:a16="http://schemas.microsoft.com/office/drawing/2014/main" id="{5E824288-7F0B-49AB-9D49-97EF1DE2FEDA}"/>
              </a:ext>
            </a:extLst>
          </p:cNvPr>
          <p:cNvSpPr>
            <a:spLocks noGrp="1"/>
          </p:cNvSpPr>
          <p:nvPr>
            <p:ph sz="half" idx="1"/>
          </p:nvPr>
        </p:nvSpPr>
        <p:spPr>
          <a:xfrm>
            <a:off x="554736" y="891366"/>
            <a:ext cx="5384800" cy="4739759"/>
          </a:xfrm>
        </p:spPr>
        <p:txBody>
          <a:bodyPr/>
          <a:lstStyle/>
          <a:p>
            <a:r>
              <a:rPr lang="en-US" dirty="0"/>
              <a:t>The more versatile TSI </a:t>
            </a:r>
            <a:r>
              <a:rPr lang="en-US" dirty="0" err="1"/>
              <a:t>Velocicalc</a:t>
            </a:r>
            <a:r>
              <a:rPr lang="en-US" dirty="0"/>
              <a:t> 9565-P has a built in differential pressure sensor. </a:t>
            </a:r>
          </a:p>
          <a:p>
            <a:pPr marL="0" indent="0">
              <a:buNone/>
            </a:pPr>
            <a:endParaRPr lang="en-US" dirty="0"/>
          </a:p>
          <a:p>
            <a:r>
              <a:rPr lang="en-US" dirty="0"/>
              <a:t>Static and Differential pressure measurements</a:t>
            </a:r>
          </a:p>
          <a:p>
            <a:pPr marL="0" indent="0">
              <a:buNone/>
            </a:pPr>
            <a:endParaRPr lang="en-US" dirty="0"/>
          </a:p>
          <a:p>
            <a:r>
              <a:rPr lang="en-US" dirty="0"/>
              <a:t>Tubing and Static Pressure Probe included in kit</a:t>
            </a:r>
          </a:p>
          <a:p>
            <a:endParaRPr lang="en-US" dirty="0"/>
          </a:p>
        </p:txBody>
      </p:sp>
      <p:sp>
        <p:nvSpPr>
          <p:cNvPr id="5" name="Slide Number Placeholder 4">
            <a:extLst>
              <a:ext uri="{FF2B5EF4-FFF2-40B4-BE49-F238E27FC236}">
                <a16:creationId xmlns:a16="http://schemas.microsoft.com/office/drawing/2014/main" id="{9AF11FAB-0AC5-4257-90E1-9CEC6FEE0584}"/>
              </a:ext>
            </a:extLst>
          </p:cNvPr>
          <p:cNvSpPr>
            <a:spLocks noGrp="1"/>
          </p:cNvSpPr>
          <p:nvPr>
            <p:ph type="sldNum" sz="quarter" idx="12"/>
          </p:nvPr>
        </p:nvSpPr>
        <p:spPr/>
        <p:txBody>
          <a:bodyPr/>
          <a:lstStyle/>
          <a:p>
            <a:fld id="{F553C3F9-3F54-C64D-8AF3-17E14C1DB83D}" type="slidenum">
              <a:rPr lang="en-US" smtClean="0"/>
              <a:t>6</a:t>
            </a:fld>
            <a:endParaRPr lang="en-US"/>
          </a:p>
        </p:txBody>
      </p:sp>
      <p:pic>
        <p:nvPicPr>
          <p:cNvPr id="2050" name="Picture 2">
            <a:extLst>
              <a:ext uri="{FF2B5EF4-FFF2-40B4-BE49-F238E27FC236}">
                <a16:creationId xmlns:a16="http://schemas.microsoft.com/office/drawing/2014/main" id="{05428AA1-5F33-462C-B726-E290D8487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280" y="891366"/>
            <a:ext cx="4016815" cy="535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414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3CD1-3A73-2433-8E75-0EE3ED50D3A6}"/>
              </a:ext>
            </a:extLst>
          </p:cNvPr>
          <p:cNvSpPr>
            <a:spLocks noGrp="1"/>
          </p:cNvSpPr>
          <p:nvPr>
            <p:ph type="title"/>
          </p:nvPr>
        </p:nvSpPr>
        <p:spPr/>
        <p:txBody>
          <a:bodyPr/>
          <a:lstStyle/>
          <a:p>
            <a:r>
              <a:rPr lang="en-US" dirty="0"/>
              <a:t>RAECO Rents Perimeter Monitoring Dust</a:t>
            </a:r>
          </a:p>
        </p:txBody>
      </p:sp>
      <p:pic>
        <p:nvPicPr>
          <p:cNvPr id="5" name="Content Placeholder 4">
            <a:extLst>
              <a:ext uri="{FF2B5EF4-FFF2-40B4-BE49-F238E27FC236}">
                <a16:creationId xmlns:a16="http://schemas.microsoft.com/office/drawing/2014/main" id="{9DF9EA83-F31B-1CC4-684F-56931D0B68A3}"/>
              </a:ext>
            </a:extLst>
          </p:cNvPr>
          <p:cNvPicPr>
            <a:picLocks noGrp="1" noChangeAspect="1"/>
          </p:cNvPicPr>
          <p:nvPr>
            <p:ph idx="1"/>
          </p:nvPr>
        </p:nvPicPr>
        <p:blipFill>
          <a:blip r:embed="rId3"/>
          <a:stretch>
            <a:fillRect/>
          </a:stretch>
        </p:blipFill>
        <p:spPr>
          <a:xfrm>
            <a:off x="914400" y="1387790"/>
            <a:ext cx="10363200" cy="4357057"/>
          </a:xfrm>
        </p:spPr>
      </p:pic>
    </p:spTree>
    <p:extLst>
      <p:ext uri="{BB962C8B-B14F-4D97-AF65-F5344CB8AC3E}">
        <p14:creationId xmlns:p14="http://schemas.microsoft.com/office/powerpoint/2010/main" val="2931175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E90A-AE8D-BFC1-398C-719869AE97DD}"/>
              </a:ext>
            </a:extLst>
          </p:cNvPr>
          <p:cNvSpPr>
            <a:spLocks noGrp="1"/>
          </p:cNvSpPr>
          <p:nvPr>
            <p:ph type="title"/>
          </p:nvPr>
        </p:nvSpPr>
        <p:spPr/>
        <p:txBody>
          <a:bodyPr/>
          <a:lstStyle/>
          <a:p>
            <a:r>
              <a:rPr lang="en-US" dirty="0"/>
              <a:t>RAECO Rents Perimeter Monitoring Sound</a:t>
            </a:r>
          </a:p>
        </p:txBody>
      </p:sp>
      <p:pic>
        <p:nvPicPr>
          <p:cNvPr id="1026" name="Picture 2" descr="RAECO Rents Outdoor Sound and Noise Monitoring Kits">
            <a:extLst>
              <a:ext uri="{FF2B5EF4-FFF2-40B4-BE49-F238E27FC236}">
                <a16:creationId xmlns:a16="http://schemas.microsoft.com/office/drawing/2014/main" id="{7E2493C4-A5D4-F79D-54DF-40151AB701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66604" y="1166503"/>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365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4432-5841-B0C2-4D2C-C62EDD52E079}"/>
              </a:ext>
            </a:extLst>
          </p:cNvPr>
          <p:cNvSpPr>
            <a:spLocks noGrp="1"/>
          </p:cNvSpPr>
          <p:nvPr>
            <p:ph type="title"/>
          </p:nvPr>
        </p:nvSpPr>
        <p:spPr/>
        <p:txBody>
          <a:bodyPr/>
          <a:lstStyle/>
          <a:p>
            <a:r>
              <a:rPr lang="en-US"/>
              <a:t>ChemDAQ Inc Gas Monitors</a:t>
            </a:r>
          </a:p>
        </p:txBody>
      </p:sp>
      <p:pic>
        <p:nvPicPr>
          <p:cNvPr id="4098" name="Picture 2">
            <a:extLst>
              <a:ext uri="{FF2B5EF4-FFF2-40B4-BE49-F238E27FC236}">
                <a16:creationId xmlns:a16="http://schemas.microsoft.com/office/drawing/2014/main" id="{BBE31760-C810-52EC-2D9D-1223C7C4C9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3465" y="1276563"/>
            <a:ext cx="2926080" cy="29895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486377C-DBD0-95E2-EA4D-73D0148CF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675" y="1897692"/>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1D4794-FA31-E349-7D5C-7715DCEA7AE0}"/>
              </a:ext>
            </a:extLst>
          </p:cNvPr>
          <p:cNvSpPr txBox="1"/>
          <p:nvPr/>
        </p:nvSpPr>
        <p:spPr>
          <a:xfrm>
            <a:off x="1465217" y="5329646"/>
            <a:ext cx="3847012" cy="307777"/>
          </a:xfrm>
          <a:prstGeom prst="rect">
            <a:avLst/>
          </a:prstGeom>
          <a:noFill/>
        </p:spPr>
        <p:txBody>
          <a:bodyPr wrap="square">
            <a:spAutoFit/>
          </a:bodyPr>
          <a:lstStyle/>
          <a:p>
            <a:pPr marL="0" marR="0">
              <a:spcBef>
                <a:spcPts val="0"/>
              </a:spcBef>
              <a:spcAft>
                <a:spcPts val="0"/>
              </a:spcAft>
            </a:pPr>
            <a:r>
              <a:rPr lang="en-US" sz="1400" b="1">
                <a:effectLst/>
                <a:latin typeface="Century Gothic" panose="020B0502020202020204" pitchFamily="34" charset="0"/>
                <a:ea typeface="Calibri" panose="020F0502020204030204" pitchFamily="34" charset="0"/>
                <a:cs typeface="Times New Roman" panose="02020603050405020304" pitchFamily="18" charset="0"/>
              </a:rPr>
              <a:t>SafeCide Portable Peracetic Acid Monitor</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489E838-F78B-78D7-6543-F5D6CD771F4C}"/>
              </a:ext>
            </a:extLst>
          </p:cNvPr>
          <p:cNvSpPr txBox="1"/>
          <p:nvPr/>
        </p:nvSpPr>
        <p:spPr>
          <a:xfrm>
            <a:off x="6385559" y="5329646"/>
            <a:ext cx="8329748" cy="307777"/>
          </a:xfrm>
          <a:prstGeom prst="rect">
            <a:avLst/>
          </a:prstGeom>
          <a:noFill/>
        </p:spPr>
        <p:txBody>
          <a:bodyPr wrap="square">
            <a:spAutoFit/>
          </a:bodyPr>
          <a:lstStyle/>
          <a:p>
            <a:pPr marL="0" marR="0">
              <a:spcBef>
                <a:spcPts val="0"/>
              </a:spcBef>
              <a:spcAft>
                <a:spcPts val="0"/>
              </a:spcAft>
            </a:pPr>
            <a:r>
              <a:rPr lang="en-US" sz="1400" b="1">
                <a:effectLst/>
                <a:latin typeface="Century Gothic" panose="020B0502020202020204" pitchFamily="34" charset="0"/>
                <a:ea typeface="Calibri" panose="020F0502020204030204" pitchFamily="34" charset="0"/>
                <a:cs typeface="Times New Roman" panose="02020603050405020304" pitchFamily="18" charset="0"/>
              </a:rPr>
              <a:t>SafeCide Portable Hydrogen Peroxide Monitor</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95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75BE-488F-5F69-AEF4-CA875AD713F7}"/>
              </a:ext>
            </a:extLst>
          </p:cNvPr>
          <p:cNvSpPr>
            <a:spLocks noGrp="1"/>
          </p:cNvSpPr>
          <p:nvPr>
            <p:ph type="title"/>
          </p:nvPr>
        </p:nvSpPr>
        <p:spPr/>
        <p:txBody>
          <a:bodyPr/>
          <a:lstStyle/>
          <a:p>
            <a:r>
              <a:rPr lang="en-US" dirty="0"/>
              <a:t>ChemDAQ Inc Gas Monitors</a:t>
            </a:r>
          </a:p>
        </p:txBody>
      </p:sp>
      <p:pic>
        <p:nvPicPr>
          <p:cNvPr id="5" name="Content Placeholder 4">
            <a:extLst>
              <a:ext uri="{FF2B5EF4-FFF2-40B4-BE49-F238E27FC236}">
                <a16:creationId xmlns:a16="http://schemas.microsoft.com/office/drawing/2014/main" id="{C10CCA11-703A-3279-B8E5-391770B2CE5A}"/>
              </a:ext>
            </a:extLst>
          </p:cNvPr>
          <p:cNvPicPr>
            <a:picLocks noGrp="1" noChangeAspect="1"/>
          </p:cNvPicPr>
          <p:nvPr>
            <p:ph idx="1"/>
          </p:nvPr>
        </p:nvPicPr>
        <p:blipFill>
          <a:blip r:embed="rId3"/>
          <a:stretch>
            <a:fillRect/>
          </a:stretch>
        </p:blipFill>
        <p:spPr>
          <a:xfrm>
            <a:off x="2237835" y="870065"/>
            <a:ext cx="9260121" cy="5303838"/>
          </a:xfrm>
        </p:spPr>
      </p:pic>
      <p:pic>
        <p:nvPicPr>
          <p:cNvPr id="4" name="Picture 3">
            <a:extLst>
              <a:ext uri="{FF2B5EF4-FFF2-40B4-BE49-F238E27FC236}">
                <a16:creationId xmlns:a16="http://schemas.microsoft.com/office/drawing/2014/main" id="{1BA40BDD-855E-C84A-CADE-2E1B742078C1}"/>
              </a:ext>
            </a:extLst>
          </p:cNvPr>
          <p:cNvPicPr>
            <a:picLocks noChangeAspect="1"/>
          </p:cNvPicPr>
          <p:nvPr/>
        </p:nvPicPr>
        <p:blipFill>
          <a:blip r:embed="rId4"/>
          <a:stretch>
            <a:fillRect/>
          </a:stretch>
        </p:blipFill>
        <p:spPr>
          <a:xfrm>
            <a:off x="778342" y="3215898"/>
            <a:ext cx="5125165" cy="1257475"/>
          </a:xfrm>
          <a:prstGeom prst="rect">
            <a:avLst/>
          </a:prstGeom>
        </p:spPr>
      </p:pic>
    </p:spTree>
    <p:extLst>
      <p:ext uri="{BB962C8B-B14F-4D97-AF65-F5344CB8AC3E}">
        <p14:creationId xmlns:p14="http://schemas.microsoft.com/office/powerpoint/2010/main" val="3024627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2932-B0E0-57AB-97AE-742EB0895C11}"/>
              </a:ext>
            </a:extLst>
          </p:cNvPr>
          <p:cNvSpPr>
            <a:spLocks noGrp="1"/>
          </p:cNvSpPr>
          <p:nvPr>
            <p:ph type="title"/>
          </p:nvPr>
        </p:nvSpPr>
        <p:spPr/>
        <p:txBody>
          <a:bodyPr/>
          <a:lstStyle/>
          <a:p>
            <a:r>
              <a:rPr lang="en-US" dirty="0"/>
              <a:t>ChemDAQ Inc Gas Monitors</a:t>
            </a:r>
          </a:p>
        </p:txBody>
      </p:sp>
      <p:pic>
        <p:nvPicPr>
          <p:cNvPr id="5" name="Content Placeholder 4">
            <a:extLst>
              <a:ext uri="{FF2B5EF4-FFF2-40B4-BE49-F238E27FC236}">
                <a16:creationId xmlns:a16="http://schemas.microsoft.com/office/drawing/2014/main" id="{16621626-A450-A752-2557-A68F068F26D2}"/>
              </a:ext>
            </a:extLst>
          </p:cNvPr>
          <p:cNvPicPr>
            <a:picLocks noGrp="1" noChangeAspect="1"/>
          </p:cNvPicPr>
          <p:nvPr>
            <p:ph idx="1"/>
          </p:nvPr>
        </p:nvPicPr>
        <p:blipFill>
          <a:blip r:embed="rId3"/>
          <a:stretch>
            <a:fillRect/>
          </a:stretch>
        </p:blipFill>
        <p:spPr>
          <a:xfrm>
            <a:off x="817435" y="4599257"/>
            <a:ext cx="6423032" cy="1892501"/>
          </a:xfrm>
        </p:spPr>
      </p:pic>
      <p:pic>
        <p:nvPicPr>
          <p:cNvPr id="7" name="Picture 6">
            <a:extLst>
              <a:ext uri="{FF2B5EF4-FFF2-40B4-BE49-F238E27FC236}">
                <a16:creationId xmlns:a16="http://schemas.microsoft.com/office/drawing/2014/main" id="{8C1A2473-9758-E785-68B9-B9186608004D}"/>
              </a:ext>
            </a:extLst>
          </p:cNvPr>
          <p:cNvPicPr>
            <a:picLocks noChangeAspect="1"/>
          </p:cNvPicPr>
          <p:nvPr/>
        </p:nvPicPr>
        <p:blipFill>
          <a:blip r:embed="rId4"/>
          <a:stretch>
            <a:fillRect/>
          </a:stretch>
        </p:blipFill>
        <p:spPr>
          <a:xfrm>
            <a:off x="710557" y="879730"/>
            <a:ext cx="6865816" cy="3764043"/>
          </a:xfrm>
          <a:prstGeom prst="rect">
            <a:avLst/>
          </a:prstGeom>
        </p:spPr>
      </p:pic>
    </p:spTree>
    <p:extLst>
      <p:ext uri="{BB962C8B-B14F-4D97-AF65-F5344CB8AC3E}">
        <p14:creationId xmlns:p14="http://schemas.microsoft.com/office/powerpoint/2010/main" val="727638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B1C9-80EF-4CDB-4E0C-B0AC47570921}"/>
              </a:ext>
            </a:extLst>
          </p:cNvPr>
          <p:cNvSpPr>
            <a:spLocks noGrp="1"/>
          </p:cNvSpPr>
          <p:nvPr>
            <p:ph type="title"/>
          </p:nvPr>
        </p:nvSpPr>
        <p:spPr/>
        <p:txBody>
          <a:bodyPr/>
          <a:lstStyle/>
          <a:p>
            <a:r>
              <a:rPr lang="en-US" err="1"/>
              <a:t>WaveControl</a:t>
            </a:r>
            <a:endParaRPr lang="en-US"/>
          </a:p>
        </p:txBody>
      </p:sp>
      <p:pic>
        <p:nvPicPr>
          <p:cNvPr id="2050" name="Picture 2" descr="WaveControl 5G EXTENDED RANGE 60 GHz KIT - SMP2 EMF Meter and Spectrum Analyzer (Two Probes)">
            <a:extLst>
              <a:ext uri="{FF2B5EF4-FFF2-40B4-BE49-F238E27FC236}">
                <a16:creationId xmlns:a16="http://schemas.microsoft.com/office/drawing/2014/main" id="{2C50F3E8-2C66-5885-6397-D6ED96AA6D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93137" y="1508782"/>
            <a:ext cx="239077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vecontrol 5G WaveMon RF-60">
            <a:extLst>
              <a:ext uri="{FF2B5EF4-FFF2-40B4-BE49-F238E27FC236}">
                <a16:creationId xmlns:a16="http://schemas.microsoft.com/office/drawing/2014/main" id="{4F072E7D-38A1-5D96-5F46-0E39100E0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088" y="1508782"/>
            <a:ext cx="2390775"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F75AFE-BC42-4B23-399B-03A41865AADC}"/>
              </a:ext>
            </a:extLst>
          </p:cNvPr>
          <p:cNvSpPr txBox="1"/>
          <p:nvPr/>
        </p:nvSpPr>
        <p:spPr>
          <a:xfrm>
            <a:off x="6629399" y="4357152"/>
            <a:ext cx="3350624" cy="400110"/>
          </a:xfrm>
          <a:prstGeom prst="rect">
            <a:avLst/>
          </a:prstGeom>
          <a:noFill/>
        </p:spPr>
        <p:txBody>
          <a:bodyPr wrap="square">
            <a:spAutoFit/>
          </a:bodyPr>
          <a:lstStyle/>
          <a:p>
            <a:pPr marL="0" marR="0">
              <a:spcBef>
                <a:spcPts val="0"/>
              </a:spcBef>
              <a:spcAft>
                <a:spcPts val="0"/>
              </a:spcAft>
            </a:pPr>
            <a:r>
              <a:rPr lang="en-US" sz="1800" b="1" err="1">
                <a:effectLst/>
                <a:latin typeface="Calibri" panose="020F0502020204030204" pitchFamily="34" charset="0"/>
                <a:ea typeface="Calibri" panose="020F0502020204030204" pitchFamily="34" charset="0"/>
                <a:cs typeface="Times New Roman" panose="02020603050405020304" pitchFamily="18" charset="0"/>
              </a:rPr>
              <a:t>WaveControl</a:t>
            </a:r>
            <a:r>
              <a:rPr lang="en-US" sz="1400" b="1">
                <a:effectLst/>
                <a:latin typeface="Calibri" panose="020F0502020204030204" pitchFamily="34" charset="0"/>
                <a:ea typeface="Calibri" panose="020F0502020204030204" pitchFamily="34" charset="0"/>
                <a:cs typeface="Times New Roman" panose="02020603050405020304" pitchFamily="18" charset="0"/>
              </a:rPr>
              <a:t> 5G </a:t>
            </a:r>
            <a:r>
              <a:rPr lang="en-US" sz="1400" b="1" err="1">
                <a:effectLst/>
                <a:latin typeface="Calibri" panose="020F0502020204030204" pitchFamily="34" charset="0"/>
                <a:ea typeface="Calibri" panose="020F0502020204030204" pitchFamily="34" charset="0"/>
                <a:cs typeface="Times New Roman" panose="02020603050405020304" pitchFamily="18" charset="0"/>
              </a:rPr>
              <a:t>WaveMon</a:t>
            </a:r>
            <a:r>
              <a:rPr lang="en-US" sz="1400" b="1">
                <a:effectLst/>
                <a:latin typeface="Calibri" panose="020F0502020204030204" pitchFamily="34" charset="0"/>
                <a:ea typeface="Calibri" panose="020F0502020204030204" pitchFamily="34" charset="0"/>
                <a:cs typeface="Times New Roman" panose="02020603050405020304" pitchFamily="18" charset="0"/>
              </a:rPr>
              <a:t> </a:t>
            </a:r>
            <a:r>
              <a:rPr lang="en-US" sz="2000" b="1">
                <a:effectLst/>
                <a:latin typeface="Calibri" panose="020F0502020204030204" pitchFamily="34" charset="0"/>
                <a:ea typeface="Calibri" panose="020F0502020204030204" pitchFamily="34" charset="0"/>
                <a:cs typeface="Times New Roman" panose="02020603050405020304" pitchFamily="18" charset="0"/>
              </a:rPr>
              <a:t>RF-60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6C943DD-02BE-CA6C-B7DB-6142CCE604FB}"/>
              </a:ext>
            </a:extLst>
          </p:cNvPr>
          <p:cNvSpPr txBox="1"/>
          <p:nvPr/>
        </p:nvSpPr>
        <p:spPr>
          <a:xfrm>
            <a:off x="2211977" y="4357152"/>
            <a:ext cx="3533637" cy="400110"/>
          </a:xfrm>
          <a:prstGeom prst="rect">
            <a:avLst/>
          </a:prstGeom>
          <a:noFill/>
        </p:spPr>
        <p:txBody>
          <a:bodyPr wrap="square">
            <a:spAutoFit/>
          </a:bodyPr>
          <a:lstStyle/>
          <a:p>
            <a:pPr marL="0" marR="0">
              <a:spcBef>
                <a:spcPts val="0"/>
              </a:spcBef>
              <a:spcAft>
                <a:spcPts val="0"/>
              </a:spcAft>
            </a:pPr>
            <a:r>
              <a:rPr lang="en-US" sz="1400" b="1" err="1">
                <a:effectLst/>
                <a:latin typeface="Calibri" panose="020F0502020204030204" pitchFamily="34" charset="0"/>
                <a:ea typeface="Calibri" panose="020F0502020204030204" pitchFamily="34" charset="0"/>
                <a:cs typeface="Times New Roman" panose="02020603050405020304" pitchFamily="18" charset="0"/>
              </a:rPr>
              <a:t>WaveControl</a:t>
            </a:r>
            <a:r>
              <a:rPr lang="en-US" sz="1400" b="1">
                <a:effectLst/>
                <a:latin typeface="Calibri" panose="020F0502020204030204" pitchFamily="34" charset="0"/>
                <a:ea typeface="Calibri" panose="020F0502020204030204" pitchFamily="34" charset="0"/>
                <a:cs typeface="Times New Roman" panose="02020603050405020304" pitchFamily="18" charset="0"/>
              </a:rPr>
              <a:t> SMP2 </a:t>
            </a:r>
            <a:r>
              <a:rPr lang="en-US" sz="2000" b="1">
                <a:effectLst/>
                <a:latin typeface="Calibri" panose="020F0502020204030204" pitchFamily="34" charset="0"/>
                <a:ea typeface="Calibri" panose="020F0502020204030204" pitchFamily="34" charset="0"/>
                <a:cs typeface="Times New Roman" panose="02020603050405020304" pitchFamily="18" charset="0"/>
              </a:rPr>
              <a:t>Meter</a:t>
            </a:r>
            <a:r>
              <a:rPr lang="en-US" sz="1400" b="1">
                <a:effectLst/>
                <a:latin typeface="Calibri" panose="020F0502020204030204" pitchFamily="34" charset="0"/>
                <a:ea typeface="Calibri" panose="020F0502020204030204" pitchFamily="34" charset="0"/>
                <a:cs typeface="Times New Roman" panose="02020603050405020304" pitchFamily="18" charset="0"/>
              </a:rPr>
              <a:t> with </a:t>
            </a:r>
            <a:r>
              <a:rPr lang="en-US" sz="2000" b="1">
                <a:effectLst/>
                <a:latin typeface="Calibri" panose="020F0502020204030204" pitchFamily="34" charset="0"/>
                <a:ea typeface="Calibri" panose="020F0502020204030204" pitchFamily="34" charset="0"/>
                <a:cs typeface="Times New Roman" panose="02020603050405020304" pitchFamily="18" charset="0"/>
              </a:rPr>
              <a:t>probes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WaveControl DC PROBE KIT - SMP2 EMF Meter and Spectrum Analyzer (Three Probes)">
            <a:extLst>
              <a:ext uri="{FF2B5EF4-FFF2-40B4-BE49-F238E27FC236}">
                <a16:creationId xmlns:a16="http://schemas.microsoft.com/office/drawing/2014/main" id="{E7EC5BF3-0D56-81BD-3385-CBE50D89A9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0785" y="1499257"/>
            <a:ext cx="24003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909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532-7048-F5DD-439B-FCD4BF7EC15E}"/>
              </a:ext>
            </a:extLst>
          </p:cNvPr>
          <p:cNvSpPr>
            <a:spLocks noGrp="1"/>
          </p:cNvSpPr>
          <p:nvPr>
            <p:ph type="title"/>
          </p:nvPr>
        </p:nvSpPr>
        <p:spPr/>
        <p:txBody>
          <a:bodyPr/>
          <a:lstStyle/>
          <a:p>
            <a:r>
              <a:rPr lang="en-US" err="1"/>
              <a:t>WaveControl</a:t>
            </a:r>
            <a:r>
              <a:rPr lang="en-US"/>
              <a:t> Field Probes Guide</a:t>
            </a:r>
          </a:p>
        </p:txBody>
      </p:sp>
      <p:pic>
        <p:nvPicPr>
          <p:cNvPr id="5" name="Content Placeholder 4">
            <a:extLst>
              <a:ext uri="{FF2B5EF4-FFF2-40B4-BE49-F238E27FC236}">
                <a16:creationId xmlns:a16="http://schemas.microsoft.com/office/drawing/2014/main" id="{B3EAA134-9780-C36B-EFA6-CE66DDB2DDED}"/>
              </a:ext>
            </a:extLst>
          </p:cNvPr>
          <p:cNvPicPr>
            <a:picLocks noGrp="1" noChangeAspect="1"/>
          </p:cNvPicPr>
          <p:nvPr>
            <p:ph idx="1"/>
          </p:nvPr>
        </p:nvPicPr>
        <p:blipFill>
          <a:blip r:embed="rId3"/>
          <a:stretch>
            <a:fillRect/>
          </a:stretch>
        </p:blipFill>
        <p:spPr>
          <a:xfrm>
            <a:off x="914399" y="946864"/>
            <a:ext cx="10363200" cy="4176464"/>
          </a:xfrm>
        </p:spPr>
      </p:pic>
      <p:pic>
        <p:nvPicPr>
          <p:cNvPr id="9" name="Picture 8">
            <a:extLst>
              <a:ext uri="{FF2B5EF4-FFF2-40B4-BE49-F238E27FC236}">
                <a16:creationId xmlns:a16="http://schemas.microsoft.com/office/drawing/2014/main" id="{BA7E3171-EF53-7543-AF74-1E7E4DBD1EC4}"/>
              </a:ext>
            </a:extLst>
          </p:cNvPr>
          <p:cNvPicPr>
            <a:picLocks noChangeAspect="1"/>
          </p:cNvPicPr>
          <p:nvPr/>
        </p:nvPicPr>
        <p:blipFill>
          <a:blip r:embed="rId4"/>
          <a:stretch>
            <a:fillRect/>
          </a:stretch>
        </p:blipFill>
        <p:spPr>
          <a:xfrm>
            <a:off x="7740788" y="5372174"/>
            <a:ext cx="2562583" cy="885949"/>
          </a:xfrm>
          <a:prstGeom prst="rect">
            <a:avLst/>
          </a:prstGeom>
        </p:spPr>
      </p:pic>
      <p:sp>
        <p:nvSpPr>
          <p:cNvPr id="11" name="TextBox 10">
            <a:extLst>
              <a:ext uri="{FF2B5EF4-FFF2-40B4-BE49-F238E27FC236}">
                <a16:creationId xmlns:a16="http://schemas.microsoft.com/office/drawing/2014/main" id="{ABE37593-A97B-9B2D-0EC8-CDFE19E582E2}"/>
              </a:ext>
            </a:extLst>
          </p:cNvPr>
          <p:cNvSpPr txBox="1"/>
          <p:nvPr/>
        </p:nvSpPr>
        <p:spPr>
          <a:xfrm>
            <a:off x="1134292" y="5757247"/>
            <a:ext cx="8329748" cy="307777"/>
          </a:xfrm>
          <a:prstGeom prst="rect">
            <a:avLst/>
          </a:prstGeom>
          <a:noFill/>
        </p:spPr>
        <p:txBody>
          <a:bodyPr wrap="square">
            <a:spAutoFit/>
          </a:bodyPr>
          <a:lstStyle/>
          <a:p>
            <a:r>
              <a:rPr lang="en-US">
                <a:hlinkClick r:id="rId5"/>
              </a:rPr>
              <a:t>Electromagnetic Field Probes x| DC to 60 GHz (wavecontrol.com)</a:t>
            </a:r>
            <a:endParaRPr lang="en-US"/>
          </a:p>
        </p:txBody>
      </p:sp>
    </p:spTree>
    <p:extLst>
      <p:ext uri="{BB962C8B-B14F-4D97-AF65-F5344CB8AC3E}">
        <p14:creationId xmlns:p14="http://schemas.microsoft.com/office/powerpoint/2010/main" val="1158894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385D-707D-00D1-1108-0E96B468AE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98ACD8-C254-6ABC-D728-180593E3C4E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7940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385D-707D-00D1-1108-0E96B468AE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98ACD8-C254-6ABC-D728-180593E3C4E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164921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93A5-4876-40CC-AA62-2E1D168DC3EB}"/>
              </a:ext>
            </a:extLst>
          </p:cNvPr>
          <p:cNvSpPr>
            <a:spLocks noGrp="1"/>
          </p:cNvSpPr>
          <p:nvPr>
            <p:ph type="title"/>
          </p:nvPr>
        </p:nvSpPr>
        <p:spPr/>
        <p:txBody>
          <a:bodyPr/>
          <a:lstStyle/>
          <a:p>
            <a:r>
              <a:rPr lang="en-US" b="1"/>
              <a:t>ToxiRAE Pro: </a:t>
            </a:r>
            <a:r>
              <a:rPr lang="en-US"/>
              <a:t>Single-gas meter, Personal/Wearable</a:t>
            </a:r>
          </a:p>
        </p:txBody>
      </p:sp>
      <p:sp>
        <p:nvSpPr>
          <p:cNvPr id="3" name="Content Placeholder 2">
            <a:extLst>
              <a:ext uri="{FF2B5EF4-FFF2-40B4-BE49-F238E27FC236}">
                <a16:creationId xmlns:a16="http://schemas.microsoft.com/office/drawing/2014/main" id="{862E4777-4F87-404A-A6AD-D3F6B28B32D2}"/>
              </a:ext>
            </a:extLst>
          </p:cNvPr>
          <p:cNvSpPr>
            <a:spLocks noGrp="1"/>
          </p:cNvSpPr>
          <p:nvPr>
            <p:ph sz="half" idx="1"/>
          </p:nvPr>
        </p:nvSpPr>
        <p:spPr>
          <a:xfrm>
            <a:off x="457200" y="914401"/>
            <a:ext cx="10978896" cy="430887"/>
          </a:xfrm>
        </p:spPr>
        <p:txBody>
          <a:bodyPr>
            <a:normAutofit/>
          </a:bodyPr>
          <a:lstStyle/>
          <a:p>
            <a:pPr marL="0" indent="0" algn="ctr">
              <a:buNone/>
            </a:pPr>
            <a:r>
              <a:rPr lang="en-US"/>
              <a:t>Available Sensors on ToxiRAE Pro (1 of 2)</a:t>
            </a:r>
          </a:p>
        </p:txBody>
      </p:sp>
      <p:sp>
        <p:nvSpPr>
          <p:cNvPr id="5" name="Slide Number Placeholder 4">
            <a:extLst>
              <a:ext uri="{FF2B5EF4-FFF2-40B4-BE49-F238E27FC236}">
                <a16:creationId xmlns:a16="http://schemas.microsoft.com/office/drawing/2014/main" id="{04A6105F-00F4-457F-AB49-7F4FCB89ED43}"/>
              </a:ext>
            </a:extLst>
          </p:cNvPr>
          <p:cNvSpPr>
            <a:spLocks noGrp="1"/>
          </p:cNvSpPr>
          <p:nvPr>
            <p:ph type="sldNum" sz="quarter" idx="12"/>
          </p:nvPr>
        </p:nvSpPr>
        <p:spPr/>
        <p:txBody>
          <a:bodyPr/>
          <a:lstStyle/>
          <a:p>
            <a:fld id="{F553C3F9-3F54-C64D-8AF3-17E14C1DB83D}" type="slidenum">
              <a:rPr lang="en-US" smtClean="0"/>
              <a:t>69</a:t>
            </a:fld>
            <a:endParaRPr lang="en-US"/>
          </a:p>
        </p:txBody>
      </p:sp>
      <p:pic>
        <p:nvPicPr>
          <p:cNvPr id="9" name="Picture 8">
            <a:extLst>
              <a:ext uri="{FF2B5EF4-FFF2-40B4-BE49-F238E27FC236}">
                <a16:creationId xmlns:a16="http://schemas.microsoft.com/office/drawing/2014/main" id="{59431BD5-B795-46AB-9AF2-3B03DC323778}"/>
              </a:ext>
            </a:extLst>
          </p:cNvPr>
          <p:cNvPicPr>
            <a:picLocks noChangeAspect="1"/>
          </p:cNvPicPr>
          <p:nvPr/>
        </p:nvPicPr>
        <p:blipFill rotWithShape="1">
          <a:blip r:embed="rId2"/>
          <a:srcRect l="33600" t="68623" r="34757" b="13600"/>
          <a:stretch/>
        </p:blipFill>
        <p:spPr>
          <a:xfrm>
            <a:off x="2388962" y="1544083"/>
            <a:ext cx="7414076" cy="4686029"/>
          </a:xfrm>
          <a:prstGeom prst="rect">
            <a:avLst/>
          </a:prstGeom>
        </p:spPr>
      </p:pic>
    </p:spTree>
    <p:extLst>
      <p:ext uri="{BB962C8B-B14F-4D97-AF65-F5344CB8AC3E}">
        <p14:creationId xmlns:p14="http://schemas.microsoft.com/office/powerpoint/2010/main" val="3980219745"/>
      </p:ext>
    </p:extLst>
  </p:cSld>
  <p:clrMapOvr>
    <a:masterClrMapping/>
  </p:clrMapOvr>
  <mc:AlternateContent xmlns:mc="http://schemas.openxmlformats.org/markup-compatibility/2006" xmlns:p14="http://schemas.microsoft.com/office/powerpoint/2010/main">
    <mc:Choice Requires="p14">
      <p:transition spd="slow" p14:dur="2000" advTm="10332"/>
    </mc:Choice>
    <mc:Fallback xmlns="">
      <p:transition spd="slow" advTm="103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0E24-B4B4-4F11-B73A-F298E516BB55}"/>
              </a:ext>
            </a:extLst>
          </p:cNvPr>
          <p:cNvSpPr>
            <a:spLocks noGrp="1"/>
          </p:cNvSpPr>
          <p:nvPr>
            <p:ph type="title"/>
          </p:nvPr>
        </p:nvSpPr>
        <p:spPr/>
        <p:txBody>
          <a:bodyPr>
            <a:normAutofit fontScale="90000"/>
          </a:bodyPr>
          <a:lstStyle/>
          <a:p>
            <a:r>
              <a:rPr lang="en-US"/>
              <a:t>TSI Particulate Monitors – DustTrak II, DustTrak DRX, and Handheld Models</a:t>
            </a:r>
          </a:p>
        </p:txBody>
      </p:sp>
      <p:sp>
        <p:nvSpPr>
          <p:cNvPr id="5" name="Slide Number Placeholder 4">
            <a:extLst>
              <a:ext uri="{FF2B5EF4-FFF2-40B4-BE49-F238E27FC236}">
                <a16:creationId xmlns:a16="http://schemas.microsoft.com/office/drawing/2014/main" id="{4A1BBB53-2332-41AC-9A9E-641C98501516}"/>
              </a:ext>
            </a:extLst>
          </p:cNvPr>
          <p:cNvSpPr>
            <a:spLocks noGrp="1"/>
          </p:cNvSpPr>
          <p:nvPr>
            <p:ph type="sldNum" sz="quarter" idx="12"/>
          </p:nvPr>
        </p:nvSpPr>
        <p:spPr/>
        <p:txBody>
          <a:bodyPr/>
          <a:lstStyle/>
          <a:p>
            <a:fld id="{F553C3F9-3F54-C64D-8AF3-17E14C1DB83D}" type="slidenum">
              <a:rPr lang="en-US" smtClean="0"/>
              <a:t>7</a:t>
            </a:fld>
            <a:endParaRPr lang="en-US"/>
          </a:p>
        </p:txBody>
      </p:sp>
      <p:sp>
        <p:nvSpPr>
          <p:cNvPr id="3" name="TextBox 2">
            <a:extLst>
              <a:ext uri="{FF2B5EF4-FFF2-40B4-BE49-F238E27FC236}">
                <a16:creationId xmlns:a16="http://schemas.microsoft.com/office/drawing/2014/main" id="{F98DF6A9-8CC0-4EDE-925E-4FCD64874551}"/>
              </a:ext>
            </a:extLst>
          </p:cNvPr>
          <p:cNvSpPr txBox="1"/>
          <p:nvPr/>
        </p:nvSpPr>
        <p:spPr>
          <a:xfrm>
            <a:off x="1950720" y="877824"/>
            <a:ext cx="8290560" cy="954107"/>
          </a:xfrm>
          <a:prstGeom prst="rect">
            <a:avLst/>
          </a:prstGeom>
          <a:noFill/>
        </p:spPr>
        <p:txBody>
          <a:bodyPr wrap="square" rtlCol="0">
            <a:spAutoFit/>
          </a:bodyPr>
          <a:lstStyle/>
          <a:p>
            <a:pPr algn="ctr"/>
            <a:r>
              <a:rPr lang="en-US" sz="2800" u="sng">
                <a:latin typeface="Myriad Pro"/>
              </a:rPr>
              <a:t>TSI DustTrak II vs. DustTrak DRX</a:t>
            </a:r>
          </a:p>
          <a:p>
            <a:pPr algn="ctr"/>
            <a:r>
              <a:rPr lang="en-US" sz="2800" u="sng">
                <a:latin typeface="Myriad Pro"/>
              </a:rPr>
              <a:t>Available in Standard and EP Option</a:t>
            </a:r>
          </a:p>
        </p:txBody>
      </p:sp>
      <p:pic>
        <p:nvPicPr>
          <p:cNvPr id="2051" name="Picture 3">
            <a:extLst>
              <a:ext uri="{FF2B5EF4-FFF2-40B4-BE49-F238E27FC236}">
                <a16:creationId xmlns:a16="http://schemas.microsoft.com/office/drawing/2014/main" id="{8229777F-043B-4780-865B-84BA1A1A2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86" b="4262"/>
          <a:stretch/>
        </p:blipFill>
        <p:spPr bwMode="auto">
          <a:xfrm>
            <a:off x="7166168" y="2178372"/>
            <a:ext cx="3927908" cy="418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0ABDBBE8-BD24-4688-85B0-678D667B4F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28" b="8873"/>
          <a:stretch/>
        </p:blipFill>
        <p:spPr bwMode="auto">
          <a:xfrm>
            <a:off x="542735" y="2127504"/>
            <a:ext cx="4130865" cy="42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679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052D-121F-4D5D-B22C-67DBBEED10F7}"/>
              </a:ext>
            </a:extLst>
          </p:cNvPr>
          <p:cNvSpPr>
            <a:spLocks noGrp="1"/>
          </p:cNvSpPr>
          <p:nvPr>
            <p:ph type="title"/>
          </p:nvPr>
        </p:nvSpPr>
        <p:spPr/>
        <p:txBody>
          <a:bodyPr/>
          <a:lstStyle/>
          <a:p>
            <a:r>
              <a:rPr lang="en-US" b="1"/>
              <a:t>ToxiRAE Pro: </a:t>
            </a:r>
            <a:r>
              <a:rPr lang="en-US"/>
              <a:t>Single-gas meter, Personal/Wearable</a:t>
            </a:r>
          </a:p>
        </p:txBody>
      </p:sp>
      <p:sp>
        <p:nvSpPr>
          <p:cNvPr id="3" name="Content Placeholder 2">
            <a:extLst>
              <a:ext uri="{FF2B5EF4-FFF2-40B4-BE49-F238E27FC236}">
                <a16:creationId xmlns:a16="http://schemas.microsoft.com/office/drawing/2014/main" id="{AAC1EB90-6CCF-460E-8410-42F88373B703}"/>
              </a:ext>
            </a:extLst>
          </p:cNvPr>
          <p:cNvSpPr>
            <a:spLocks noGrp="1"/>
          </p:cNvSpPr>
          <p:nvPr>
            <p:ph sz="half" idx="1"/>
          </p:nvPr>
        </p:nvSpPr>
        <p:spPr>
          <a:xfrm>
            <a:off x="457200" y="914401"/>
            <a:ext cx="11003280" cy="430887"/>
          </a:xfrm>
        </p:spPr>
        <p:txBody>
          <a:bodyPr>
            <a:normAutofit/>
          </a:bodyPr>
          <a:lstStyle/>
          <a:p>
            <a:pPr marL="0" indent="0" algn="ctr">
              <a:buNone/>
            </a:pPr>
            <a:r>
              <a:rPr lang="en-US"/>
              <a:t>Available Sensors on ToxiRAE Pro (2 of 2)</a:t>
            </a:r>
          </a:p>
        </p:txBody>
      </p:sp>
      <p:sp>
        <p:nvSpPr>
          <p:cNvPr id="5" name="Slide Number Placeholder 4">
            <a:extLst>
              <a:ext uri="{FF2B5EF4-FFF2-40B4-BE49-F238E27FC236}">
                <a16:creationId xmlns:a16="http://schemas.microsoft.com/office/drawing/2014/main" id="{084883DF-D3D6-4D07-96DA-D50394F9B41C}"/>
              </a:ext>
            </a:extLst>
          </p:cNvPr>
          <p:cNvSpPr>
            <a:spLocks noGrp="1"/>
          </p:cNvSpPr>
          <p:nvPr>
            <p:ph type="sldNum" sz="quarter" idx="12"/>
          </p:nvPr>
        </p:nvSpPr>
        <p:spPr/>
        <p:txBody>
          <a:bodyPr/>
          <a:lstStyle/>
          <a:p>
            <a:fld id="{F553C3F9-3F54-C64D-8AF3-17E14C1DB83D}" type="slidenum">
              <a:rPr lang="en-US" smtClean="0"/>
              <a:t>70</a:t>
            </a:fld>
            <a:endParaRPr lang="en-US"/>
          </a:p>
        </p:txBody>
      </p:sp>
      <p:pic>
        <p:nvPicPr>
          <p:cNvPr id="7" name="Picture 6">
            <a:extLst>
              <a:ext uri="{FF2B5EF4-FFF2-40B4-BE49-F238E27FC236}">
                <a16:creationId xmlns:a16="http://schemas.microsoft.com/office/drawing/2014/main" id="{ADD590E9-E148-48D2-B1AD-E3EA41AFBE9F}"/>
              </a:ext>
            </a:extLst>
          </p:cNvPr>
          <p:cNvPicPr>
            <a:picLocks noChangeAspect="1"/>
          </p:cNvPicPr>
          <p:nvPr/>
        </p:nvPicPr>
        <p:blipFill rotWithShape="1">
          <a:blip r:embed="rId4"/>
          <a:srcRect l="33796" t="86393" r="34687" b="4242"/>
          <a:stretch/>
        </p:blipFill>
        <p:spPr>
          <a:xfrm>
            <a:off x="2131780" y="2161032"/>
            <a:ext cx="7928439" cy="2650429"/>
          </a:xfrm>
          <a:prstGeom prst="rect">
            <a:avLst/>
          </a:prstGeom>
        </p:spPr>
      </p:pic>
      <p:pic>
        <p:nvPicPr>
          <p:cNvPr id="4" name="Audio 3">
            <a:hlinkClick r:id="" action="ppaction://media"/>
            <a:extLst>
              <a:ext uri="{FF2B5EF4-FFF2-40B4-BE49-F238E27FC236}">
                <a16:creationId xmlns:a16="http://schemas.microsoft.com/office/drawing/2014/main" id="{6619339B-37D2-4BB0-8686-7F1FB48939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0052436"/>
      </p:ext>
    </p:extLst>
  </p:cSld>
  <p:clrMapOvr>
    <a:masterClrMapping/>
  </p:clrMapOvr>
  <mc:AlternateContent xmlns:mc="http://schemas.openxmlformats.org/markup-compatibility/2006" xmlns:p14="http://schemas.microsoft.com/office/powerpoint/2010/main">
    <mc:Choice Requires="p14">
      <p:transition spd="slow" p14:dur="2000" advTm="22267"/>
    </mc:Choice>
    <mc:Fallback xmlns="">
      <p:transition spd="slow" advTm="2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0781-7F5E-4E41-BA18-1AEEEE3233D9}"/>
              </a:ext>
            </a:extLst>
          </p:cNvPr>
          <p:cNvSpPr>
            <a:spLocks noGrp="1"/>
          </p:cNvSpPr>
          <p:nvPr>
            <p:ph type="title"/>
          </p:nvPr>
        </p:nvSpPr>
        <p:spPr/>
        <p:txBody>
          <a:bodyPr/>
          <a:lstStyle/>
          <a:p>
            <a:r>
              <a:rPr lang="en-US" b="1"/>
              <a:t>QRAE3: </a:t>
            </a:r>
            <a:r>
              <a:rPr lang="en-US"/>
              <a:t>Four-gas meter, Personal/Wearable</a:t>
            </a:r>
          </a:p>
        </p:txBody>
      </p:sp>
      <p:sp>
        <p:nvSpPr>
          <p:cNvPr id="3" name="Content Placeholder 2">
            <a:extLst>
              <a:ext uri="{FF2B5EF4-FFF2-40B4-BE49-F238E27FC236}">
                <a16:creationId xmlns:a16="http://schemas.microsoft.com/office/drawing/2014/main" id="{708AE763-2B13-4553-B524-B65F52CD2536}"/>
              </a:ext>
            </a:extLst>
          </p:cNvPr>
          <p:cNvSpPr>
            <a:spLocks noGrp="1"/>
          </p:cNvSpPr>
          <p:nvPr>
            <p:ph sz="half" idx="1"/>
          </p:nvPr>
        </p:nvSpPr>
        <p:spPr>
          <a:xfrm>
            <a:off x="457200" y="914401"/>
            <a:ext cx="10564368" cy="430887"/>
          </a:xfrm>
        </p:spPr>
        <p:txBody>
          <a:bodyPr>
            <a:normAutofit/>
          </a:bodyPr>
          <a:lstStyle/>
          <a:p>
            <a:pPr marL="0" indent="0" algn="ctr">
              <a:buNone/>
            </a:pPr>
            <a:r>
              <a:rPr lang="en-US"/>
              <a:t>Available Sensors on QRAE 3</a:t>
            </a:r>
          </a:p>
        </p:txBody>
      </p:sp>
      <p:sp>
        <p:nvSpPr>
          <p:cNvPr id="5" name="Slide Number Placeholder 4">
            <a:extLst>
              <a:ext uri="{FF2B5EF4-FFF2-40B4-BE49-F238E27FC236}">
                <a16:creationId xmlns:a16="http://schemas.microsoft.com/office/drawing/2014/main" id="{C44987C8-BF9B-4969-A3C8-055CA4A878AF}"/>
              </a:ext>
            </a:extLst>
          </p:cNvPr>
          <p:cNvSpPr>
            <a:spLocks noGrp="1"/>
          </p:cNvSpPr>
          <p:nvPr>
            <p:ph type="sldNum" sz="quarter" idx="12"/>
          </p:nvPr>
        </p:nvSpPr>
        <p:spPr/>
        <p:txBody>
          <a:bodyPr/>
          <a:lstStyle/>
          <a:p>
            <a:fld id="{F553C3F9-3F54-C64D-8AF3-17E14C1DB83D}" type="slidenum">
              <a:rPr lang="en-US" smtClean="0"/>
              <a:t>71</a:t>
            </a:fld>
            <a:endParaRPr lang="en-US"/>
          </a:p>
        </p:txBody>
      </p:sp>
      <p:pic>
        <p:nvPicPr>
          <p:cNvPr id="8" name="Picture 7">
            <a:extLst>
              <a:ext uri="{FF2B5EF4-FFF2-40B4-BE49-F238E27FC236}">
                <a16:creationId xmlns:a16="http://schemas.microsoft.com/office/drawing/2014/main" id="{A3F6AAD9-4A80-4B41-AD4F-8F6A7958850F}"/>
              </a:ext>
            </a:extLst>
          </p:cNvPr>
          <p:cNvPicPr>
            <a:picLocks noChangeAspect="1"/>
          </p:cNvPicPr>
          <p:nvPr/>
        </p:nvPicPr>
        <p:blipFill rotWithShape="1">
          <a:blip r:embed="rId2"/>
          <a:srcRect l="33000" t="65778" r="38893" b="18486"/>
          <a:stretch/>
        </p:blipFill>
        <p:spPr>
          <a:xfrm>
            <a:off x="2172011" y="1437114"/>
            <a:ext cx="7154870" cy="4506485"/>
          </a:xfrm>
          <a:prstGeom prst="rect">
            <a:avLst/>
          </a:prstGeom>
        </p:spPr>
      </p:pic>
    </p:spTree>
    <p:extLst>
      <p:ext uri="{BB962C8B-B14F-4D97-AF65-F5344CB8AC3E}">
        <p14:creationId xmlns:p14="http://schemas.microsoft.com/office/powerpoint/2010/main" val="1436568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70279-C677-3CC3-E848-240D7CFB26CF}"/>
              </a:ext>
            </a:extLst>
          </p:cNvPr>
          <p:cNvSpPr>
            <a:spLocks noGrp="1"/>
          </p:cNvSpPr>
          <p:nvPr>
            <p:ph type="title"/>
          </p:nvPr>
        </p:nvSpPr>
        <p:spPr/>
        <p:txBody>
          <a:bodyPr/>
          <a:lstStyle/>
          <a:p>
            <a:r>
              <a:rPr lang="en-US"/>
              <a:t>Randy notes</a:t>
            </a:r>
          </a:p>
        </p:txBody>
      </p:sp>
      <p:sp>
        <p:nvSpPr>
          <p:cNvPr id="3" name="Content Placeholder 2">
            <a:extLst>
              <a:ext uri="{FF2B5EF4-FFF2-40B4-BE49-F238E27FC236}">
                <a16:creationId xmlns:a16="http://schemas.microsoft.com/office/drawing/2014/main" id="{2B39BB3F-538F-BE45-ADE8-0DD50116940E}"/>
              </a:ext>
            </a:extLst>
          </p:cNvPr>
          <p:cNvSpPr>
            <a:spLocks noGrp="1"/>
          </p:cNvSpPr>
          <p:nvPr>
            <p:ph idx="1"/>
          </p:nvPr>
        </p:nvSpPr>
        <p:spPr/>
        <p:txBody>
          <a:bodyPr/>
          <a:lstStyle/>
          <a:p>
            <a:r>
              <a:rPr lang="en-US"/>
              <a:t>Order the slides with prominence to TSI products</a:t>
            </a:r>
          </a:p>
          <a:p>
            <a:r>
              <a:rPr lang="en-US"/>
              <a:t>Address walkie</a:t>
            </a:r>
          </a:p>
        </p:txBody>
      </p:sp>
    </p:spTree>
    <p:extLst>
      <p:ext uri="{BB962C8B-B14F-4D97-AF65-F5344CB8AC3E}">
        <p14:creationId xmlns:p14="http://schemas.microsoft.com/office/powerpoint/2010/main" val="702134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AA3D-EE5C-4E68-8CCF-ED80F12A017D}"/>
              </a:ext>
            </a:extLst>
          </p:cNvPr>
          <p:cNvSpPr>
            <a:spLocks noGrp="1"/>
          </p:cNvSpPr>
          <p:nvPr>
            <p:ph type="title"/>
          </p:nvPr>
        </p:nvSpPr>
        <p:spPr/>
        <p:txBody>
          <a:bodyPr/>
          <a:lstStyle/>
          <a:p>
            <a:r>
              <a:rPr lang="en-US"/>
              <a:t>Sound Level Meter (SLM) with Sound Calibrator for Area Noise Mapping</a:t>
            </a:r>
          </a:p>
        </p:txBody>
      </p:sp>
      <p:sp>
        <p:nvSpPr>
          <p:cNvPr id="3" name="Content Placeholder 2">
            <a:extLst>
              <a:ext uri="{FF2B5EF4-FFF2-40B4-BE49-F238E27FC236}">
                <a16:creationId xmlns:a16="http://schemas.microsoft.com/office/drawing/2014/main" id="{8A037192-F876-43CE-8209-A63528503A7C}"/>
              </a:ext>
            </a:extLst>
          </p:cNvPr>
          <p:cNvSpPr>
            <a:spLocks noGrp="1"/>
          </p:cNvSpPr>
          <p:nvPr>
            <p:ph sz="half" idx="1"/>
          </p:nvPr>
        </p:nvSpPr>
        <p:spPr>
          <a:xfrm>
            <a:off x="457200" y="914401"/>
            <a:ext cx="5384800" cy="5084469"/>
          </a:xfrm>
        </p:spPr>
        <p:txBody>
          <a:bodyPr/>
          <a:lstStyle/>
          <a:p>
            <a:r>
              <a:rPr lang="en-US"/>
              <a:t>“A” Weighting</a:t>
            </a:r>
          </a:p>
          <a:p>
            <a:pPr lvl="1"/>
            <a:r>
              <a:rPr lang="en-US"/>
              <a:t>Most commonly used</a:t>
            </a:r>
          </a:p>
          <a:p>
            <a:pPr lvl="1"/>
            <a:r>
              <a:rPr lang="en-US"/>
              <a:t>Adjusts measurements to reflect the sensitivity of the human ear</a:t>
            </a:r>
          </a:p>
          <a:p>
            <a:pPr lvl="1"/>
            <a:r>
              <a:rPr lang="en-US"/>
              <a:t>Human Ear sensitive to sounds between 500 Hz and 6 kHz</a:t>
            </a:r>
          </a:p>
          <a:p>
            <a:pPr marL="352425" lvl="1" indent="0">
              <a:buNone/>
            </a:pPr>
            <a:endParaRPr lang="en-US"/>
          </a:p>
          <a:p>
            <a:r>
              <a:rPr lang="en-US"/>
              <a:t>“C” Weighting</a:t>
            </a:r>
          </a:p>
          <a:p>
            <a:pPr lvl="1"/>
            <a:r>
              <a:rPr lang="en-US"/>
              <a:t>Focuses more on low frequency sounds</a:t>
            </a:r>
          </a:p>
          <a:p>
            <a:pPr lvl="1"/>
            <a:r>
              <a:rPr lang="en-US"/>
              <a:t>Commonly used in peak impulse noise measurements</a:t>
            </a:r>
          </a:p>
        </p:txBody>
      </p:sp>
      <p:sp>
        <p:nvSpPr>
          <p:cNvPr id="4" name="Content Placeholder 3">
            <a:extLst>
              <a:ext uri="{FF2B5EF4-FFF2-40B4-BE49-F238E27FC236}">
                <a16:creationId xmlns:a16="http://schemas.microsoft.com/office/drawing/2014/main" id="{07D5061E-8C4A-4995-B8DD-A1F033153552}"/>
              </a:ext>
            </a:extLst>
          </p:cNvPr>
          <p:cNvSpPr>
            <a:spLocks noGrp="1"/>
          </p:cNvSpPr>
          <p:nvPr>
            <p:ph sz="half" idx="2"/>
          </p:nvPr>
        </p:nvSpPr>
        <p:spPr>
          <a:xfrm>
            <a:off x="6197600" y="914401"/>
            <a:ext cx="5384800" cy="5823133"/>
          </a:xfrm>
        </p:spPr>
        <p:txBody>
          <a:bodyPr/>
          <a:lstStyle/>
          <a:p>
            <a:r>
              <a:rPr lang="en-US"/>
              <a:t>“Z” Weighting</a:t>
            </a:r>
          </a:p>
          <a:p>
            <a:pPr lvl="1"/>
            <a:r>
              <a:rPr lang="en-US"/>
              <a:t>Flat frequency response – actual noise</a:t>
            </a:r>
          </a:p>
          <a:p>
            <a:pPr lvl="1"/>
            <a:r>
              <a:rPr lang="en-US"/>
              <a:t>No weighting at all for the human ear</a:t>
            </a:r>
          </a:p>
          <a:p>
            <a:pPr lvl="1"/>
            <a:r>
              <a:rPr lang="en-US"/>
              <a:t>Often used in octave band analysis and determining environmental noise</a:t>
            </a:r>
          </a:p>
          <a:p>
            <a:pPr marL="352425" lvl="1" indent="0">
              <a:buNone/>
            </a:pPr>
            <a:endParaRPr lang="en-US"/>
          </a:p>
          <a:p>
            <a:r>
              <a:rPr lang="en-US"/>
              <a:t>“F” Weighting</a:t>
            </a:r>
          </a:p>
          <a:p>
            <a:pPr lvl="1"/>
            <a:r>
              <a:rPr lang="en-US" b="1"/>
              <a:t>Uncommon</a:t>
            </a:r>
          </a:p>
          <a:p>
            <a:pPr lvl="1"/>
            <a:r>
              <a:rPr lang="en-US"/>
              <a:t>Also flat frequency response, but attenuates at higher dB level than “Z” Weighting</a:t>
            </a:r>
          </a:p>
        </p:txBody>
      </p:sp>
      <p:sp>
        <p:nvSpPr>
          <p:cNvPr id="5" name="Slide Number Placeholder 4">
            <a:extLst>
              <a:ext uri="{FF2B5EF4-FFF2-40B4-BE49-F238E27FC236}">
                <a16:creationId xmlns:a16="http://schemas.microsoft.com/office/drawing/2014/main" id="{FA79B560-B594-4501-B65F-C44E632517BC}"/>
              </a:ext>
            </a:extLst>
          </p:cNvPr>
          <p:cNvSpPr>
            <a:spLocks noGrp="1"/>
          </p:cNvSpPr>
          <p:nvPr>
            <p:ph type="sldNum" sz="quarter" idx="12"/>
          </p:nvPr>
        </p:nvSpPr>
        <p:spPr/>
        <p:txBody>
          <a:bodyPr/>
          <a:lstStyle/>
          <a:p>
            <a:fld id="{F553C3F9-3F54-C64D-8AF3-17E14C1DB83D}" type="slidenum">
              <a:rPr lang="en-US" smtClean="0"/>
              <a:t>73</a:t>
            </a:fld>
            <a:endParaRPr lang="en-US"/>
          </a:p>
        </p:txBody>
      </p:sp>
    </p:spTree>
    <p:extLst>
      <p:ext uri="{BB962C8B-B14F-4D97-AF65-F5344CB8AC3E}">
        <p14:creationId xmlns:p14="http://schemas.microsoft.com/office/powerpoint/2010/main" val="526804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47A7-973B-416B-ADB9-C8A31CDBD9BB}"/>
              </a:ext>
            </a:extLst>
          </p:cNvPr>
          <p:cNvSpPr>
            <a:spLocks noGrp="1"/>
          </p:cNvSpPr>
          <p:nvPr>
            <p:ph type="title"/>
          </p:nvPr>
        </p:nvSpPr>
        <p:spPr/>
        <p:txBody>
          <a:bodyPr/>
          <a:lstStyle/>
          <a:p>
            <a:r>
              <a:rPr lang="en-US"/>
              <a:t>Sound Level Meter (SLM) with Sound Calibrator for Area Noise Mapping</a:t>
            </a:r>
          </a:p>
        </p:txBody>
      </p:sp>
      <p:sp>
        <p:nvSpPr>
          <p:cNvPr id="5" name="Slide Number Placeholder 4">
            <a:extLst>
              <a:ext uri="{FF2B5EF4-FFF2-40B4-BE49-F238E27FC236}">
                <a16:creationId xmlns:a16="http://schemas.microsoft.com/office/drawing/2014/main" id="{A9BD8B7D-9BD2-4244-9B06-DBE4C193CCDF}"/>
              </a:ext>
            </a:extLst>
          </p:cNvPr>
          <p:cNvSpPr>
            <a:spLocks noGrp="1"/>
          </p:cNvSpPr>
          <p:nvPr>
            <p:ph type="sldNum" sz="quarter" idx="12"/>
          </p:nvPr>
        </p:nvSpPr>
        <p:spPr/>
        <p:txBody>
          <a:bodyPr/>
          <a:lstStyle/>
          <a:p>
            <a:fld id="{F553C3F9-3F54-C64D-8AF3-17E14C1DB83D}" type="slidenum">
              <a:rPr lang="en-US" smtClean="0"/>
              <a:t>74</a:t>
            </a:fld>
            <a:endParaRPr lang="en-US"/>
          </a:p>
        </p:txBody>
      </p:sp>
      <p:pic>
        <p:nvPicPr>
          <p:cNvPr id="1026" name="Picture 2" descr="Frequency Weighting Curves used on Sound Level Meters">
            <a:extLst>
              <a:ext uri="{FF2B5EF4-FFF2-40B4-BE49-F238E27FC236}">
                <a16:creationId xmlns:a16="http://schemas.microsoft.com/office/drawing/2014/main" id="{C2F34AC4-B0E1-44BF-B753-5B609C47F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6" r="2400" b="14042"/>
          <a:stretch/>
        </p:blipFill>
        <p:spPr bwMode="auto">
          <a:xfrm>
            <a:off x="2827724" y="1440597"/>
            <a:ext cx="7791508" cy="480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343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59DA-1A5F-4260-BAC1-78D99047A23F}"/>
              </a:ext>
            </a:extLst>
          </p:cNvPr>
          <p:cNvSpPr>
            <a:spLocks noGrp="1"/>
          </p:cNvSpPr>
          <p:nvPr>
            <p:ph type="title"/>
          </p:nvPr>
        </p:nvSpPr>
        <p:spPr/>
        <p:txBody>
          <a:bodyPr>
            <a:normAutofit fontScale="90000"/>
          </a:bodyPr>
          <a:lstStyle/>
          <a:p>
            <a:r>
              <a:rPr lang="en-US" b="1"/>
              <a:t>TSI/Quest Edge</a:t>
            </a:r>
            <a:r>
              <a:rPr lang="en-US"/>
              <a:t>: Dosimeter with sound calibrator for Personal Sound Monitoring </a:t>
            </a:r>
          </a:p>
        </p:txBody>
      </p:sp>
      <p:sp>
        <p:nvSpPr>
          <p:cNvPr id="3" name="Content Placeholder 2">
            <a:extLst>
              <a:ext uri="{FF2B5EF4-FFF2-40B4-BE49-F238E27FC236}">
                <a16:creationId xmlns:a16="http://schemas.microsoft.com/office/drawing/2014/main" id="{EE164D3B-BFDA-49E6-A129-9DDB970DAB9A}"/>
              </a:ext>
            </a:extLst>
          </p:cNvPr>
          <p:cNvSpPr>
            <a:spLocks noGrp="1"/>
          </p:cNvSpPr>
          <p:nvPr>
            <p:ph sz="half" idx="1"/>
          </p:nvPr>
        </p:nvSpPr>
        <p:spPr>
          <a:xfrm>
            <a:off x="457200" y="1533096"/>
            <a:ext cx="5384800" cy="3791807"/>
          </a:xfrm>
        </p:spPr>
        <p:txBody>
          <a:bodyPr/>
          <a:lstStyle/>
          <a:p>
            <a:r>
              <a:rPr lang="en-US"/>
              <a:t>Uses same AC-300 Calibrator as the </a:t>
            </a:r>
            <a:r>
              <a:rPr lang="en-US" err="1"/>
              <a:t>Soundpro</a:t>
            </a:r>
            <a:endParaRPr lang="en-US"/>
          </a:p>
          <a:p>
            <a:pPr marL="0" indent="0">
              <a:buNone/>
            </a:pPr>
            <a:endParaRPr lang="en-US"/>
          </a:p>
          <a:p>
            <a:r>
              <a:rPr lang="en-US"/>
              <a:t>Detection Management Software – Same as all other Quest instruments</a:t>
            </a:r>
          </a:p>
          <a:p>
            <a:pPr marL="0" indent="0">
              <a:buNone/>
            </a:pPr>
            <a:endParaRPr lang="en-US"/>
          </a:p>
          <a:p>
            <a:endParaRPr lang="en-US"/>
          </a:p>
        </p:txBody>
      </p:sp>
      <p:sp>
        <p:nvSpPr>
          <p:cNvPr id="4" name="Content Placeholder 3">
            <a:extLst>
              <a:ext uri="{FF2B5EF4-FFF2-40B4-BE49-F238E27FC236}">
                <a16:creationId xmlns:a16="http://schemas.microsoft.com/office/drawing/2014/main" id="{33041F7F-6BBC-477D-9461-FDB3616F6F69}"/>
              </a:ext>
            </a:extLst>
          </p:cNvPr>
          <p:cNvSpPr>
            <a:spLocks noGrp="1"/>
          </p:cNvSpPr>
          <p:nvPr>
            <p:ph sz="half" idx="2"/>
          </p:nvPr>
        </p:nvSpPr>
        <p:spPr>
          <a:xfrm>
            <a:off x="6096000" y="1508713"/>
            <a:ext cx="5384800" cy="5490734"/>
          </a:xfrm>
        </p:spPr>
        <p:txBody>
          <a:bodyPr/>
          <a:lstStyle/>
          <a:p>
            <a:r>
              <a:rPr lang="en-US"/>
              <a:t>Automatically logs each minute once the dosimeter run is started</a:t>
            </a:r>
          </a:p>
          <a:p>
            <a:pPr marL="0" indent="0">
              <a:buNone/>
            </a:pPr>
            <a:endParaRPr lang="en-US"/>
          </a:p>
          <a:p>
            <a:r>
              <a:rPr lang="en-US"/>
              <a:t>View remaining battery life and real-time data on screen</a:t>
            </a:r>
          </a:p>
          <a:p>
            <a:pPr lvl="1"/>
            <a:r>
              <a:rPr lang="en-US"/>
              <a:t>Las</a:t>
            </a:r>
          </a:p>
          <a:p>
            <a:pPr lvl="1"/>
            <a:r>
              <a:rPr lang="en-US" err="1"/>
              <a:t>Lavg</a:t>
            </a:r>
            <a:endParaRPr lang="en-US"/>
          </a:p>
          <a:p>
            <a:pPr lvl="1"/>
            <a:r>
              <a:rPr lang="en-US" err="1"/>
              <a:t>Lmax</a:t>
            </a:r>
            <a:endParaRPr lang="en-US"/>
          </a:p>
          <a:p>
            <a:pPr lvl="1"/>
            <a:r>
              <a:rPr lang="en-US" err="1"/>
              <a:t>Ltwa</a:t>
            </a:r>
            <a:endParaRPr lang="en-US"/>
          </a:p>
          <a:p>
            <a:pPr lvl="1"/>
            <a:r>
              <a:rPr lang="en-US"/>
              <a:t>Dose</a:t>
            </a:r>
          </a:p>
          <a:p>
            <a:endParaRPr lang="en-US"/>
          </a:p>
        </p:txBody>
      </p:sp>
      <p:sp>
        <p:nvSpPr>
          <p:cNvPr id="5" name="Slide Number Placeholder 4">
            <a:extLst>
              <a:ext uri="{FF2B5EF4-FFF2-40B4-BE49-F238E27FC236}">
                <a16:creationId xmlns:a16="http://schemas.microsoft.com/office/drawing/2014/main" id="{F0F8781E-1301-47E2-890D-5506C4B93E43}"/>
              </a:ext>
            </a:extLst>
          </p:cNvPr>
          <p:cNvSpPr>
            <a:spLocks noGrp="1"/>
          </p:cNvSpPr>
          <p:nvPr>
            <p:ph type="sldNum" sz="quarter" idx="12"/>
          </p:nvPr>
        </p:nvSpPr>
        <p:spPr/>
        <p:txBody>
          <a:bodyPr/>
          <a:lstStyle/>
          <a:p>
            <a:fld id="{F553C3F9-3F54-C64D-8AF3-17E14C1DB83D}" type="slidenum">
              <a:rPr lang="en-US" smtClean="0"/>
              <a:t>75</a:t>
            </a:fld>
            <a:endParaRPr lang="en-US"/>
          </a:p>
        </p:txBody>
      </p:sp>
    </p:spTree>
    <p:extLst>
      <p:ext uri="{BB962C8B-B14F-4D97-AF65-F5344CB8AC3E}">
        <p14:creationId xmlns:p14="http://schemas.microsoft.com/office/powerpoint/2010/main" val="465995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71FB1-CCD2-4683-89C6-792C64BDFFB4}"/>
              </a:ext>
            </a:extLst>
          </p:cNvPr>
          <p:cNvSpPr>
            <a:spLocks noGrp="1"/>
          </p:cNvSpPr>
          <p:nvPr>
            <p:ph type="title"/>
          </p:nvPr>
        </p:nvSpPr>
        <p:spPr/>
        <p:txBody>
          <a:bodyPr/>
          <a:lstStyle/>
          <a:p>
            <a:r>
              <a:rPr lang="en-US"/>
              <a:t>Photoionization Detector (PID) and 4-Gas Monitor, Personal and Area</a:t>
            </a:r>
          </a:p>
        </p:txBody>
      </p:sp>
      <p:sp>
        <p:nvSpPr>
          <p:cNvPr id="3" name="Content Placeholder 2">
            <a:extLst>
              <a:ext uri="{FF2B5EF4-FFF2-40B4-BE49-F238E27FC236}">
                <a16:creationId xmlns:a16="http://schemas.microsoft.com/office/drawing/2014/main" id="{20D0A21E-C1E0-4496-88D0-A4B45E926AC5}"/>
              </a:ext>
            </a:extLst>
          </p:cNvPr>
          <p:cNvSpPr>
            <a:spLocks noGrp="1"/>
          </p:cNvSpPr>
          <p:nvPr>
            <p:ph sz="half" idx="1"/>
          </p:nvPr>
        </p:nvSpPr>
        <p:spPr>
          <a:xfrm>
            <a:off x="457200" y="914401"/>
            <a:ext cx="10649712" cy="430887"/>
          </a:xfrm>
        </p:spPr>
        <p:txBody>
          <a:bodyPr>
            <a:normAutofit/>
          </a:bodyPr>
          <a:lstStyle/>
          <a:p>
            <a:pPr marL="0" indent="0" algn="ctr">
              <a:buNone/>
            </a:pPr>
            <a:r>
              <a:rPr lang="en-US"/>
              <a:t>Available Sensors on MultiRAE (1 of 2)</a:t>
            </a:r>
          </a:p>
        </p:txBody>
      </p:sp>
      <p:sp>
        <p:nvSpPr>
          <p:cNvPr id="5" name="Slide Number Placeholder 4">
            <a:extLst>
              <a:ext uri="{FF2B5EF4-FFF2-40B4-BE49-F238E27FC236}">
                <a16:creationId xmlns:a16="http://schemas.microsoft.com/office/drawing/2014/main" id="{419437D3-574D-4135-A184-94D7AF036AD6}"/>
              </a:ext>
            </a:extLst>
          </p:cNvPr>
          <p:cNvSpPr>
            <a:spLocks noGrp="1"/>
          </p:cNvSpPr>
          <p:nvPr>
            <p:ph type="sldNum" sz="quarter" idx="12"/>
          </p:nvPr>
        </p:nvSpPr>
        <p:spPr/>
        <p:txBody>
          <a:bodyPr/>
          <a:lstStyle/>
          <a:p>
            <a:fld id="{F553C3F9-3F54-C64D-8AF3-17E14C1DB83D}" type="slidenum">
              <a:rPr lang="en-US" smtClean="0"/>
              <a:t>76</a:t>
            </a:fld>
            <a:endParaRPr lang="en-US"/>
          </a:p>
        </p:txBody>
      </p:sp>
      <p:pic>
        <p:nvPicPr>
          <p:cNvPr id="9" name="Picture 8">
            <a:extLst>
              <a:ext uri="{FF2B5EF4-FFF2-40B4-BE49-F238E27FC236}">
                <a16:creationId xmlns:a16="http://schemas.microsoft.com/office/drawing/2014/main" id="{47BB5163-5B63-4D6C-B959-D7E2DA7F2F64}"/>
              </a:ext>
            </a:extLst>
          </p:cNvPr>
          <p:cNvPicPr>
            <a:picLocks noChangeAspect="1"/>
          </p:cNvPicPr>
          <p:nvPr/>
        </p:nvPicPr>
        <p:blipFill rotWithShape="1">
          <a:blip r:embed="rId2"/>
          <a:srcRect l="31600" t="55822" r="37400" b="22699"/>
          <a:stretch/>
        </p:blipFill>
        <p:spPr>
          <a:xfrm>
            <a:off x="2840736" y="1383532"/>
            <a:ext cx="6199632" cy="4832317"/>
          </a:xfrm>
          <a:prstGeom prst="rect">
            <a:avLst/>
          </a:prstGeom>
        </p:spPr>
      </p:pic>
    </p:spTree>
    <p:extLst>
      <p:ext uri="{BB962C8B-B14F-4D97-AF65-F5344CB8AC3E}">
        <p14:creationId xmlns:p14="http://schemas.microsoft.com/office/powerpoint/2010/main" val="3089236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25A8-F126-47AA-AB85-CC7807635A95}"/>
              </a:ext>
            </a:extLst>
          </p:cNvPr>
          <p:cNvSpPr>
            <a:spLocks noGrp="1"/>
          </p:cNvSpPr>
          <p:nvPr>
            <p:ph type="title"/>
          </p:nvPr>
        </p:nvSpPr>
        <p:spPr/>
        <p:txBody>
          <a:bodyPr/>
          <a:lstStyle/>
          <a:p>
            <a:r>
              <a:rPr lang="en-US" sz="2400"/>
              <a:t>RAE Systems MultiRAE Family</a:t>
            </a:r>
            <a:br>
              <a:rPr lang="en-US" sz="2400"/>
            </a:br>
            <a:endParaRPr lang="en-US"/>
          </a:p>
        </p:txBody>
      </p:sp>
      <p:sp>
        <p:nvSpPr>
          <p:cNvPr id="3" name="Content Placeholder 2">
            <a:extLst>
              <a:ext uri="{FF2B5EF4-FFF2-40B4-BE49-F238E27FC236}">
                <a16:creationId xmlns:a16="http://schemas.microsoft.com/office/drawing/2014/main" id="{9909ED0B-D1CD-49D0-819A-A0933817D5FC}"/>
              </a:ext>
            </a:extLst>
          </p:cNvPr>
          <p:cNvSpPr>
            <a:spLocks noGrp="1"/>
          </p:cNvSpPr>
          <p:nvPr>
            <p:ph sz="half" idx="1"/>
          </p:nvPr>
        </p:nvSpPr>
        <p:spPr>
          <a:xfrm>
            <a:off x="457200" y="914401"/>
            <a:ext cx="10710672" cy="430887"/>
          </a:xfrm>
        </p:spPr>
        <p:txBody>
          <a:bodyPr>
            <a:normAutofit/>
          </a:bodyPr>
          <a:lstStyle/>
          <a:p>
            <a:pPr marL="0" indent="0" algn="ctr">
              <a:buNone/>
            </a:pPr>
            <a:r>
              <a:rPr lang="en-US"/>
              <a:t>Available Sensors on MultiRAE (2 of 2)</a:t>
            </a:r>
          </a:p>
        </p:txBody>
      </p:sp>
      <p:sp>
        <p:nvSpPr>
          <p:cNvPr id="5" name="Slide Number Placeholder 4">
            <a:extLst>
              <a:ext uri="{FF2B5EF4-FFF2-40B4-BE49-F238E27FC236}">
                <a16:creationId xmlns:a16="http://schemas.microsoft.com/office/drawing/2014/main" id="{38A8C6EC-0765-4FB2-B571-DDF37DDED72D}"/>
              </a:ext>
            </a:extLst>
          </p:cNvPr>
          <p:cNvSpPr>
            <a:spLocks noGrp="1"/>
          </p:cNvSpPr>
          <p:nvPr>
            <p:ph type="sldNum" sz="quarter" idx="12"/>
          </p:nvPr>
        </p:nvSpPr>
        <p:spPr/>
        <p:txBody>
          <a:bodyPr/>
          <a:lstStyle/>
          <a:p>
            <a:fld id="{F553C3F9-3F54-C64D-8AF3-17E14C1DB83D}" type="slidenum">
              <a:rPr lang="en-US" smtClean="0"/>
              <a:t>77</a:t>
            </a:fld>
            <a:endParaRPr lang="en-US"/>
          </a:p>
        </p:txBody>
      </p:sp>
      <p:pic>
        <p:nvPicPr>
          <p:cNvPr id="7" name="Picture 6">
            <a:extLst>
              <a:ext uri="{FF2B5EF4-FFF2-40B4-BE49-F238E27FC236}">
                <a16:creationId xmlns:a16="http://schemas.microsoft.com/office/drawing/2014/main" id="{793B2221-C649-441F-8853-BA541C01777B}"/>
              </a:ext>
            </a:extLst>
          </p:cNvPr>
          <p:cNvPicPr>
            <a:picLocks noChangeAspect="1"/>
          </p:cNvPicPr>
          <p:nvPr/>
        </p:nvPicPr>
        <p:blipFill rotWithShape="1">
          <a:blip r:embed="rId2"/>
          <a:srcRect l="32200" t="77293" r="35600" b="5258"/>
          <a:stretch/>
        </p:blipFill>
        <p:spPr>
          <a:xfrm>
            <a:off x="2491458" y="1883662"/>
            <a:ext cx="7209083" cy="4395217"/>
          </a:xfrm>
          <a:prstGeom prst="rect">
            <a:avLst/>
          </a:prstGeom>
        </p:spPr>
      </p:pic>
    </p:spTree>
    <p:extLst>
      <p:ext uri="{BB962C8B-B14F-4D97-AF65-F5344CB8AC3E}">
        <p14:creationId xmlns:p14="http://schemas.microsoft.com/office/powerpoint/2010/main" val="30475528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6DC3-AA95-4E49-86DA-71F7CEDD9CEF}"/>
              </a:ext>
            </a:extLst>
          </p:cNvPr>
          <p:cNvSpPr>
            <a:spLocks noGrp="1"/>
          </p:cNvSpPr>
          <p:nvPr>
            <p:ph type="title"/>
          </p:nvPr>
        </p:nvSpPr>
        <p:spPr/>
        <p:txBody>
          <a:bodyPr/>
          <a:lstStyle/>
          <a:p>
            <a:r>
              <a:rPr lang="en-US"/>
              <a:t>Datalogging with RAE Systems Instruments</a:t>
            </a:r>
          </a:p>
        </p:txBody>
      </p:sp>
      <p:sp>
        <p:nvSpPr>
          <p:cNvPr id="3" name="Content Placeholder 2">
            <a:extLst>
              <a:ext uri="{FF2B5EF4-FFF2-40B4-BE49-F238E27FC236}">
                <a16:creationId xmlns:a16="http://schemas.microsoft.com/office/drawing/2014/main" id="{3BA1B34E-55D6-415C-A4C9-68AD092DBB41}"/>
              </a:ext>
            </a:extLst>
          </p:cNvPr>
          <p:cNvSpPr>
            <a:spLocks noGrp="1"/>
          </p:cNvSpPr>
          <p:nvPr>
            <p:ph sz="half" idx="1"/>
          </p:nvPr>
        </p:nvSpPr>
        <p:spPr>
          <a:xfrm>
            <a:off x="457200" y="914401"/>
            <a:ext cx="5384800" cy="4973669"/>
          </a:xfrm>
        </p:spPr>
        <p:txBody>
          <a:bodyPr/>
          <a:lstStyle/>
          <a:p>
            <a:r>
              <a:rPr lang="en-US" dirty="0"/>
              <a:t>Datalogging can be set to automatic or manual</a:t>
            </a:r>
          </a:p>
          <a:p>
            <a:endParaRPr lang="en-US" dirty="0"/>
          </a:p>
          <a:p>
            <a:r>
              <a:rPr lang="en-US" dirty="0"/>
              <a:t>User-defined datalogging intervals</a:t>
            </a:r>
          </a:p>
          <a:p>
            <a:endParaRPr lang="en-US" dirty="0"/>
          </a:p>
          <a:p>
            <a:r>
              <a:rPr lang="en-US" dirty="0"/>
              <a:t>Data and calibration certificates can be downloaded via </a:t>
            </a:r>
            <a:r>
              <a:rPr lang="en-US" dirty="0" err="1"/>
              <a:t>ProRAE</a:t>
            </a:r>
            <a:r>
              <a:rPr lang="en-US" dirty="0"/>
              <a:t> Studio II software on PC</a:t>
            </a:r>
          </a:p>
          <a:p>
            <a:endParaRPr lang="en-US" dirty="0"/>
          </a:p>
          <a:p>
            <a:r>
              <a:rPr lang="en-US" dirty="0"/>
              <a:t>Selectable data</a:t>
            </a:r>
          </a:p>
          <a:p>
            <a:pPr lvl="1"/>
            <a:r>
              <a:rPr lang="en-US" dirty="0"/>
              <a:t>Installed sensors can turned on/off</a:t>
            </a:r>
          </a:p>
          <a:p>
            <a:pPr lvl="1"/>
            <a:r>
              <a:rPr lang="en-US" dirty="0"/>
              <a:t>Min/Max/Avg/TWA variables can be turned on/off</a:t>
            </a:r>
          </a:p>
          <a:p>
            <a:pPr lvl="1"/>
            <a:endParaRPr lang="en-US" dirty="0"/>
          </a:p>
        </p:txBody>
      </p:sp>
      <p:sp>
        <p:nvSpPr>
          <p:cNvPr id="4" name="Content Placeholder 3">
            <a:extLst>
              <a:ext uri="{FF2B5EF4-FFF2-40B4-BE49-F238E27FC236}">
                <a16:creationId xmlns:a16="http://schemas.microsoft.com/office/drawing/2014/main" id="{0D942CA6-09A1-46F0-A6E5-C044027A9744}"/>
              </a:ext>
            </a:extLst>
          </p:cNvPr>
          <p:cNvSpPr>
            <a:spLocks noGrp="1"/>
          </p:cNvSpPr>
          <p:nvPr>
            <p:ph sz="half" idx="2"/>
          </p:nvPr>
        </p:nvSpPr>
        <p:spPr>
          <a:xfrm>
            <a:off x="6197600" y="914400"/>
            <a:ext cx="5537200" cy="2843855"/>
          </a:xfrm>
        </p:spPr>
        <p:txBody>
          <a:bodyPr/>
          <a:lstStyle/>
          <a:p>
            <a:endParaRPr lang="en-US" dirty="0">
              <a:hlinkClick r:id="rId2"/>
            </a:endParaRPr>
          </a:p>
          <a:p>
            <a:endParaRPr lang="en-US" dirty="0">
              <a:hlinkClick r:id="rId2"/>
            </a:endParaRPr>
          </a:p>
          <a:p>
            <a:endParaRPr lang="en-US" dirty="0">
              <a:hlinkClick r:id="rId2"/>
            </a:endParaRPr>
          </a:p>
          <a:p>
            <a:r>
              <a:rPr lang="en-US" dirty="0" err="1">
                <a:hlinkClick r:id="rId2"/>
              </a:rPr>
              <a:t>ProRAE</a:t>
            </a:r>
            <a:r>
              <a:rPr lang="en-US" dirty="0">
                <a:hlinkClick r:id="rId2"/>
              </a:rPr>
              <a:t> Tutorial: Data Download from </a:t>
            </a:r>
            <a:r>
              <a:rPr lang="en-US" dirty="0" err="1">
                <a:hlinkClick r:id="rId2"/>
              </a:rPr>
              <a:t>ToxiRAE</a:t>
            </a:r>
            <a:r>
              <a:rPr lang="en-US" dirty="0">
                <a:hlinkClick r:id="rId2"/>
              </a:rPr>
              <a:t>, QRAE and </a:t>
            </a:r>
            <a:r>
              <a:rPr lang="en-US" dirty="0" err="1">
                <a:hlinkClick r:id="rId2"/>
              </a:rPr>
              <a:t>MultiRAE</a:t>
            </a:r>
            <a:r>
              <a:rPr lang="en-US" dirty="0">
                <a:hlinkClick r:id="rId2"/>
              </a:rPr>
              <a:t> | RAECO Rents</a:t>
            </a:r>
            <a:endParaRPr lang="en-US" dirty="0"/>
          </a:p>
          <a:p>
            <a:endParaRPr lang="en-US" dirty="0"/>
          </a:p>
          <a:p>
            <a:r>
              <a:rPr lang="en-US" dirty="0">
                <a:hlinkClick r:id="rId3"/>
              </a:rPr>
              <a:t>How to create a Calibration Cert for RAE Systems gas monitors - YouTube</a:t>
            </a:r>
            <a:endParaRPr lang="en-US" dirty="0"/>
          </a:p>
        </p:txBody>
      </p:sp>
      <p:sp>
        <p:nvSpPr>
          <p:cNvPr id="5" name="Slide Number Placeholder 4">
            <a:extLst>
              <a:ext uri="{FF2B5EF4-FFF2-40B4-BE49-F238E27FC236}">
                <a16:creationId xmlns:a16="http://schemas.microsoft.com/office/drawing/2014/main" id="{E5FCDBF3-AB0E-4889-AAEA-6528611E33F9}"/>
              </a:ext>
            </a:extLst>
          </p:cNvPr>
          <p:cNvSpPr>
            <a:spLocks noGrp="1"/>
          </p:cNvSpPr>
          <p:nvPr>
            <p:ph type="sldNum" sz="quarter" idx="12"/>
          </p:nvPr>
        </p:nvSpPr>
        <p:spPr/>
        <p:txBody>
          <a:bodyPr/>
          <a:lstStyle/>
          <a:p>
            <a:fld id="{F553C3F9-3F54-C64D-8AF3-17E14C1DB83D}" type="slidenum">
              <a:rPr lang="en-US" smtClean="0"/>
              <a:t>78</a:t>
            </a:fld>
            <a:endParaRPr lang="en-US"/>
          </a:p>
        </p:txBody>
      </p:sp>
    </p:spTree>
    <p:extLst>
      <p:ext uri="{BB962C8B-B14F-4D97-AF65-F5344CB8AC3E}">
        <p14:creationId xmlns:p14="http://schemas.microsoft.com/office/powerpoint/2010/main" val="40711584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48E2-92AF-4BB0-ADA2-E0A8FAC16624}"/>
              </a:ext>
            </a:extLst>
          </p:cNvPr>
          <p:cNvSpPr>
            <a:spLocks noGrp="1"/>
          </p:cNvSpPr>
          <p:nvPr>
            <p:ph type="title"/>
          </p:nvPr>
        </p:nvSpPr>
        <p:spPr/>
        <p:txBody>
          <a:bodyPr/>
          <a:lstStyle/>
          <a:p>
            <a:r>
              <a:rPr lang="en-US"/>
              <a:t>Direct Read Instrument, Gas Detection Considerations</a:t>
            </a:r>
          </a:p>
        </p:txBody>
      </p:sp>
      <p:sp>
        <p:nvSpPr>
          <p:cNvPr id="3" name="Content Placeholder 2">
            <a:extLst>
              <a:ext uri="{FF2B5EF4-FFF2-40B4-BE49-F238E27FC236}">
                <a16:creationId xmlns:a16="http://schemas.microsoft.com/office/drawing/2014/main" id="{73A38E3A-C7C1-412C-8891-1D750EBF9CFC}"/>
              </a:ext>
            </a:extLst>
          </p:cNvPr>
          <p:cNvSpPr>
            <a:spLocks noGrp="1"/>
          </p:cNvSpPr>
          <p:nvPr>
            <p:ph sz="half" idx="1"/>
          </p:nvPr>
        </p:nvSpPr>
        <p:spPr>
          <a:xfrm>
            <a:off x="457200" y="914401"/>
            <a:ext cx="5384800" cy="4998291"/>
          </a:xfrm>
        </p:spPr>
        <p:txBody>
          <a:bodyPr/>
          <a:lstStyle/>
          <a:p>
            <a:pPr marL="0" indent="0">
              <a:buNone/>
            </a:pPr>
            <a:r>
              <a:rPr lang="en-US"/>
              <a:t>Selection</a:t>
            </a:r>
          </a:p>
          <a:p>
            <a:pPr marL="0" indent="0">
              <a:buNone/>
            </a:pPr>
            <a:endParaRPr lang="en-US"/>
          </a:p>
          <a:p>
            <a:r>
              <a:rPr lang="en-US"/>
              <a:t>Personal or Area Monitoring?</a:t>
            </a:r>
          </a:p>
          <a:p>
            <a:r>
              <a:rPr lang="en-US"/>
              <a:t>Operating range</a:t>
            </a:r>
          </a:p>
          <a:p>
            <a:r>
              <a:rPr lang="en-US"/>
              <a:t>Operating conditions</a:t>
            </a:r>
          </a:p>
          <a:p>
            <a:r>
              <a:rPr lang="en-US"/>
              <a:t>Cross-sensitivity</a:t>
            </a:r>
          </a:p>
          <a:p>
            <a:r>
              <a:rPr lang="en-US"/>
              <a:t>Accuracy</a:t>
            </a:r>
          </a:p>
          <a:p>
            <a:r>
              <a:rPr lang="en-US"/>
              <a:t>Data logging and Data download</a:t>
            </a:r>
          </a:p>
          <a:p>
            <a:endParaRPr lang="en-US"/>
          </a:p>
        </p:txBody>
      </p:sp>
      <p:sp>
        <p:nvSpPr>
          <p:cNvPr id="4" name="Content Placeholder 3">
            <a:extLst>
              <a:ext uri="{FF2B5EF4-FFF2-40B4-BE49-F238E27FC236}">
                <a16:creationId xmlns:a16="http://schemas.microsoft.com/office/drawing/2014/main" id="{9BBEC965-9C46-4DE4-ADBE-267D79EC9AD4}"/>
              </a:ext>
            </a:extLst>
          </p:cNvPr>
          <p:cNvSpPr>
            <a:spLocks noGrp="1"/>
          </p:cNvSpPr>
          <p:nvPr>
            <p:ph sz="half" idx="2"/>
          </p:nvPr>
        </p:nvSpPr>
        <p:spPr>
          <a:xfrm>
            <a:off x="6197600" y="914401"/>
            <a:ext cx="5384800" cy="4050340"/>
          </a:xfrm>
        </p:spPr>
        <p:txBody>
          <a:bodyPr/>
          <a:lstStyle/>
          <a:p>
            <a:pPr marL="0" indent="0">
              <a:buNone/>
            </a:pPr>
            <a:r>
              <a:rPr lang="en-US"/>
              <a:t>Calibration</a:t>
            </a:r>
          </a:p>
          <a:p>
            <a:pPr marL="0" indent="0">
              <a:buNone/>
            </a:pPr>
            <a:endParaRPr lang="en-US"/>
          </a:p>
          <a:p>
            <a:r>
              <a:rPr lang="en-US"/>
              <a:t>Zero</a:t>
            </a:r>
          </a:p>
          <a:p>
            <a:r>
              <a:rPr lang="en-US"/>
              <a:t>Span</a:t>
            </a:r>
          </a:p>
          <a:p>
            <a:r>
              <a:rPr lang="en-US"/>
              <a:t>Bump testing/Field verification</a:t>
            </a:r>
          </a:p>
          <a:p>
            <a:endParaRPr lang="en-US"/>
          </a:p>
          <a:p>
            <a:endParaRPr lang="en-US"/>
          </a:p>
          <a:p>
            <a:pPr marL="0" indent="0">
              <a:buNone/>
            </a:pPr>
            <a:endParaRPr lang="en-US"/>
          </a:p>
        </p:txBody>
      </p:sp>
      <p:sp>
        <p:nvSpPr>
          <p:cNvPr id="5" name="Slide Number Placeholder 4">
            <a:extLst>
              <a:ext uri="{FF2B5EF4-FFF2-40B4-BE49-F238E27FC236}">
                <a16:creationId xmlns:a16="http://schemas.microsoft.com/office/drawing/2014/main" id="{3019C61E-DA5B-44F5-A76B-46E45294A93F}"/>
              </a:ext>
            </a:extLst>
          </p:cNvPr>
          <p:cNvSpPr>
            <a:spLocks noGrp="1"/>
          </p:cNvSpPr>
          <p:nvPr>
            <p:ph type="sldNum" sz="quarter" idx="12"/>
          </p:nvPr>
        </p:nvSpPr>
        <p:spPr/>
        <p:txBody>
          <a:bodyPr/>
          <a:lstStyle/>
          <a:p>
            <a:fld id="{F553C3F9-3F54-C64D-8AF3-17E14C1DB83D}" type="slidenum">
              <a:rPr lang="en-US" smtClean="0"/>
              <a:t>79</a:t>
            </a:fld>
            <a:endParaRPr lang="en-US"/>
          </a:p>
        </p:txBody>
      </p:sp>
    </p:spTree>
    <p:extLst>
      <p:ext uri="{BB962C8B-B14F-4D97-AF65-F5344CB8AC3E}">
        <p14:creationId xmlns:p14="http://schemas.microsoft.com/office/powerpoint/2010/main" val="177836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0B4B-F3D5-45BD-8505-16C35030DA8E}"/>
              </a:ext>
            </a:extLst>
          </p:cNvPr>
          <p:cNvSpPr>
            <a:spLocks noGrp="1"/>
          </p:cNvSpPr>
          <p:nvPr>
            <p:ph type="title"/>
          </p:nvPr>
        </p:nvSpPr>
        <p:spPr/>
        <p:txBody>
          <a:bodyPr>
            <a:normAutofit fontScale="90000"/>
          </a:bodyPr>
          <a:lstStyle/>
          <a:p>
            <a:r>
              <a:rPr lang="en-US"/>
              <a:t>TSI Particulate Monitors – DustTrak II, DustTrak DRX, and Handheld Models</a:t>
            </a:r>
          </a:p>
        </p:txBody>
      </p:sp>
      <p:sp>
        <p:nvSpPr>
          <p:cNvPr id="3" name="Content Placeholder 2">
            <a:extLst>
              <a:ext uri="{FF2B5EF4-FFF2-40B4-BE49-F238E27FC236}">
                <a16:creationId xmlns:a16="http://schemas.microsoft.com/office/drawing/2014/main" id="{0789790E-702A-4D1D-89F5-C0058898C076}"/>
              </a:ext>
            </a:extLst>
          </p:cNvPr>
          <p:cNvSpPr>
            <a:spLocks noGrp="1"/>
          </p:cNvSpPr>
          <p:nvPr>
            <p:ph sz="half" idx="1"/>
          </p:nvPr>
        </p:nvSpPr>
        <p:spPr>
          <a:xfrm>
            <a:off x="457200" y="914401"/>
            <a:ext cx="5384800" cy="4567404"/>
          </a:xfrm>
        </p:spPr>
        <p:txBody>
          <a:bodyPr/>
          <a:lstStyle/>
          <a:p>
            <a:r>
              <a:rPr lang="en-US" err="1"/>
              <a:t>Dusttrak</a:t>
            </a:r>
            <a:r>
              <a:rPr lang="en-US"/>
              <a:t> II</a:t>
            </a:r>
          </a:p>
          <a:p>
            <a:pPr marL="0" indent="0">
              <a:buNone/>
            </a:pPr>
            <a:endParaRPr lang="en-US"/>
          </a:p>
          <a:p>
            <a:pPr lvl="1"/>
            <a:r>
              <a:rPr lang="en-US"/>
              <a:t>Size selective measurement requires impactors</a:t>
            </a:r>
          </a:p>
          <a:p>
            <a:pPr marL="342900" lvl="1" indent="0">
              <a:buNone/>
            </a:pPr>
            <a:endParaRPr lang="en-US"/>
          </a:p>
          <a:p>
            <a:pPr lvl="1"/>
            <a:r>
              <a:rPr lang="en-US"/>
              <a:t>Can only measure one size at a time</a:t>
            </a:r>
          </a:p>
          <a:p>
            <a:pPr marL="342900" lvl="1" indent="0">
              <a:buNone/>
            </a:pPr>
            <a:endParaRPr lang="en-US"/>
          </a:p>
          <a:p>
            <a:pPr lvl="1"/>
            <a:r>
              <a:rPr lang="en-US"/>
              <a:t>PM1, PM2.5, PM4, and PM10</a:t>
            </a:r>
          </a:p>
          <a:p>
            <a:pPr marL="342900" lvl="1" indent="0">
              <a:buNone/>
            </a:pPr>
            <a:endParaRPr lang="en-US"/>
          </a:p>
          <a:p>
            <a:pPr lvl="1"/>
            <a:r>
              <a:rPr lang="en-US"/>
              <a:t>Internal cassette for gravimetric sampling</a:t>
            </a:r>
          </a:p>
          <a:p>
            <a:pPr marL="342900" lvl="1" indent="0">
              <a:buNone/>
            </a:pPr>
            <a:endParaRPr lang="en-US"/>
          </a:p>
          <a:p>
            <a:pPr lvl="1"/>
            <a:r>
              <a:rPr lang="en-US"/>
              <a:t>EP (External Pump) model available for long term projects</a:t>
            </a:r>
          </a:p>
          <a:p>
            <a:pPr lvl="1"/>
            <a:endParaRPr lang="en-US"/>
          </a:p>
        </p:txBody>
      </p:sp>
      <p:sp>
        <p:nvSpPr>
          <p:cNvPr id="4" name="Content Placeholder 3">
            <a:extLst>
              <a:ext uri="{FF2B5EF4-FFF2-40B4-BE49-F238E27FC236}">
                <a16:creationId xmlns:a16="http://schemas.microsoft.com/office/drawing/2014/main" id="{F44C660D-CBFF-416F-B6C8-37F9949F7559}"/>
              </a:ext>
            </a:extLst>
          </p:cNvPr>
          <p:cNvSpPr>
            <a:spLocks noGrp="1"/>
          </p:cNvSpPr>
          <p:nvPr>
            <p:ph sz="half" idx="2"/>
          </p:nvPr>
        </p:nvSpPr>
        <p:spPr>
          <a:xfrm>
            <a:off x="6197600" y="914401"/>
            <a:ext cx="5384800" cy="5453801"/>
          </a:xfrm>
        </p:spPr>
        <p:txBody>
          <a:bodyPr/>
          <a:lstStyle/>
          <a:p>
            <a:r>
              <a:rPr lang="en-US" err="1"/>
              <a:t>Dusttrak</a:t>
            </a:r>
            <a:r>
              <a:rPr lang="en-US"/>
              <a:t> DRX</a:t>
            </a:r>
          </a:p>
          <a:p>
            <a:pPr marL="0" indent="0">
              <a:buNone/>
            </a:pPr>
            <a:endParaRPr lang="en-US"/>
          </a:p>
          <a:p>
            <a:pPr lvl="1"/>
            <a:r>
              <a:rPr lang="en-US" b="1"/>
              <a:t>No impactors needed</a:t>
            </a:r>
          </a:p>
          <a:p>
            <a:pPr marL="342900" lvl="1" indent="0">
              <a:buNone/>
            </a:pPr>
            <a:endParaRPr lang="en-US" b="1"/>
          </a:p>
          <a:p>
            <a:pPr lvl="1"/>
            <a:r>
              <a:rPr lang="en-US" b="1"/>
              <a:t>Measure PM1, PM2.5, PM4, PM10, and total dust simultaneously</a:t>
            </a:r>
          </a:p>
          <a:p>
            <a:pPr marL="342900" lvl="1" indent="0">
              <a:buNone/>
            </a:pPr>
            <a:endParaRPr lang="en-US" b="1"/>
          </a:p>
          <a:p>
            <a:pPr lvl="1"/>
            <a:r>
              <a:rPr lang="en-US"/>
              <a:t>Internal cassette for gravimetric sampling (2-Piece Cassette)</a:t>
            </a:r>
          </a:p>
          <a:p>
            <a:pPr lvl="2"/>
            <a:r>
              <a:rPr lang="en-US" b="1"/>
              <a:t>Proper impactor must be used</a:t>
            </a:r>
          </a:p>
          <a:p>
            <a:pPr marL="685800" lvl="2" indent="0">
              <a:buNone/>
            </a:pPr>
            <a:endParaRPr lang="en-US" b="1"/>
          </a:p>
          <a:p>
            <a:pPr lvl="1"/>
            <a:r>
              <a:rPr lang="en-US"/>
              <a:t>EP (External Pump) model available for long term projects</a:t>
            </a:r>
          </a:p>
          <a:p>
            <a:pPr lvl="1"/>
            <a:endParaRPr lang="en-US"/>
          </a:p>
          <a:p>
            <a:pPr lvl="1"/>
            <a:endParaRPr lang="en-US"/>
          </a:p>
          <a:p>
            <a:pPr lvl="1"/>
            <a:endParaRPr lang="en-US"/>
          </a:p>
        </p:txBody>
      </p:sp>
      <p:sp>
        <p:nvSpPr>
          <p:cNvPr id="5" name="Slide Number Placeholder 4">
            <a:extLst>
              <a:ext uri="{FF2B5EF4-FFF2-40B4-BE49-F238E27FC236}">
                <a16:creationId xmlns:a16="http://schemas.microsoft.com/office/drawing/2014/main" id="{6369404E-8909-44F7-85AD-D13209CDCE3B}"/>
              </a:ext>
            </a:extLst>
          </p:cNvPr>
          <p:cNvSpPr>
            <a:spLocks noGrp="1"/>
          </p:cNvSpPr>
          <p:nvPr>
            <p:ph type="sldNum" sz="quarter" idx="12"/>
          </p:nvPr>
        </p:nvSpPr>
        <p:spPr/>
        <p:txBody>
          <a:bodyPr/>
          <a:lstStyle/>
          <a:p>
            <a:fld id="{F553C3F9-3F54-C64D-8AF3-17E14C1DB83D}" type="slidenum">
              <a:rPr lang="en-US" smtClean="0"/>
              <a:t>8</a:t>
            </a:fld>
            <a:endParaRPr lang="en-US"/>
          </a:p>
        </p:txBody>
      </p:sp>
    </p:spTree>
    <p:extLst>
      <p:ext uri="{BB962C8B-B14F-4D97-AF65-F5344CB8AC3E}">
        <p14:creationId xmlns:p14="http://schemas.microsoft.com/office/powerpoint/2010/main" val="2460216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200C-B1F8-45B4-B6BD-591DE427C8F8}"/>
              </a:ext>
            </a:extLst>
          </p:cNvPr>
          <p:cNvSpPr>
            <a:spLocks noGrp="1"/>
          </p:cNvSpPr>
          <p:nvPr>
            <p:ph type="title"/>
          </p:nvPr>
        </p:nvSpPr>
        <p:spPr/>
        <p:txBody>
          <a:bodyPr/>
          <a:lstStyle/>
          <a:p>
            <a:r>
              <a:rPr lang="en-US"/>
              <a:t>Calibration and Field Verification of Gas Monitors</a:t>
            </a:r>
          </a:p>
        </p:txBody>
      </p:sp>
      <p:sp>
        <p:nvSpPr>
          <p:cNvPr id="3" name="Content Placeholder 2">
            <a:extLst>
              <a:ext uri="{FF2B5EF4-FFF2-40B4-BE49-F238E27FC236}">
                <a16:creationId xmlns:a16="http://schemas.microsoft.com/office/drawing/2014/main" id="{0D5DB7FC-9A14-43CB-B3EF-8B139C043354}"/>
              </a:ext>
            </a:extLst>
          </p:cNvPr>
          <p:cNvSpPr>
            <a:spLocks noGrp="1"/>
          </p:cNvSpPr>
          <p:nvPr>
            <p:ph sz="half" idx="1"/>
          </p:nvPr>
        </p:nvSpPr>
        <p:spPr>
          <a:xfrm>
            <a:off x="457200" y="914401"/>
            <a:ext cx="5384800" cy="2877311"/>
          </a:xfrm>
        </p:spPr>
        <p:txBody>
          <a:bodyPr/>
          <a:lstStyle/>
          <a:p>
            <a:pPr lvl="1"/>
            <a:r>
              <a:rPr lang="en-US"/>
              <a:t>Zero</a:t>
            </a:r>
          </a:p>
          <a:p>
            <a:pPr lvl="2"/>
            <a:r>
              <a:rPr lang="en-US"/>
              <a:t>Zero sensors using 20.9% O2 zero air</a:t>
            </a:r>
          </a:p>
          <a:p>
            <a:pPr lvl="2"/>
            <a:r>
              <a:rPr lang="en-US"/>
              <a:t>Can also conduct a “fresh air” calibration in outdoor ambient air</a:t>
            </a:r>
          </a:p>
          <a:p>
            <a:pPr lvl="2"/>
            <a:r>
              <a:rPr lang="en-US"/>
              <a:t>Note that “zero” on oxygen sensors is 20.9% based on O2 concentrations at sea level</a:t>
            </a:r>
          </a:p>
          <a:p>
            <a:pPr marL="628650" lvl="2" indent="0">
              <a:buNone/>
            </a:pPr>
            <a:endParaRPr lang="en-US"/>
          </a:p>
        </p:txBody>
      </p:sp>
      <p:sp>
        <p:nvSpPr>
          <p:cNvPr id="4" name="Content Placeholder 3">
            <a:extLst>
              <a:ext uri="{FF2B5EF4-FFF2-40B4-BE49-F238E27FC236}">
                <a16:creationId xmlns:a16="http://schemas.microsoft.com/office/drawing/2014/main" id="{D5524C46-40D1-47BB-AF8C-827ADA590C82}"/>
              </a:ext>
            </a:extLst>
          </p:cNvPr>
          <p:cNvSpPr>
            <a:spLocks noGrp="1"/>
          </p:cNvSpPr>
          <p:nvPr>
            <p:ph sz="half" idx="2"/>
          </p:nvPr>
        </p:nvSpPr>
        <p:spPr>
          <a:xfrm>
            <a:off x="457200" y="3429000"/>
            <a:ext cx="5384800" cy="2166747"/>
          </a:xfrm>
        </p:spPr>
        <p:txBody>
          <a:bodyPr/>
          <a:lstStyle/>
          <a:p>
            <a:pPr marL="352425" lvl="1" indent="0">
              <a:buNone/>
            </a:pPr>
            <a:endParaRPr lang="en-US"/>
          </a:p>
          <a:p>
            <a:pPr lvl="1"/>
            <a:r>
              <a:rPr lang="en-US"/>
              <a:t>Span</a:t>
            </a:r>
          </a:p>
          <a:p>
            <a:pPr lvl="2"/>
            <a:r>
              <a:rPr lang="en-US"/>
              <a:t>Calibration introducing sensor to the appropriate gas</a:t>
            </a:r>
          </a:p>
          <a:p>
            <a:pPr lvl="2"/>
            <a:r>
              <a:rPr lang="en-US" b="1"/>
              <a:t>Use manufacturer recommended calibration gas</a:t>
            </a:r>
            <a:endParaRPr lang="en-US"/>
          </a:p>
        </p:txBody>
      </p:sp>
      <p:sp>
        <p:nvSpPr>
          <p:cNvPr id="5" name="Slide Number Placeholder 4">
            <a:extLst>
              <a:ext uri="{FF2B5EF4-FFF2-40B4-BE49-F238E27FC236}">
                <a16:creationId xmlns:a16="http://schemas.microsoft.com/office/drawing/2014/main" id="{6CF29DA1-0FA1-4300-A68E-F546C531BDA3}"/>
              </a:ext>
            </a:extLst>
          </p:cNvPr>
          <p:cNvSpPr>
            <a:spLocks noGrp="1"/>
          </p:cNvSpPr>
          <p:nvPr>
            <p:ph type="sldNum" sz="quarter" idx="12"/>
          </p:nvPr>
        </p:nvSpPr>
        <p:spPr/>
        <p:txBody>
          <a:bodyPr/>
          <a:lstStyle/>
          <a:p>
            <a:fld id="{F553C3F9-3F54-C64D-8AF3-17E14C1DB83D}" type="slidenum">
              <a:rPr lang="en-US" smtClean="0"/>
              <a:t>80</a:t>
            </a:fld>
            <a:endParaRPr lang="en-US"/>
          </a:p>
        </p:txBody>
      </p:sp>
      <p:sp>
        <p:nvSpPr>
          <p:cNvPr id="10" name="TextBox 9">
            <a:extLst>
              <a:ext uri="{FF2B5EF4-FFF2-40B4-BE49-F238E27FC236}">
                <a16:creationId xmlns:a16="http://schemas.microsoft.com/office/drawing/2014/main" id="{18DE7981-C28B-492E-8C0D-8BBD59D881ED}"/>
              </a:ext>
            </a:extLst>
          </p:cNvPr>
          <p:cNvSpPr txBox="1"/>
          <p:nvPr/>
        </p:nvSpPr>
        <p:spPr>
          <a:xfrm>
            <a:off x="6961632" y="914401"/>
            <a:ext cx="4291584" cy="5016758"/>
          </a:xfrm>
          <a:prstGeom prst="rect">
            <a:avLst/>
          </a:prstGeom>
          <a:noFill/>
        </p:spPr>
        <p:txBody>
          <a:bodyPr wrap="square" rtlCol="0">
            <a:spAutoFit/>
          </a:bodyPr>
          <a:lstStyle/>
          <a:p>
            <a:pPr marL="342900" indent="-342900">
              <a:buClr>
                <a:srgbClr val="00AAD6"/>
              </a:buClr>
              <a:buFont typeface="Arial" panose="020B0604020202020204" pitchFamily="34" charset="0"/>
              <a:buChar char="•"/>
            </a:pPr>
            <a:r>
              <a:rPr lang="en-US" sz="2400">
                <a:latin typeface="Myriad Pro"/>
              </a:rPr>
              <a:t>Bump Test / Field Calibration</a:t>
            </a:r>
          </a:p>
          <a:p>
            <a:pPr>
              <a:buClr>
                <a:srgbClr val="00AAD6"/>
              </a:buClr>
            </a:pPr>
            <a:endParaRPr lang="en-US" sz="2400">
              <a:latin typeface="Myriad Pro"/>
            </a:endParaRPr>
          </a:p>
          <a:p>
            <a:pPr marL="800100" lvl="1" indent="-342900">
              <a:buClr>
                <a:srgbClr val="00AAD6"/>
              </a:buClr>
              <a:buFont typeface="Arial" panose="020B0604020202020204" pitchFamily="34" charset="0"/>
              <a:buChar char="•"/>
            </a:pPr>
            <a:r>
              <a:rPr lang="en-US" sz="2000">
                <a:latin typeface="Myriad Pro"/>
              </a:rPr>
              <a:t>Bump test only validates that the sensor is responding to gas – </a:t>
            </a:r>
            <a:r>
              <a:rPr lang="en-US" sz="2000" b="1">
                <a:latin typeface="Myriad Pro"/>
              </a:rPr>
              <a:t>It is not a calibration</a:t>
            </a:r>
          </a:p>
          <a:p>
            <a:pPr marL="800100" lvl="1" indent="-342900">
              <a:buClr>
                <a:srgbClr val="00AAD6"/>
              </a:buClr>
              <a:buFont typeface="Arial" panose="020B0604020202020204" pitchFamily="34" charset="0"/>
              <a:buChar char="•"/>
            </a:pPr>
            <a:endParaRPr lang="en-US" sz="2000">
              <a:latin typeface="Myriad Pro"/>
            </a:endParaRPr>
          </a:p>
          <a:p>
            <a:pPr marL="800100" lvl="1" indent="-342900">
              <a:buClr>
                <a:srgbClr val="00AAD6"/>
              </a:buClr>
              <a:buFont typeface="Arial" panose="020B0604020202020204" pitchFamily="34" charset="0"/>
              <a:buChar char="•"/>
            </a:pPr>
            <a:r>
              <a:rPr lang="en-US" sz="2000">
                <a:latin typeface="Myriad Pro"/>
              </a:rPr>
              <a:t>The sensor can be bump tested for a Pass/Fail result or gas can be introduced to the sensor while viewing readings in real time to confirm proper functionality.</a:t>
            </a:r>
          </a:p>
          <a:p>
            <a:pPr marL="800100" lvl="1" indent="-342900">
              <a:buClr>
                <a:srgbClr val="00AAD6"/>
              </a:buClr>
              <a:buFont typeface="Arial" panose="020B0604020202020204" pitchFamily="34" charset="0"/>
              <a:buChar char="•"/>
            </a:pPr>
            <a:endParaRPr lang="en-US" sz="2400">
              <a:latin typeface="Myriad Pro"/>
            </a:endParaRPr>
          </a:p>
          <a:p>
            <a:pPr marL="342900" indent="-342900">
              <a:buClr>
                <a:srgbClr val="00AAD6"/>
              </a:buClr>
              <a:buFont typeface="Arial" panose="020B0604020202020204" pitchFamily="34" charset="0"/>
              <a:buChar char="•"/>
            </a:pPr>
            <a:endParaRPr lang="en-US" sz="2400">
              <a:latin typeface="Myriad Pro"/>
            </a:endParaRPr>
          </a:p>
        </p:txBody>
      </p:sp>
    </p:spTree>
    <p:extLst>
      <p:ext uri="{BB962C8B-B14F-4D97-AF65-F5344CB8AC3E}">
        <p14:creationId xmlns:p14="http://schemas.microsoft.com/office/powerpoint/2010/main" val="5810266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E088-920E-4955-9FE8-A1B6BC1190A8}"/>
              </a:ext>
            </a:extLst>
          </p:cNvPr>
          <p:cNvSpPr>
            <a:spLocks noGrp="1"/>
          </p:cNvSpPr>
          <p:nvPr>
            <p:ph type="title"/>
          </p:nvPr>
        </p:nvSpPr>
        <p:spPr/>
        <p:txBody>
          <a:bodyPr/>
          <a:lstStyle/>
          <a:p>
            <a:r>
              <a:rPr lang="en-US"/>
              <a:t>Flow Calibration</a:t>
            </a:r>
          </a:p>
        </p:txBody>
      </p:sp>
      <p:sp>
        <p:nvSpPr>
          <p:cNvPr id="3" name="Content Placeholder 2">
            <a:extLst>
              <a:ext uri="{FF2B5EF4-FFF2-40B4-BE49-F238E27FC236}">
                <a16:creationId xmlns:a16="http://schemas.microsoft.com/office/drawing/2014/main" id="{9F3A71D1-C605-45D9-B192-9E2B0978AD22}"/>
              </a:ext>
            </a:extLst>
          </p:cNvPr>
          <p:cNvSpPr>
            <a:spLocks noGrp="1"/>
          </p:cNvSpPr>
          <p:nvPr>
            <p:ph sz="half" idx="1"/>
          </p:nvPr>
        </p:nvSpPr>
        <p:spPr>
          <a:xfrm>
            <a:off x="457200" y="1706881"/>
            <a:ext cx="5384800" cy="3225498"/>
          </a:xfrm>
        </p:spPr>
        <p:txBody>
          <a:bodyPr/>
          <a:lstStyle/>
          <a:p>
            <a:r>
              <a:rPr lang="en-US" altLang="en-US">
                <a:solidFill>
                  <a:srgbClr val="030609"/>
                </a:solidFill>
              </a:rPr>
              <a:t>Keep flow rate error below ±5%.</a:t>
            </a:r>
          </a:p>
          <a:p>
            <a:pPr lvl="1"/>
            <a:r>
              <a:rPr lang="en-US"/>
              <a:t>Measure flow rate before and after sampling</a:t>
            </a:r>
          </a:p>
          <a:p>
            <a:pPr lvl="1"/>
            <a:r>
              <a:rPr lang="en-US"/>
              <a:t>If post-calibration is within 5% of the initial flow rate, the sample is valid.  If it is outside this range, the sample must be voided.</a:t>
            </a:r>
          </a:p>
        </p:txBody>
      </p:sp>
      <p:sp>
        <p:nvSpPr>
          <p:cNvPr id="4" name="Content Placeholder 3">
            <a:extLst>
              <a:ext uri="{FF2B5EF4-FFF2-40B4-BE49-F238E27FC236}">
                <a16:creationId xmlns:a16="http://schemas.microsoft.com/office/drawing/2014/main" id="{28D2325D-13C8-4668-855E-E322914296FB}"/>
              </a:ext>
            </a:extLst>
          </p:cNvPr>
          <p:cNvSpPr>
            <a:spLocks noGrp="1"/>
          </p:cNvSpPr>
          <p:nvPr>
            <p:ph sz="half" idx="2"/>
          </p:nvPr>
        </p:nvSpPr>
        <p:spPr>
          <a:xfrm>
            <a:off x="6350002" y="1731623"/>
            <a:ext cx="5384800" cy="3188565"/>
          </a:xfrm>
        </p:spPr>
        <p:txBody>
          <a:bodyPr/>
          <a:lstStyle/>
          <a:p>
            <a:r>
              <a:rPr lang="en-US"/>
              <a:t>Measure and record flow rate at least 5 times and take the average of the measurements</a:t>
            </a:r>
          </a:p>
          <a:p>
            <a:pPr marL="0" indent="0">
              <a:buNone/>
            </a:pPr>
            <a:endParaRPr lang="en-US"/>
          </a:p>
          <a:p>
            <a:r>
              <a:rPr lang="en-US"/>
              <a:t>Calibrate with sampling train – do not connect pump directly to calibrator</a:t>
            </a:r>
          </a:p>
        </p:txBody>
      </p:sp>
      <p:sp>
        <p:nvSpPr>
          <p:cNvPr id="5" name="Slide Number Placeholder 4">
            <a:extLst>
              <a:ext uri="{FF2B5EF4-FFF2-40B4-BE49-F238E27FC236}">
                <a16:creationId xmlns:a16="http://schemas.microsoft.com/office/drawing/2014/main" id="{92038F84-1343-4818-8DAD-80F8C6D98F87}"/>
              </a:ext>
            </a:extLst>
          </p:cNvPr>
          <p:cNvSpPr>
            <a:spLocks noGrp="1"/>
          </p:cNvSpPr>
          <p:nvPr>
            <p:ph type="sldNum" sz="quarter" idx="12"/>
          </p:nvPr>
        </p:nvSpPr>
        <p:spPr/>
        <p:txBody>
          <a:bodyPr/>
          <a:lstStyle/>
          <a:p>
            <a:fld id="{F553C3F9-3F54-C64D-8AF3-17E14C1DB83D}" type="slidenum">
              <a:rPr lang="en-US" smtClean="0"/>
              <a:t>81</a:t>
            </a:fld>
            <a:endParaRPr lang="en-US"/>
          </a:p>
        </p:txBody>
      </p:sp>
    </p:spTree>
    <p:extLst>
      <p:ext uri="{BB962C8B-B14F-4D97-AF65-F5344CB8AC3E}">
        <p14:creationId xmlns:p14="http://schemas.microsoft.com/office/powerpoint/2010/main" val="3906672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D299-6F6B-47DD-87DF-F269C44BC80D}"/>
              </a:ext>
            </a:extLst>
          </p:cNvPr>
          <p:cNvSpPr>
            <a:spLocks noGrp="1"/>
          </p:cNvSpPr>
          <p:nvPr>
            <p:ph type="title"/>
          </p:nvPr>
        </p:nvSpPr>
        <p:spPr/>
        <p:txBody>
          <a:bodyPr/>
          <a:lstStyle/>
          <a:p>
            <a:r>
              <a:rPr lang="en-US"/>
              <a:t>Personal Air Sampling Pump Accessories - Cyclones</a:t>
            </a:r>
          </a:p>
        </p:txBody>
      </p:sp>
      <p:sp>
        <p:nvSpPr>
          <p:cNvPr id="3" name="Content Placeholder 2">
            <a:extLst>
              <a:ext uri="{FF2B5EF4-FFF2-40B4-BE49-F238E27FC236}">
                <a16:creationId xmlns:a16="http://schemas.microsoft.com/office/drawing/2014/main" id="{96DBBE60-A659-4EF8-893D-609497DA9AC6}"/>
              </a:ext>
            </a:extLst>
          </p:cNvPr>
          <p:cNvSpPr>
            <a:spLocks noGrp="1"/>
          </p:cNvSpPr>
          <p:nvPr>
            <p:ph sz="half" idx="1"/>
          </p:nvPr>
        </p:nvSpPr>
        <p:spPr>
          <a:xfrm>
            <a:off x="457200" y="914401"/>
            <a:ext cx="5384800" cy="6438686"/>
          </a:xfrm>
        </p:spPr>
        <p:txBody>
          <a:bodyPr/>
          <a:lstStyle/>
          <a:p>
            <a:r>
              <a:rPr lang="en-US"/>
              <a:t>Cyclones use centrifugal force  to remove specific size fractions of dust</a:t>
            </a:r>
          </a:p>
          <a:p>
            <a:pPr marL="0" indent="0">
              <a:buNone/>
            </a:pPr>
            <a:endParaRPr lang="en-US"/>
          </a:p>
          <a:p>
            <a:r>
              <a:rPr lang="en-US"/>
              <a:t>Higher Flow Rate = Shorter Sampling Time</a:t>
            </a:r>
          </a:p>
          <a:p>
            <a:pPr marL="0" indent="0">
              <a:buNone/>
            </a:pPr>
            <a:endParaRPr lang="en-US"/>
          </a:p>
          <a:p>
            <a:r>
              <a:rPr lang="en-US" b="1"/>
              <a:t>Flow rate is extremely important</a:t>
            </a:r>
          </a:p>
          <a:p>
            <a:pPr lvl="1"/>
            <a:r>
              <a:rPr lang="en-US"/>
              <a:t>If the flow rate isn’t set and calibrated properly, the right size “cut” will not occur.</a:t>
            </a:r>
            <a:endParaRPr lang="en-US" b="1"/>
          </a:p>
          <a:p>
            <a:pPr marL="0" indent="0">
              <a:buNone/>
            </a:pPr>
            <a:r>
              <a:rPr lang="en-US" b="1"/>
              <a:t> </a:t>
            </a:r>
          </a:p>
          <a:p>
            <a:endParaRPr lang="en-US"/>
          </a:p>
        </p:txBody>
      </p:sp>
      <p:sp>
        <p:nvSpPr>
          <p:cNvPr id="4" name="Content Placeholder 3">
            <a:extLst>
              <a:ext uri="{FF2B5EF4-FFF2-40B4-BE49-F238E27FC236}">
                <a16:creationId xmlns:a16="http://schemas.microsoft.com/office/drawing/2014/main" id="{E2CDE07C-B2CB-4CB9-AB96-18BDFA0D212A}"/>
              </a:ext>
            </a:extLst>
          </p:cNvPr>
          <p:cNvSpPr>
            <a:spLocks noGrp="1"/>
          </p:cNvSpPr>
          <p:nvPr>
            <p:ph sz="half" idx="2"/>
          </p:nvPr>
        </p:nvSpPr>
        <p:spPr>
          <a:xfrm>
            <a:off x="6197600" y="914401"/>
            <a:ext cx="5384800" cy="6463308"/>
          </a:xfrm>
        </p:spPr>
        <p:txBody>
          <a:bodyPr/>
          <a:lstStyle/>
          <a:p>
            <a:r>
              <a:rPr lang="en-US"/>
              <a:t>As with all personal air sampling, the cyclone/tubing should be mounted in the breathing zone of the employee</a:t>
            </a:r>
          </a:p>
          <a:p>
            <a:pPr marL="0" indent="0">
              <a:buNone/>
            </a:pPr>
            <a:endParaRPr lang="en-US"/>
          </a:p>
          <a:p>
            <a:r>
              <a:rPr lang="en-US"/>
              <a:t>Cyclone must be worn vertically and hang loose </a:t>
            </a:r>
          </a:p>
          <a:p>
            <a:pPr lvl="1"/>
            <a:r>
              <a:rPr lang="en-US"/>
              <a:t>If cyclone is tipped over, larger particles from the grit pot can pass through to the filter and drastically affect the weight of the sample.</a:t>
            </a:r>
          </a:p>
          <a:p>
            <a:pPr lvl="2"/>
            <a:r>
              <a:rPr lang="en-US"/>
              <a:t>Grit pot catches all of the larger particles not to be included in the sample</a:t>
            </a:r>
          </a:p>
          <a:p>
            <a:pPr lvl="2"/>
            <a:endParaRPr lang="en-US"/>
          </a:p>
          <a:p>
            <a:pPr marL="628650" lvl="2" indent="0">
              <a:buNone/>
            </a:pPr>
            <a:r>
              <a:rPr lang="en-US"/>
              <a:t> </a:t>
            </a:r>
          </a:p>
        </p:txBody>
      </p:sp>
      <p:sp>
        <p:nvSpPr>
          <p:cNvPr id="5" name="Slide Number Placeholder 4">
            <a:extLst>
              <a:ext uri="{FF2B5EF4-FFF2-40B4-BE49-F238E27FC236}">
                <a16:creationId xmlns:a16="http://schemas.microsoft.com/office/drawing/2014/main" id="{2F99428E-8DDA-40E6-936B-3BD379B0A220}"/>
              </a:ext>
            </a:extLst>
          </p:cNvPr>
          <p:cNvSpPr>
            <a:spLocks noGrp="1"/>
          </p:cNvSpPr>
          <p:nvPr>
            <p:ph type="sldNum" sz="quarter" idx="12"/>
          </p:nvPr>
        </p:nvSpPr>
        <p:spPr/>
        <p:txBody>
          <a:bodyPr/>
          <a:lstStyle/>
          <a:p>
            <a:fld id="{F553C3F9-3F54-C64D-8AF3-17E14C1DB83D}" type="slidenum">
              <a:rPr lang="en-US" smtClean="0"/>
              <a:t>82</a:t>
            </a:fld>
            <a:endParaRPr lang="en-US"/>
          </a:p>
        </p:txBody>
      </p:sp>
    </p:spTree>
    <p:extLst>
      <p:ext uri="{BB962C8B-B14F-4D97-AF65-F5344CB8AC3E}">
        <p14:creationId xmlns:p14="http://schemas.microsoft.com/office/powerpoint/2010/main" val="378433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DBEFD-6B52-4EC5-A217-FDA978572D0B}"/>
              </a:ext>
            </a:extLst>
          </p:cNvPr>
          <p:cNvSpPr>
            <a:spLocks noGrp="1"/>
          </p:cNvSpPr>
          <p:nvPr>
            <p:ph type="title"/>
          </p:nvPr>
        </p:nvSpPr>
        <p:spPr/>
        <p:txBody>
          <a:bodyPr>
            <a:normAutofit fontScale="90000"/>
          </a:bodyPr>
          <a:lstStyle/>
          <a:p>
            <a:br>
              <a:rPr lang="en-US"/>
            </a:br>
            <a:r>
              <a:rPr lang="en-US"/>
              <a:t>Portable Handheld Particulate Monitor for Area Monitoring</a:t>
            </a:r>
            <a:br>
              <a:rPr lang="en-US"/>
            </a:br>
            <a:endParaRPr lang="en-US"/>
          </a:p>
        </p:txBody>
      </p:sp>
      <p:sp>
        <p:nvSpPr>
          <p:cNvPr id="3" name="Content Placeholder 2">
            <a:extLst>
              <a:ext uri="{FF2B5EF4-FFF2-40B4-BE49-F238E27FC236}">
                <a16:creationId xmlns:a16="http://schemas.microsoft.com/office/drawing/2014/main" id="{71465A54-04EE-46B7-A8DE-B9D57ABEB6AB}"/>
              </a:ext>
            </a:extLst>
          </p:cNvPr>
          <p:cNvSpPr>
            <a:spLocks noGrp="1"/>
          </p:cNvSpPr>
          <p:nvPr>
            <p:ph sz="half" idx="1"/>
          </p:nvPr>
        </p:nvSpPr>
        <p:spPr>
          <a:xfrm>
            <a:off x="603624" y="1076942"/>
            <a:ext cx="5384800" cy="1962094"/>
          </a:xfrm>
        </p:spPr>
        <p:txBody>
          <a:bodyPr/>
          <a:lstStyle/>
          <a:p>
            <a:pPr marL="0" indent="0">
              <a:buNone/>
            </a:pPr>
            <a:r>
              <a:rPr lang="en-US" sz="6000"/>
              <a:t>TSI DustTrak DRX 8534</a:t>
            </a:r>
          </a:p>
          <a:p>
            <a:endParaRPr lang="en-US"/>
          </a:p>
          <a:p>
            <a:endParaRPr lang="en-US"/>
          </a:p>
        </p:txBody>
      </p:sp>
      <p:sp>
        <p:nvSpPr>
          <p:cNvPr id="5" name="Slide Number Placeholder 4">
            <a:extLst>
              <a:ext uri="{FF2B5EF4-FFF2-40B4-BE49-F238E27FC236}">
                <a16:creationId xmlns:a16="http://schemas.microsoft.com/office/drawing/2014/main" id="{10C7C838-4FAB-4331-BAC5-9F02CE4B62CC}"/>
              </a:ext>
            </a:extLst>
          </p:cNvPr>
          <p:cNvSpPr>
            <a:spLocks noGrp="1"/>
          </p:cNvSpPr>
          <p:nvPr>
            <p:ph type="sldNum" sz="quarter" idx="12"/>
          </p:nvPr>
        </p:nvSpPr>
        <p:spPr/>
        <p:txBody>
          <a:bodyPr/>
          <a:lstStyle/>
          <a:p>
            <a:fld id="{F553C3F9-3F54-C64D-8AF3-17E14C1DB83D}" type="slidenum">
              <a:rPr lang="en-US" smtClean="0"/>
              <a:t>9</a:t>
            </a:fld>
            <a:endParaRPr lang="en-US"/>
          </a:p>
        </p:txBody>
      </p:sp>
      <p:pic>
        <p:nvPicPr>
          <p:cNvPr id="4098" name="Picture 2">
            <a:extLst>
              <a:ext uri="{FF2B5EF4-FFF2-40B4-BE49-F238E27FC236}">
                <a16:creationId xmlns:a16="http://schemas.microsoft.com/office/drawing/2014/main" id="{3360C59E-36FB-4B85-875E-60A8E98F5D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78"/>
          <a:stretch/>
        </p:blipFill>
        <p:spPr bwMode="auto">
          <a:xfrm>
            <a:off x="6671057" y="914401"/>
            <a:ext cx="4057904" cy="562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D5682-BCAF-48CC-87B3-BC29B7DB5F62}"/>
              </a:ext>
            </a:extLst>
          </p:cNvPr>
          <p:cNvSpPr txBox="1"/>
          <p:nvPr/>
        </p:nvSpPr>
        <p:spPr>
          <a:xfrm>
            <a:off x="603624" y="3429000"/>
            <a:ext cx="4821697" cy="3785652"/>
          </a:xfrm>
          <a:prstGeom prst="rect">
            <a:avLst/>
          </a:prstGeom>
          <a:noFill/>
        </p:spPr>
        <p:txBody>
          <a:bodyPr wrap="square" rtlCol="0">
            <a:spAutoFit/>
          </a:bodyPr>
          <a:lstStyle/>
          <a:p>
            <a:pPr marL="285750" indent="-285750">
              <a:buClr>
                <a:srgbClr val="00AAD6"/>
              </a:buClr>
              <a:buFont typeface="Arial" panose="020B0604020202020204" pitchFamily="34" charset="0"/>
              <a:buChar char="•"/>
            </a:pPr>
            <a:r>
              <a:rPr lang="en-US" sz="2400" b="1">
                <a:latin typeface="Myriad Pro"/>
              </a:rPr>
              <a:t>No internal cassette for gravimetric sampling</a:t>
            </a:r>
          </a:p>
          <a:p>
            <a:pPr>
              <a:buClr>
                <a:srgbClr val="00AAD6"/>
              </a:buClr>
            </a:pPr>
            <a:endParaRPr lang="en-US" sz="2400" b="1">
              <a:latin typeface="Myriad Pro"/>
            </a:endParaRPr>
          </a:p>
          <a:p>
            <a:pPr marL="285750" indent="-285750">
              <a:buClr>
                <a:srgbClr val="00AAD6"/>
              </a:buClr>
              <a:buFont typeface="Arial" panose="020B0604020202020204" pitchFamily="34" charset="0"/>
              <a:buChar char="•"/>
            </a:pPr>
            <a:r>
              <a:rPr lang="en-US" sz="2400"/>
              <a:t>Measure PM1, PM2.5, PM4, PM10, and total dust simultaneously</a:t>
            </a:r>
          </a:p>
          <a:p>
            <a:pPr>
              <a:buClr>
                <a:srgbClr val="00AAD6"/>
              </a:buClr>
            </a:pPr>
            <a:endParaRPr lang="en-US" sz="2400"/>
          </a:p>
          <a:p>
            <a:pPr marL="285750" indent="-285750">
              <a:buClr>
                <a:srgbClr val="00AAD6"/>
              </a:buClr>
              <a:buFont typeface="Arial" panose="020B0604020202020204" pitchFamily="34" charset="0"/>
              <a:buChar char="•"/>
            </a:pPr>
            <a:r>
              <a:rPr lang="en-US" sz="2400"/>
              <a:t>No Impactors needed</a:t>
            </a:r>
          </a:p>
          <a:p>
            <a:pPr marL="285750" indent="-285750">
              <a:buClr>
                <a:srgbClr val="00AAD6"/>
              </a:buClr>
              <a:buFont typeface="Arial" panose="020B0604020202020204" pitchFamily="34" charset="0"/>
              <a:buChar char="•"/>
            </a:pPr>
            <a:endParaRPr lang="en-US" sz="2400"/>
          </a:p>
          <a:p>
            <a:pPr marL="285750" indent="-285750">
              <a:buClr>
                <a:srgbClr val="00AAD6"/>
              </a:buClr>
              <a:buFont typeface="Arial" panose="020B0604020202020204" pitchFamily="34" charset="0"/>
              <a:buChar char="•"/>
            </a:pPr>
            <a:endParaRPr lang="en-US" sz="2400">
              <a:latin typeface="Myriad Pro"/>
            </a:endParaRPr>
          </a:p>
          <a:p>
            <a:pPr marL="285750" indent="-285750">
              <a:buClr>
                <a:srgbClr val="00AAD6"/>
              </a:buClr>
              <a:buFont typeface="Arial" panose="020B0604020202020204" pitchFamily="34" charset="0"/>
              <a:buChar char="•"/>
            </a:pPr>
            <a:endParaRPr lang="en-US" sz="2400" b="1">
              <a:latin typeface="Myriad Pro"/>
            </a:endParaRPr>
          </a:p>
        </p:txBody>
      </p:sp>
    </p:spTree>
    <p:extLst>
      <p:ext uri="{BB962C8B-B14F-4D97-AF65-F5344CB8AC3E}">
        <p14:creationId xmlns:p14="http://schemas.microsoft.com/office/powerpoint/2010/main" val="2065426807"/>
      </p:ext>
    </p:extLst>
  </p:cSld>
  <p:clrMapOvr>
    <a:masterClrMapping/>
  </p:clrMapOvr>
</p:sld>
</file>

<file path=ppt/theme/theme1.xml><?xml version="1.0" encoding="utf-8"?>
<a:theme xmlns:a="http://schemas.openxmlformats.org/drawingml/2006/main" name="2_Lesman_Powerpoin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eco Rents PPT White Background.pptx" id="{381715DB-29E2-4A46-8D33-AED30340CDD4}" vid="{543CCAFE-7348-436C-9C56-1CD96E02A8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A0DB0BBD2C146984E36C7D9E4B5E4" ma:contentTypeVersion="22" ma:contentTypeDescription="Create a new document." ma:contentTypeScope="" ma:versionID="c09ae7a349dcd1160b6512199f109354">
  <xsd:schema xmlns:xsd="http://www.w3.org/2001/XMLSchema" xmlns:xs="http://www.w3.org/2001/XMLSchema" xmlns:p="http://schemas.microsoft.com/office/2006/metadata/properties" xmlns:ns2="8cef9ebd-105a-40d4-874b-eee2de43f77d" xmlns:ns3="a05c6304-d6a9-4e84-aa5b-3a55e4aed6b5" targetNamespace="http://schemas.microsoft.com/office/2006/metadata/properties" ma:root="true" ma:fieldsID="d72f2c7510727d44b3b63259de427b9d" ns2:_="" ns3:_="">
    <xsd:import namespace="8cef9ebd-105a-40d4-874b-eee2de43f77d"/>
    <xsd:import namespace="a05c6304-d6a9-4e84-aa5b-3a55e4aed6b5"/>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ef9ebd-105a-40d4-874b-eee2de43f77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6359c5d1-4805-4d3b-a3c9-eb510871c3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5c6304-d6a9-4e84-aa5b-3a55e4aed6b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76664084-652c-4e00-a028-fdbbe3813fde}" ma:internalName="TaxCatchAll" ma:showField="CatchAllData" ma:web="a05c6304-d6a9-4e84-aa5b-3a55e4aed6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Version xmlns="8cef9ebd-105a-40d4-874b-eee2de43f77d" xsi:nil="true"/>
    <MigrationWizId xmlns="8cef9ebd-105a-40d4-874b-eee2de43f77d" xsi:nil="true"/>
    <lcf76f155ced4ddcb4097134ff3c332f xmlns="8cef9ebd-105a-40d4-874b-eee2de43f77d">
      <Terms xmlns="http://schemas.microsoft.com/office/infopath/2007/PartnerControls"/>
    </lcf76f155ced4ddcb4097134ff3c332f>
    <MigrationWizIdPermissions xmlns="8cef9ebd-105a-40d4-874b-eee2de43f77d" xsi:nil="true"/>
    <TaxCatchAll xmlns="a05c6304-d6a9-4e84-aa5b-3a55e4aed6b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D23B8D-6597-4922-898D-092AA4825175}"/>
</file>

<file path=customXml/itemProps2.xml><?xml version="1.0" encoding="utf-8"?>
<ds:datastoreItem xmlns:ds="http://schemas.openxmlformats.org/officeDocument/2006/customXml" ds:itemID="{B8F06E49-E4DC-49A7-9305-EB8C3ECC2107}">
  <ds:schemaRefs>
    <ds:schemaRef ds:uri="http://schemas.microsoft.com/office/2006/metadata/properties"/>
    <ds:schemaRef ds:uri="http://schemas.microsoft.com/office/infopath/2007/PartnerControls"/>
    <ds:schemaRef ds:uri="8cef9ebd-105a-40d4-874b-eee2de43f77d"/>
    <ds:schemaRef ds:uri="a05c6304-d6a9-4e84-aa5b-3a55e4aed6b5"/>
  </ds:schemaRefs>
</ds:datastoreItem>
</file>

<file path=customXml/itemProps3.xml><?xml version="1.0" encoding="utf-8"?>
<ds:datastoreItem xmlns:ds="http://schemas.openxmlformats.org/officeDocument/2006/customXml" ds:itemID="{34D817EF-C13A-480B-9D11-FAA7B28029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Raeco Rents PPT White Background Template</Template>
  <TotalTime>58</TotalTime>
  <Words>4606</Words>
  <Application>Microsoft Office PowerPoint</Application>
  <PresentationFormat>Widescreen</PresentationFormat>
  <Paragraphs>743</Paragraphs>
  <Slides>82</Slides>
  <Notes>34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82</vt:i4>
      </vt:variant>
    </vt:vector>
  </HeadingPairs>
  <TitlesOfParts>
    <vt:vector size="97" baseType="lpstr">
      <vt:lpstr>Arial</vt:lpstr>
      <vt:lpstr>Calibri</vt:lpstr>
      <vt:lpstr>Century Gothic</vt:lpstr>
      <vt:lpstr>Courier New</vt:lpstr>
      <vt:lpstr>freight-text-pro</vt:lpstr>
      <vt:lpstr>Honeywell Sans</vt:lpstr>
      <vt:lpstr>Myriad Pro</vt:lpstr>
      <vt:lpstr>Roboto</vt:lpstr>
      <vt:lpstr>rooney-web</vt:lpstr>
      <vt:lpstr>Segoe UI</vt:lpstr>
      <vt:lpstr>Symbol</vt:lpstr>
      <vt:lpstr>Tahoma</vt:lpstr>
      <vt:lpstr>Times New Roman</vt:lpstr>
      <vt:lpstr>Verdana</vt:lpstr>
      <vt:lpstr>2_Lesman_Powerpoint</vt:lpstr>
      <vt:lpstr>Presenter Introductions</vt:lpstr>
      <vt:lpstr>TSI QUESTemp Area Heat Stress Monitors </vt:lpstr>
      <vt:lpstr>Combination Indoor Air Quality (IAQ), Particulate, and VOC Area Monitor </vt:lpstr>
      <vt:lpstr>Combination Indoor Air Quality (IAQ), Particulate, and VOC Area Monitor </vt:lpstr>
      <vt:lpstr>Multiparameter Meter with Interchangeable Probes</vt:lpstr>
      <vt:lpstr>Multiparameter Meter with Interchangeable Probes</vt:lpstr>
      <vt:lpstr>TSI Particulate Monitors – DustTrak II, DustTrak DRX, and Handheld Models</vt:lpstr>
      <vt:lpstr>TSI Particulate Monitors – DustTrak II, DustTrak DRX, and Handheld Models</vt:lpstr>
      <vt:lpstr> Portable Handheld Particulate Monitor for Area Monitoring </vt:lpstr>
      <vt:lpstr>TSI Sidepak AM520 Real-time Aerosol Monitor, Personal/Wearable </vt:lpstr>
      <vt:lpstr>TSI Sidepak AM520 Real-time Aerosol Monitor, Personal/Wearable </vt:lpstr>
      <vt:lpstr>TSI Sidepak AM520 Real-time Aerosol Monitor, Personal/Wearable </vt:lpstr>
      <vt:lpstr>TSI Sidepak AM520 Real-time Aerosol Monitor, Personal/Wearable </vt:lpstr>
      <vt:lpstr>Ultrafine Particle Counter, Portable Handheld for Area Monitoring</vt:lpstr>
      <vt:lpstr>TSI Trakpro Software</vt:lpstr>
      <vt:lpstr>Sound Level Meter (SLM) with Sound Calibrator for Area Noise Mapping</vt:lpstr>
      <vt:lpstr>Sound Level Meter (SLM) with Sound Calibrator for Area Noise Mapping</vt:lpstr>
      <vt:lpstr>Sound Level Meter (SLM) with Sound Calibrator for Area Noise Mapping</vt:lpstr>
      <vt:lpstr>TSI/Quest Edge: Dosimeter with sound calibrator for Personal Sound Monitoring </vt:lpstr>
      <vt:lpstr>TSI/Quest Edge: Splitting up Study Data</vt:lpstr>
      <vt:lpstr>TSI/Quest Edge: Splitting up Study Data</vt:lpstr>
      <vt:lpstr>Casella dBadge personal noise dosimeter – now part of TSI</vt:lpstr>
      <vt:lpstr>Performing I H Surveys at a (Social) Distance – Bluetooth Devices</vt:lpstr>
      <vt:lpstr>AeroQual Series 500 Handheld Ozone Monitor</vt:lpstr>
      <vt:lpstr>Drager Pac 8000 Personal Ozone Monitor</vt:lpstr>
      <vt:lpstr>Enmet Formaldemeter HTV</vt:lpstr>
      <vt:lpstr>Enmet Formaldemeter HTV</vt:lpstr>
      <vt:lpstr>ToxiRAE Pro: Single-gas meter, Personal/Wearable</vt:lpstr>
      <vt:lpstr>QRAE3: Four-gas meter, Personal/Wearable</vt:lpstr>
      <vt:lpstr>ToxiRAE Pro and QRAE 3</vt:lpstr>
      <vt:lpstr>ToxiRAE Pro and QRAE 3</vt:lpstr>
      <vt:lpstr>ToxiRAE Pro PID: Photoionization Detector (PID), Personal/Wearable</vt:lpstr>
      <vt:lpstr>RAE TN-114: Electrochemical, Catalytic, and NDIR Sensor Cross-Sensitivities</vt:lpstr>
      <vt:lpstr>RAE TN-114: Electrochemical, Catalytic, and NDIR Sensor Cross-Sensitivities</vt:lpstr>
      <vt:lpstr>RAE TN-114: Electrochemical, Catalytic, and NDIR Sensor Cross-Sensitivities</vt:lpstr>
      <vt:lpstr>RAE TN-114: Electrochemical, Catalytic, and NDIR Sensor Cross-Sensitivities</vt:lpstr>
      <vt:lpstr>MiniRAE and ppbRAE: Photoionization Detector (PID), Portable Handheld</vt:lpstr>
      <vt:lpstr>MiniRAE and ppbRAE: Photoionization Detector (PID), Portable Handheld</vt:lpstr>
      <vt:lpstr>Photoionization Detector (PID), Portable Handheld</vt:lpstr>
      <vt:lpstr>Photoionization Detector (PID), Portable Handheld</vt:lpstr>
      <vt:lpstr>MultiRAE: Photoionization Detector (PID) and 4-Gas Monitor, Personal and Area</vt:lpstr>
      <vt:lpstr>RAE Systems MultiRAE Family </vt:lpstr>
      <vt:lpstr>Flow Calibration – Rotameters</vt:lpstr>
      <vt:lpstr>Flow Calibration - Primary Air Flow Calibration Standard</vt:lpstr>
      <vt:lpstr>TSI 4146: Primary Air Flow Calibration Standard</vt:lpstr>
      <vt:lpstr>TSI 4146: Primary Air Flow Calibration Standard</vt:lpstr>
      <vt:lpstr>BIOS Defender 520: Primary Air Flow Calibration Standard</vt:lpstr>
      <vt:lpstr>Personal Air Sampling Pump Accessories - Cyclones</vt:lpstr>
      <vt:lpstr>Personal Air Sampling Pump Accessories</vt:lpstr>
      <vt:lpstr>Slate Safety Band V2 personal heat stress instrument</vt:lpstr>
      <vt:lpstr>Slate Safety Band V2 personal heat stress instrument</vt:lpstr>
      <vt:lpstr>Slate Safety Band V2 personal heat stress instrument</vt:lpstr>
      <vt:lpstr>Ametek Brookfield - Mercury Vapor Analyzers</vt:lpstr>
      <vt:lpstr>Ametek Brookfield – Hydrogen Sulfide Analyzer</vt:lpstr>
      <vt:lpstr>SciAps XRF for Lead-based paint and alloy identification</vt:lpstr>
      <vt:lpstr>SciAps XRF for Lead-based paint and alloy identification</vt:lpstr>
      <vt:lpstr>SciAps XRF for Lead-based paint and alloy identification</vt:lpstr>
      <vt:lpstr>SciAps XRF for Lead-based paint and alloy identification</vt:lpstr>
      <vt:lpstr>Honeywell Analytics SPM Flex Single Point Chemcassette Tape-Based Gas Detector</vt:lpstr>
      <vt:lpstr>RAECO Rents Perimeter Monitoring Dust</vt:lpstr>
      <vt:lpstr>RAECO Rents Perimeter Monitoring Sound</vt:lpstr>
      <vt:lpstr>ChemDAQ Inc Gas Monitors</vt:lpstr>
      <vt:lpstr>ChemDAQ Inc Gas Monitors</vt:lpstr>
      <vt:lpstr>ChemDAQ Inc Gas Monitors</vt:lpstr>
      <vt:lpstr>WaveControl</vt:lpstr>
      <vt:lpstr>WaveControl Field Probes Guide</vt:lpstr>
      <vt:lpstr>PowerPoint Presentation</vt:lpstr>
      <vt:lpstr>PowerPoint Presentation</vt:lpstr>
      <vt:lpstr>ToxiRAE Pro: Single-gas meter, Personal/Wearable</vt:lpstr>
      <vt:lpstr>ToxiRAE Pro: Single-gas meter, Personal/Wearable</vt:lpstr>
      <vt:lpstr>QRAE3: Four-gas meter, Personal/Wearable</vt:lpstr>
      <vt:lpstr>Randy notes</vt:lpstr>
      <vt:lpstr>Sound Level Meter (SLM) with Sound Calibrator for Area Noise Mapping</vt:lpstr>
      <vt:lpstr>Sound Level Meter (SLM) with Sound Calibrator for Area Noise Mapping</vt:lpstr>
      <vt:lpstr>TSI/Quest Edge: Dosimeter with sound calibrator for Personal Sound Monitoring </vt:lpstr>
      <vt:lpstr>Photoionization Detector (PID) and 4-Gas Monitor, Personal and Area</vt:lpstr>
      <vt:lpstr>RAE Systems MultiRAE Family </vt:lpstr>
      <vt:lpstr>Datalogging with RAE Systems Instruments</vt:lpstr>
      <vt:lpstr>Direct Read Instrument, Gas Detection Considerations</vt:lpstr>
      <vt:lpstr>Calibration and Field Verification of Gas Monitors</vt:lpstr>
      <vt:lpstr>Flow Calibration</vt:lpstr>
      <vt:lpstr>Personal Air Sampling Pump Accessories - Cyclones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RAECO Rents LMCO Module 4 Direct Read Instruments</dc:title>
  <dc:creator>Matt DeLacluyse</dc:creator>
  <cp:lastModifiedBy>Tony Johlie</cp:lastModifiedBy>
  <cp:revision>1</cp:revision>
  <dcterms:created xsi:type="dcterms:W3CDTF">2021-05-28T16:17:51Z</dcterms:created>
  <dcterms:modified xsi:type="dcterms:W3CDTF">2026-01-12T19:07:00Z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0x01010033DA0DB0BBD2C146984E36C7D9E4B5E4</vt:lpwstr>
  </property>
  <property fmtid="{D5CDD505-2E9C-101B-9397-08002B2CF9AE}" pid="3" name="MediaServiceImageTags">
    <vt:lpwstr/>
  </property>
</Properties>
</file>