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139119826" r:id="rId3"/>
    <p:sldId id="2139119830" r:id="rId4"/>
    <p:sldId id="2139119832" r:id="rId5"/>
    <p:sldId id="2139119833" r:id="rId6"/>
    <p:sldId id="2139119838" r:id="rId7"/>
    <p:sldId id="2139119846" r:id="rId8"/>
    <p:sldId id="2139119848" r:id="rId9"/>
    <p:sldId id="2139119839" r:id="rId10"/>
    <p:sldId id="2139119841" r:id="rId11"/>
    <p:sldId id="2139119865" r:id="rId12"/>
    <p:sldId id="2139119866" r:id="rId13"/>
    <p:sldId id="21391198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th Armstrong" userId="3ba10ec0-69c9-439a-8e38-0853f54b03a0" providerId="ADAL" clId="{B0458C78-E558-4A45-99C5-CA0EC73D399A}"/>
    <pc:docChg chg="custSel addSld modSld">
      <pc:chgData name="Booth Armstrong" userId="3ba10ec0-69c9-439a-8e38-0853f54b03a0" providerId="ADAL" clId="{B0458C78-E558-4A45-99C5-CA0EC73D399A}" dt="2025-12-10T17:19:54.232" v="707" actId="20577"/>
      <pc:docMkLst>
        <pc:docMk/>
      </pc:docMkLst>
      <pc:sldChg chg="addSp modSp mod">
        <pc:chgData name="Booth Armstrong" userId="3ba10ec0-69c9-439a-8e38-0853f54b03a0" providerId="ADAL" clId="{B0458C78-E558-4A45-99C5-CA0EC73D399A}" dt="2025-12-10T17:19:54.232" v="707" actId="20577"/>
        <pc:sldMkLst>
          <pc:docMk/>
          <pc:sldMk cId="1950948131" sldId="2139119838"/>
        </pc:sldMkLst>
        <pc:spChg chg="add mod">
          <ac:chgData name="Booth Armstrong" userId="3ba10ec0-69c9-439a-8e38-0853f54b03a0" providerId="ADAL" clId="{B0458C78-E558-4A45-99C5-CA0EC73D399A}" dt="2025-11-10T15:39:13.436" v="35" actId="1076"/>
          <ac:spMkLst>
            <pc:docMk/>
            <pc:sldMk cId="1950948131" sldId="2139119838"/>
            <ac:spMk id="2" creationId="{AD349196-6734-A863-6B59-6B7C0EACB3D7}"/>
          </ac:spMkLst>
        </pc:spChg>
        <pc:spChg chg="mod">
          <ac:chgData name="Booth Armstrong" userId="3ba10ec0-69c9-439a-8e38-0853f54b03a0" providerId="ADAL" clId="{B0458C78-E558-4A45-99C5-CA0EC73D399A}" dt="2025-12-10T17:19:54.232" v="707" actId="20577"/>
          <ac:spMkLst>
            <pc:docMk/>
            <pc:sldMk cId="1950948131" sldId="2139119838"/>
            <ac:spMk id="9" creationId="{CBAD6CB7-4BFA-2C5E-85D3-E69F7397F3CC}"/>
          </ac:spMkLst>
        </pc:spChg>
        <pc:spChg chg="mod">
          <ac:chgData name="Booth Armstrong" userId="3ba10ec0-69c9-439a-8e38-0853f54b03a0" providerId="ADAL" clId="{B0458C78-E558-4A45-99C5-CA0EC73D399A}" dt="2025-11-10T15:38:10.090" v="0" actId="20577"/>
          <ac:spMkLst>
            <pc:docMk/>
            <pc:sldMk cId="1950948131" sldId="2139119838"/>
            <ac:spMk id="10" creationId="{E6B514E9-112C-6A9F-B5A9-7AA34064FD7F}"/>
          </ac:spMkLst>
        </pc:spChg>
        <pc:spChg chg="mod">
          <ac:chgData name="Booth Armstrong" userId="3ba10ec0-69c9-439a-8e38-0853f54b03a0" providerId="ADAL" clId="{B0458C78-E558-4A45-99C5-CA0EC73D399A}" dt="2025-11-10T15:38:14.516" v="1" actId="20577"/>
          <ac:spMkLst>
            <pc:docMk/>
            <pc:sldMk cId="1950948131" sldId="2139119838"/>
            <ac:spMk id="12" creationId="{4D69504E-ACD6-0156-54C2-794C46AEC675}"/>
          </ac:spMkLst>
        </pc:spChg>
      </pc:sldChg>
      <pc:sldChg chg="modSp mod">
        <pc:chgData name="Booth Armstrong" userId="3ba10ec0-69c9-439a-8e38-0853f54b03a0" providerId="ADAL" clId="{B0458C78-E558-4A45-99C5-CA0EC73D399A}" dt="2025-11-10T15:43:49.058" v="525" actId="20577"/>
        <pc:sldMkLst>
          <pc:docMk/>
          <pc:sldMk cId="1437663428" sldId="2139119841"/>
        </pc:sldMkLst>
        <pc:spChg chg="mod">
          <ac:chgData name="Booth Armstrong" userId="3ba10ec0-69c9-439a-8e38-0853f54b03a0" providerId="ADAL" clId="{B0458C78-E558-4A45-99C5-CA0EC73D399A}" dt="2025-11-10T15:43:49.058" v="525" actId="20577"/>
          <ac:spMkLst>
            <pc:docMk/>
            <pc:sldMk cId="1437663428" sldId="2139119841"/>
            <ac:spMk id="7" creationId="{01B4CC33-950A-B5B8-EB1A-0EDA560F0168}"/>
          </ac:spMkLst>
        </pc:spChg>
        <pc:picChg chg="mod">
          <ac:chgData name="Booth Armstrong" userId="3ba10ec0-69c9-439a-8e38-0853f54b03a0" providerId="ADAL" clId="{B0458C78-E558-4A45-99C5-CA0EC73D399A}" dt="2025-11-10T15:42:24.034" v="263" actId="14100"/>
          <ac:picMkLst>
            <pc:docMk/>
            <pc:sldMk cId="1437663428" sldId="2139119841"/>
            <ac:picMk id="3" creationId="{78AFC832-1FA4-D573-7959-5572086B4110}"/>
          </ac:picMkLst>
        </pc:picChg>
      </pc:sldChg>
      <pc:sldChg chg="modSp mod">
        <pc:chgData name="Booth Armstrong" userId="3ba10ec0-69c9-439a-8e38-0853f54b03a0" providerId="ADAL" clId="{B0458C78-E558-4A45-99C5-CA0EC73D399A}" dt="2025-11-10T15:41:24.597" v="255" actId="20577"/>
        <pc:sldMkLst>
          <pc:docMk/>
          <pc:sldMk cId="3912557598" sldId="2139119848"/>
        </pc:sldMkLst>
        <pc:spChg chg="mod">
          <ac:chgData name="Booth Armstrong" userId="3ba10ec0-69c9-439a-8e38-0853f54b03a0" providerId="ADAL" clId="{B0458C78-E558-4A45-99C5-CA0EC73D399A}" dt="2025-11-10T15:41:24.597" v="255" actId="20577"/>
          <ac:spMkLst>
            <pc:docMk/>
            <pc:sldMk cId="3912557598" sldId="2139119848"/>
            <ac:spMk id="7" creationId="{446A7665-9DF8-A09B-220E-D52115B03F27}"/>
          </ac:spMkLst>
        </pc:spChg>
      </pc:sldChg>
      <pc:sldChg chg="modSp mod">
        <pc:chgData name="Booth Armstrong" userId="3ba10ec0-69c9-439a-8e38-0853f54b03a0" providerId="ADAL" clId="{B0458C78-E558-4A45-99C5-CA0EC73D399A}" dt="2025-11-10T15:47:01.113" v="626" actId="5793"/>
        <pc:sldMkLst>
          <pc:docMk/>
          <pc:sldMk cId="835768118" sldId="2139119865"/>
        </pc:sldMkLst>
        <pc:spChg chg="mod">
          <ac:chgData name="Booth Armstrong" userId="3ba10ec0-69c9-439a-8e38-0853f54b03a0" providerId="ADAL" clId="{B0458C78-E558-4A45-99C5-CA0EC73D399A}" dt="2025-11-10T15:45:14.886" v="595" actId="27636"/>
          <ac:spMkLst>
            <pc:docMk/>
            <pc:sldMk cId="835768118" sldId="2139119865"/>
            <ac:spMk id="2" creationId="{F2CDF63D-7CB8-2F62-5D6F-80B182EE3494}"/>
          </ac:spMkLst>
        </pc:spChg>
        <pc:spChg chg="mod">
          <ac:chgData name="Booth Armstrong" userId="3ba10ec0-69c9-439a-8e38-0853f54b03a0" providerId="ADAL" clId="{B0458C78-E558-4A45-99C5-CA0EC73D399A}" dt="2025-11-10T15:47:01.113" v="626" actId="5793"/>
          <ac:spMkLst>
            <pc:docMk/>
            <pc:sldMk cId="835768118" sldId="2139119865"/>
            <ac:spMk id="3" creationId="{0DDF05FD-A8F5-1BF4-7FDC-1C57AFC79578}"/>
          </ac:spMkLst>
        </pc:spChg>
      </pc:sldChg>
      <pc:sldChg chg="modSp add mod">
        <pc:chgData name="Booth Armstrong" userId="3ba10ec0-69c9-439a-8e38-0853f54b03a0" providerId="ADAL" clId="{B0458C78-E558-4A45-99C5-CA0EC73D399A}" dt="2025-11-10T15:47:52.807" v="693" actId="20577"/>
        <pc:sldMkLst>
          <pc:docMk/>
          <pc:sldMk cId="1010122446" sldId="2139119866"/>
        </pc:sldMkLst>
        <pc:spChg chg="mod">
          <ac:chgData name="Booth Armstrong" userId="3ba10ec0-69c9-439a-8e38-0853f54b03a0" providerId="ADAL" clId="{B0458C78-E558-4A45-99C5-CA0EC73D399A}" dt="2025-11-10T15:47:52.807" v="693" actId="20577"/>
          <ac:spMkLst>
            <pc:docMk/>
            <pc:sldMk cId="1010122446" sldId="2139119866"/>
            <ac:spMk id="3" creationId="{5253D82F-BF28-8318-563A-E1B4B096F3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70357-3F43-3E9B-6FC8-5F87B6917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4E2B710E-A607-524A-9B03-33416B138745}"/>
              </a:ext>
            </a:extLst>
          </p:cNvPr>
          <p:cNvSpPr/>
          <p:nvPr/>
        </p:nvSpPr>
        <p:spPr>
          <a:xfrm>
            <a:off x="-2426" y="4506925"/>
            <a:ext cx="12219840" cy="2366178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6416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2A70FF-5D2C-C8C5-25C2-4D9E4ABD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9419" y="-287152"/>
            <a:ext cx="2704473" cy="208982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109DEC0C-4399-298F-E9DE-FCAA4EA1322D}"/>
              </a:ext>
            </a:extLst>
          </p:cNvPr>
          <p:cNvSpPr txBox="1"/>
          <p:nvPr/>
        </p:nvSpPr>
        <p:spPr>
          <a:xfrm>
            <a:off x="1024354" y="3553727"/>
            <a:ext cx="106346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6"/>
              </a:lnSpc>
              <a:spcBef>
                <a:spcPct val="0"/>
              </a:spcBef>
            </a:pPr>
            <a:r>
              <a:rPr lang="en-US" b="1" dirty="0">
                <a:solidFill>
                  <a:srgbClr val="1E1D1E"/>
                </a:solidFill>
                <a:latin typeface="Avenir"/>
                <a:ea typeface="Avenir Bold"/>
                <a:cs typeface="Avenir Bold"/>
              </a:rPr>
              <a:t>Presented by: Booth Armstrong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5D8DB-66CB-8AEC-C760-9EF3BB4555B0}"/>
              </a:ext>
            </a:extLst>
          </p:cNvPr>
          <p:cNvSpPr txBox="1"/>
          <p:nvPr/>
        </p:nvSpPr>
        <p:spPr>
          <a:xfrm>
            <a:off x="1024354" y="1513053"/>
            <a:ext cx="8689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AeroFit</a:t>
            </a:r>
            <a:r>
              <a:rPr lang="fr-FR" sz="5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&amp; Quantifit2 Respirator Fit </a:t>
            </a:r>
            <a:r>
              <a:rPr lang="fr-FR" sz="5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Testing</a:t>
            </a:r>
            <a:endParaRPr lang="en-US" sz="5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51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54897-C808-C0DC-3E41-216EB89C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7091-1CF9-732C-3AAF-CFAA0080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798CE"/>
                </a:solidFill>
                <a:latin typeface="Avenir"/>
              </a:rPr>
              <a:t>CNP</a:t>
            </a:r>
            <a:endParaRPr lang="en-US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308FFB7-3568-C90A-481C-C89F386FC778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B4CC33-950A-B5B8-EB1A-0EDA560F0168}"/>
              </a:ext>
            </a:extLst>
          </p:cNvPr>
          <p:cNvSpPr>
            <a:spLocks noGrp="1"/>
          </p:cNvSpPr>
          <p:nvPr/>
        </p:nvSpPr>
        <p:spPr>
          <a:xfrm>
            <a:off x="728706" y="2076430"/>
            <a:ext cx="6832598" cy="3959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venir"/>
              </a:rPr>
              <a:t>Benefits: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No Environmental Requirements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Highly Portable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Battery Power</a:t>
            </a:r>
          </a:p>
          <a:p>
            <a:pPr marL="0" indent="0">
              <a:buNone/>
            </a:pPr>
            <a:endParaRPr lang="en-US" sz="2000" dirty="0">
              <a:latin typeface="Avenir"/>
            </a:endParaRPr>
          </a:p>
          <a:p>
            <a:pPr marL="0" indent="0">
              <a:buNone/>
            </a:pPr>
            <a:r>
              <a:rPr lang="en-US" sz="2000" b="1" dirty="0">
                <a:latin typeface="Avenir"/>
              </a:rPr>
              <a:t>Limitations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Cannot fit test Filtering Facepiece Respirators</a:t>
            </a:r>
          </a:p>
          <a:p>
            <a:pPr marL="0" indent="0">
              <a:buNone/>
            </a:pPr>
            <a:endParaRPr lang="en-US" sz="2000" i="1" dirty="0">
              <a:latin typeface="Avenir"/>
            </a:endParaRPr>
          </a:p>
          <a:p>
            <a:pPr marL="0" indent="0">
              <a:buNone/>
            </a:pPr>
            <a:r>
              <a:rPr lang="en-US" sz="2000" b="1" dirty="0">
                <a:latin typeface="Avenir"/>
              </a:rPr>
              <a:t>Key Advancement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The most efficient testing method for quantitatively testing respirators with elastomeric /rubber seals</a:t>
            </a:r>
          </a:p>
          <a:p>
            <a:pPr marL="0" indent="0">
              <a:buNone/>
            </a:pPr>
            <a:endParaRPr lang="en-US" sz="2000" i="1" dirty="0">
              <a:latin typeface="Avenir"/>
            </a:endParaRPr>
          </a:p>
        </p:txBody>
      </p:sp>
      <p:pic>
        <p:nvPicPr>
          <p:cNvPr id="3" name="Picture 2" descr="A person wearing a gas mask and holding a tool box&#10;&#10;AI-generated content may be incorrect.">
            <a:extLst>
              <a:ext uri="{FF2B5EF4-FFF2-40B4-BE49-F238E27FC236}">
                <a16:creationId xmlns:a16="http://schemas.microsoft.com/office/drawing/2014/main" id="{78AFC832-1FA4-D573-7959-5572086B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439" y="2070766"/>
            <a:ext cx="3951184" cy="29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B2FDE-CB50-5D01-16A0-A55F9B92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F63D-7CB8-2F62-5D6F-80B182EE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798CE"/>
                </a:solidFill>
                <a:latin typeface="Avenir"/>
              </a:rPr>
              <a:t>AeroFit</a:t>
            </a:r>
            <a:r>
              <a:rPr lang="en-US" b="1" dirty="0">
                <a:solidFill>
                  <a:srgbClr val="0798CE"/>
                </a:solidFill>
                <a:latin typeface="Avenir"/>
              </a:rPr>
              <a:t> &amp; QuantiFit2 Product Demonstration</a:t>
            </a:r>
            <a:br>
              <a:rPr lang="en-US" b="1" dirty="0">
                <a:solidFill>
                  <a:srgbClr val="0798CE"/>
                </a:solidFill>
                <a:latin typeface="Aveni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05FD-A8F5-1BF4-7FDC-1C57AFC7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72"/>
            <a:ext cx="9581439" cy="417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User Interface</a:t>
            </a:r>
          </a:p>
          <a:p>
            <a:pPr lvl="1"/>
            <a:r>
              <a:rPr lang="en-US" dirty="0"/>
              <a:t>Respirator Selection Process</a:t>
            </a:r>
          </a:p>
          <a:p>
            <a:pPr lvl="1"/>
            <a:r>
              <a:rPr lang="en-US" dirty="0"/>
              <a:t>Inputting Test Subjects</a:t>
            </a:r>
          </a:p>
          <a:p>
            <a:pPr lvl="1"/>
            <a:r>
              <a:rPr lang="en-US" dirty="0"/>
              <a:t>Record-Keeping Features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Avenir"/>
              </a:rPr>
              <a:t>Fit Test Reporting Capabilities: QuantiFit2, Logic PC Software, </a:t>
            </a:r>
            <a:r>
              <a:rPr lang="en-US" dirty="0" err="1">
                <a:solidFill>
                  <a:srgbClr val="242424"/>
                </a:solidFill>
                <a:latin typeface="Avenir"/>
              </a:rPr>
              <a:t>LogicCloud</a:t>
            </a:r>
            <a:endParaRPr lang="en-US" dirty="0">
              <a:solidFill>
                <a:srgbClr val="242424"/>
              </a:solidFill>
              <a:latin typeface="Avenir"/>
            </a:endParaRPr>
          </a:p>
          <a:p>
            <a:pPr marL="457200" lvl="1" indent="0">
              <a:buNone/>
            </a:pPr>
            <a:endParaRPr lang="en-US" dirty="0"/>
          </a:p>
          <a:p>
            <a:pPr marL="0" marR="0" indent="0" algn="l">
              <a:buNone/>
            </a:pPr>
            <a:endParaRPr lang="en-US" sz="1600" dirty="0">
              <a:solidFill>
                <a:srgbClr val="444444"/>
              </a:solidFill>
              <a:latin typeface="Avenir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076B8AE-6220-9683-62CF-61E764CBAFEC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576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926F-8C11-9734-1EC4-2639547D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C574-219E-E4F6-E1C0-14D0A618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798CE"/>
                </a:solidFill>
                <a:latin typeface="Avenir"/>
              </a:rPr>
              <a:t>Additional Solutions</a:t>
            </a:r>
            <a:br>
              <a:rPr lang="en-US" b="1" dirty="0">
                <a:solidFill>
                  <a:srgbClr val="0798CE"/>
                </a:solidFill>
                <a:latin typeface="Aveni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3D82F-BF28-8318-563A-E1B4B096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72"/>
            <a:ext cx="9581439" cy="417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Avenir"/>
              </a:rPr>
              <a:t>OHD </a:t>
            </a:r>
            <a:r>
              <a:rPr lang="en-US" sz="2000" b="0" i="0" dirty="0" err="1">
                <a:solidFill>
                  <a:srgbClr val="242424"/>
                </a:solidFill>
                <a:effectLst/>
                <a:latin typeface="Avenir"/>
              </a:rPr>
              <a:t>LogicCloud</a:t>
            </a:r>
            <a:r>
              <a:rPr lang="en-US" sz="2000" dirty="0">
                <a:solidFill>
                  <a:srgbClr val="242424"/>
                </a:solidFill>
                <a:latin typeface="Avenir"/>
              </a:rPr>
              <a:t>: </a:t>
            </a:r>
          </a:p>
          <a:p>
            <a:pPr marL="457200" lvl="1"/>
            <a:r>
              <a:rPr lang="en-US" sz="1600" dirty="0">
                <a:solidFill>
                  <a:srgbClr val="242424"/>
                </a:solidFill>
                <a:latin typeface="Avenir"/>
              </a:rPr>
              <a:t>Automatic s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Avenir"/>
              </a:rPr>
              <a:t>cheduling of employees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Avenir"/>
              </a:rPr>
              <a:t>withnotifications</a:t>
            </a:r>
            <a:endParaRPr lang="en-US" sz="1600" b="0" i="0" dirty="0">
              <a:solidFill>
                <a:srgbClr val="242424"/>
              </a:solidFill>
              <a:effectLst/>
              <a:latin typeface="Avenir"/>
            </a:endParaRPr>
          </a:p>
          <a:p>
            <a:pPr marL="457200" lvl="1"/>
            <a:r>
              <a:rPr lang="en-US" sz="1600" dirty="0">
                <a:solidFill>
                  <a:srgbClr val="242424"/>
                </a:solidFill>
                <a:latin typeface="Avenir"/>
              </a:rPr>
              <a:t>Centralized data</a:t>
            </a:r>
          </a:p>
          <a:p>
            <a:pPr marL="457200" lvl="1"/>
            <a:r>
              <a:rPr lang="en-US" sz="1600" dirty="0">
                <a:solidFill>
                  <a:srgbClr val="242424"/>
                </a:solidFill>
                <a:latin typeface="Avenir"/>
              </a:rPr>
              <a:t>Advanced reporting</a:t>
            </a:r>
            <a:endParaRPr lang="en-US" sz="2000" dirty="0">
              <a:latin typeface="Avenir"/>
            </a:endParaRPr>
          </a:p>
          <a:p>
            <a:pPr marL="0" marR="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Avenir"/>
              </a:rPr>
              <a:t>OHD Pre-Paid Calibration Packages &amp; Extend Warranties</a:t>
            </a:r>
          </a:p>
          <a:p>
            <a:pPr marL="0" marR="0" indent="0" algn="l">
              <a:buNone/>
            </a:pPr>
            <a:endParaRPr lang="en-US" sz="2000" b="0" i="0" dirty="0">
              <a:solidFill>
                <a:srgbClr val="242424"/>
              </a:solidFill>
              <a:effectLst/>
              <a:latin typeface="Aveni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444444"/>
              </a:solidFill>
              <a:latin typeface="Avenir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21A6601-67FD-B161-0CE1-B4D0FC9D0222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1012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94CD-7BC9-2968-9BA1-93C25C073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nowy mountain tops in a foggy day&#10;&#10;AI-generated content may be incorrect.">
            <a:extLst>
              <a:ext uri="{FF2B5EF4-FFF2-40B4-BE49-F238E27FC236}">
                <a16:creationId xmlns:a16="http://schemas.microsoft.com/office/drawing/2014/main" id="{0A54CE57-6A9A-DEAE-1FF7-CBA6D95D8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" y="0"/>
            <a:ext cx="12213373" cy="6865544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979E9BCE-0806-1250-48CF-F3AEC5B25044}"/>
              </a:ext>
            </a:extLst>
          </p:cNvPr>
          <p:cNvSpPr/>
          <p:nvPr/>
        </p:nvSpPr>
        <p:spPr>
          <a:xfrm>
            <a:off x="-2426" y="4506925"/>
            <a:ext cx="12219840" cy="2366178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96416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6249ED-907A-58F8-D65B-083FD5795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9419" y="-287152"/>
            <a:ext cx="2704473" cy="208982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0264CF3-229D-29F6-D48C-2EE83F6C3241}"/>
              </a:ext>
            </a:extLst>
          </p:cNvPr>
          <p:cNvSpPr txBox="1"/>
          <p:nvPr/>
        </p:nvSpPr>
        <p:spPr>
          <a:xfrm>
            <a:off x="987462" y="2807559"/>
            <a:ext cx="8275319" cy="1456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17"/>
              </a:lnSpc>
              <a:spcBef>
                <a:spcPct val="0"/>
              </a:spcBef>
            </a:pPr>
            <a:r>
              <a:rPr lang="en-US" sz="6400" b="1" spc="300">
                <a:solidFill>
                  <a:srgbClr val="0598CE"/>
                </a:solidFill>
                <a:latin typeface="Avenir Black" panose="020B0803020203020204" pitchFamily="34" charset="-78"/>
                <a:cs typeface="Avenir Black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74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AC88-C905-3888-A569-FDA1ED82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Why Do We Fit Test?</a:t>
            </a:r>
            <a:endParaRPr lang="en-US" b="1">
              <a:latin typeface="Aveni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9924-39F4-84E7-D366-11FAF335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97" y="1710367"/>
            <a:ext cx="1001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venir"/>
              </a:rPr>
              <a:t>Protect the health of employees</a:t>
            </a:r>
            <a:endParaRPr lang="en-US" sz="2000" b="1" dirty="0">
              <a:solidFill>
                <a:srgbClr val="242424"/>
              </a:solidFill>
              <a:latin typeface="Avenir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  <a:latin typeface="Avenir"/>
              </a:rPr>
              <a:t>Poor fit is the largest contributor to poor protection (</a:t>
            </a:r>
            <a:r>
              <a:rPr lang="en-US" sz="2400" i="1" dirty="0" err="1">
                <a:solidFill>
                  <a:srgbClr val="000000"/>
                </a:solidFill>
                <a:latin typeface="Avenir"/>
              </a:rPr>
              <a:t>Grinspun</a:t>
            </a:r>
            <a:r>
              <a:rPr lang="en-US" sz="2400" i="1" dirty="0">
                <a:solidFill>
                  <a:srgbClr val="000000"/>
                </a:solidFill>
                <a:latin typeface="Avenir"/>
              </a:rPr>
              <a:t> et al. 2009)</a:t>
            </a:r>
            <a:endParaRPr lang="en-US" sz="2400" i="1" dirty="0">
              <a:solidFill>
                <a:srgbClr val="242424"/>
              </a:solidFill>
              <a:latin typeface="Avenir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Avenir"/>
              </a:rPr>
              <a:t>Ensures respiratory protection effectiveness.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Avenir"/>
              </a:rPr>
              <a:t>Prevents workplace exposure to harmful airborne particles.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Avenir"/>
              </a:rPr>
              <a:t>Builds confidence, morale, and safety culture among employees.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Avenir"/>
              </a:rPr>
              <a:t>Compliance with OSHA and other safety regulations.</a:t>
            </a:r>
          </a:p>
          <a:p>
            <a:pPr>
              <a:buFont typeface="Arial"/>
              <a:buChar char="•"/>
            </a:pPr>
            <a:endParaRPr lang="en-US" sz="2000" dirty="0">
              <a:latin typeface="Avenir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B6DE76D-4684-8812-531A-3216841A8773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F7CBB7F5-5592-46F7-67EA-C232C8EF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90" y="4214532"/>
            <a:ext cx="2430071" cy="14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C41B-F56D-E94F-D746-00FE62F86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1FFE-CDAD-4D4D-FDAF-8AAE2A3F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Who Can Fit Test?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A623-7A63-297E-741E-944CE3F6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707" y="1874289"/>
            <a:ext cx="47390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Competent Individual?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44444"/>
              </a:solidFill>
              <a:latin typeface="Aveni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Qualified Individual?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44444"/>
              </a:solidFill>
              <a:latin typeface="Aveni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Program Administrator?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44444"/>
              </a:solidFill>
              <a:latin typeface="Aveni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Anyone?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4A5B185-609B-5A0C-810C-2813357E8744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4" name="Picture 3" descr="A person wearing a gas mask&#10;&#10;AI-generated content may be incorrect.">
            <a:extLst>
              <a:ext uri="{FF2B5EF4-FFF2-40B4-BE49-F238E27FC236}">
                <a16:creationId xmlns:a16="http://schemas.microsoft.com/office/drawing/2014/main" id="{9A2E386E-44FD-07BC-6ECA-85CD72A15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368" y="1716191"/>
            <a:ext cx="3861619" cy="43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6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16C26-A103-DAD2-A67E-6FFBA0DA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B7E-FC2D-B82A-6D22-31253DE1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When to Fit Test?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D86B2-46F8-4F8E-D6E4-32A91454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59" y="2132386"/>
            <a:ext cx="47390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As part of the initial respirator selection</a:t>
            </a:r>
            <a:endParaRPr lang="en-US">
              <a:solidFill>
                <a:srgbClr val="000000"/>
              </a:solidFill>
              <a:latin typeface="Aptos" panose="020B00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44444"/>
              </a:solidFill>
              <a:latin typeface="Avenir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444444"/>
                </a:solidFill>
                <a:latin typeface="Avenir"/>
              </a:rPr>
              <a:t>Where an untested facepiece is already in use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DFDE5DC-0AC3-E864-A5C6-E7AA3EE3875C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6" name="Picture 5" descr="DSC01966">
            <a:extLst>
              <a:ext uri="{FF2B5EF4-FFF2-40B4-BE49-F238E27FC236}">
                <a16:creationId xmlns:a16="http://schemas.microsoft.com/office/drawing/2014/main" id="{264158D3-69F7-0884-37B6-0A0BD87A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223" y="1878423"/>
            <a:ext cx="4918587" cy="39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A177-54EB-C665-042A-B463E65E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7845-3E1E-3EF8-D89B-205508D8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How About a Repeat Test?</a:t>
            </a:r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930EE17-B0CA-0F7E-6A0B-FFF0E57C0B9D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Google Shape;252;p49">
            <a:extLst>
              <a:ext uri="{FF2B5EF4-FFF2-40B4-BE49-F238E27FC236}">
                <a16:creationId xmlns:a16="http://schemas.microsoft.com/office/drawing/2014/main" id="{18B7D4CC-F0B8-CD78-6F84-F36B312BE13F}"/>
              </a:ext>
            </a:extLst>
          </p:cNvPr>
          <p:cNvSpPr txBox="1">
            <a:spLocks noGrp="1"/>
          </p:cNvSpPr>
          <p:nvPr/>
        </p:nvSpPr>
        <p:spPr>
          <a:xfrm>
            <a:off x="3893265" y="1824526"/>
            <a:ext cx="7454293" cy="4351338"/>
          </a:xfrm>
          <a:prstGeom prst="rect">
            <a:avLst/>
          </a:prstGeom>
        </p:spPr>
        <p:txBody>
          <a:bodyPr spcFirstLastPara="1" vert="horz" lIns="68569" tIns="34275" rIns="68569" bIns="3427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>
                <a:latin typeface="Avenir"/>
              </a:rPr>
              <a:t>When the wearer: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latin typeface="Avenir"/>
            </a:endParaRPr>
          </a:p>
          <a:p>
            <a:pPr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Avenir"/>
              <a:buChar char="●"/>
            </a:pPr>
            <a:r>
              <a:rPr lang="en-US" sz="2000">
                <a:latin typeface="Avenir"/>
              </a:rPr>
              <a:t>Loses or gains significant weight (+/- 20lbs or 9kg)</a:t>
            </a:r>
            <a:endParaRPr lang="en-US" sz="2000">
              <a:latin typeface="Avenir"/>
              <a:cs typeface="Arial" panose="020B0604020202020204"/>
            </a:endParaRPr>
          </a:p>
          <a:p>
            <a:pPr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Avenir"/>
              <a:buChar char="●"/>
            </a:pPr>
            <a:r>
              <a:rPr lang="en-US" sz="2000">
                <a:latin typeface="Avenir"/>
              </a:rPr>
              <a:t>Undergoes any substantial dental work</a:t>
            </a:r>
            <a:endParaRPr lang="en-US" sz="2000">
              <a:latin typeface="Avenir"/>
              <a:cs typeface="Arial" panose="020B0604020202020204"/>
            </a:endParaRPr>
          </a:p>
          <a:p>
            <a:pPr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Avenir"/>
              <a:buChar char="●"/>
            </a:pPr>
            <a:r>
              <a:rPr lang="en-US" sz="2000">
                <a:latin typeface="Avenir"/>
              </a:rPr>
              <a:t>Develops any facial changes (scars, moles, etc.) around the face seal area</a:t>
            </a:r>
            <a:endParaRPr lang="en-US" sz="2000">
              <a:latin typeface="Avenir"/>
              <a:cs typeface="Arial" panose="020B0604020202020204"/>
            </a:endParaRPr>
          </a:p>
          <a:p>
            <a:pPr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Avenir"/>
              <a:buChar char="●"/>
            </a:pPr>
            <a:r>
              <a:rPr lang="en-US" sz="2000">
                <a:latin typeface="Avenir"/>
              </a:rPr>
              <a:t>At the regulated time interval (typically annually)</a:t>
            </a:r>
            <a:endParaRPr lang="en-US" sz="2000">
              <a:latin typeface="Avenir"/>
              <a:cs typeface="Arial" panose="020B0604020202020204"/>
            </a:endParaRPr>
          </a:p>
          <a:p>
            <a:pPr marL="171450" indent="-38100">
              <a:lnSpc>
                <a:spcPct val="10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lang="en-US" sz="2400">
              <a:cs typeface="Arial" panose="020B0604020202020204"/>
            </a:endParaRPr>
          </a:p>
        </p:txBody>
      </p:sp>
      <p:pic>
        <p:nvPicPr>
          <p:cNvPr id="9" name="Google Shape;254;p49">
            <a:extLst>
              <a:ext uri="{FF2B5EF4-FFF2-40B4-BE49-F238E27FC236}">
                <a16:creationId xmlns:a16="http://schemas.microsoft.com/office/drawing/2014/main" id="{1F062CA3-8511-BE34-30FC-3984FD8E9AEF}"/>
              </a:ext>
            </a:extLst>
          </p:cNvPr>
          <p:cNvPicPr preferRelativeResize="0">
            <a:picLocks noGrp="1"/>
          </p:cNvPicPr>
          <p:nvPr/>
        </p:nvPicPr>
        <p:blipFill>
          <a:blip r:embed="rId4"/>
          <a:srcRect l="6355" r="34029" b="-1"/>
          <a:stretch/>
        </p:blipFill>
        <p:spPr>
          <a:xfrm>
            <a:off x="1001128" y="1827275"/>
            <a:ext cx="2622249" cy="328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4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0A3C8-78B8-7514-2115-74F64A374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58ACD3D8-FB50-6AAD-1C9C-B5266A85F009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oogle Shape;287;p51">
            <a:extLst>
              <a:ext uri="{FF2B5EF4-FFF2-40B4-BE49-F238E27FC236}">
                <a16:creationId xmlns:a16="http://schemas.microsoft.com/office/drawing/2014/main" id="{9B9F6BCD-AD02-7DED-9DBD-C1DB11F40C21}"/>
              </a:ext>
            </a:extLst>
          </p:cNvPr>
          <p:cNvGrpSpPr/>
          <p:nvPr/>
        </p:nvGrpSpPr>
        <p:grpSpPr>
          <a:xfrm>
            <a:off x="1635785" y="1885681"/>
            <a:ext cx="8927017" cy="4189207"/>
            <a:chOff x="1045849" y="1873391"/>
            <a:chExt cx="10430543" cy="4876786"/>
          </a:xfrm>
          <a:solidFill>
            <a:schemeClr val="accent1"/>
          </a:solidFill>
        </p:grpSpPr>
        <p:sp>
          <p:nvSpPr>
            <p:cNvPr id="9" name="Google Shape;289;p51">
              <a:extLst>
                <a:ext uri="{FF2B5EF4-FFF2-40B4-BE49-F238E27FC236}">
                  <a16:creationId xmlns:a16="http://schemas.microsoft.com/office/drawing/2014/main" id="{CBAD6CB7-4BFA-2C5E-85D3-E69F7397F3CC}"/>
                </a:ext>
              </a:extLst>
            </p:cNvPr>
            <p:cNvSpPr txBox="1"/>
            <p:nvPr/>
          </p:nvSpPr>
          <p:spPr>
            <a:xfrm>
              <a:off x="1045849" y="1873391"/>
              <a:ext cx="5068774" cy="107703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213356" tIns="121913" rIns="213356" bIns="12191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2000" b="1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CNP </a:t>
              </a:r>
              <a:endParaRPr lang="en-US" sz="2000" b="1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</p:txBody>
        </p:sp>
        <p:sp>
          <p:nvSpPr>
            <p:cNvPr id="10" name="Google Shape;291;p51">
              <a:extLst>
                <a:ext uri="{FF2B5EF4-FFF2-40B4-BE49-F238E27FC236}">
                  <a16:creationId xmlns:a16="http://schemas.microsoft.com/office/drawing/2014/main" id="{E6B514E9-112C-6A9F-B5A9-7AA34064FD7F}"/>
                </a:ext>
              </a:extLst>
            </p:cNvPr>
            <p:cNvSpPr txBox="1"/>
            <p:nvPr/>
          </p:nvSpPr>
          <p:spPr>
            <a:xfrm>
              <a:off x="1045849" y="3164864"/>
              <a:ext cx="5042140" cy="358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108000" tIns="108000" rIns="144000" bIns="162019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980" lvl="1" indent="-342900">
                <a:spcBef>
                  <a:spcPts val="600"/>
                </a:spcBef>
                <a:buClr>
                  <a:schemeClr val="accent1"/>
                </a:buClr>
                <a:buSzPts val="2600"/>
                <a:buFont typeface="Arial"/>
                <a:buChar char="•"/>
              </a:pPr>
              <a:r>
                <a:rPr lang="en-US" sz="2000" b="1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OHD QuantiFit2 </a:t>
              </a:r>
              <a:endParaRPr lang="en-US" sz="2000" b="1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  <a:p>
              <a:pPr marL="347980" lvl="1" indent="-342900">
                <a:spcBef>
                  <a:spcPts val="600"/>
                </a:spcBef>
                <a:buClr>
                  <a:schemeClr val="accent1"/>
                </a:buClr>
                <a:buSzPts val="2600"/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Air is the challenge agent</a:t>
              </a:r>
              <a:endParaRPr sz="2000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  <a:p>
              <a:pPr marL="347980" lvl="1" indent="-342900">
                <a:spcBef>
                  <a:spcPts val="600"/>
                </a:spcBef>
                <a:buClr>
                  <a:schemeClr val="accent1"/>
                </a:buClr>
                <a:buSzPts val="2600"/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Uses a Controlled Negative Pressure to directly measure respirator leakage</a:t>
              </a:r>
              <a:endParaRPr sz="2000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</p:txBody>
        </p:sp>
        <p:sp>
          <p:nvSpPr>
            <p:cNvPr id="11" name="Google Shape;293;p51">
              <a:extLst>
                <a:ext uri="{FF2B5EF4-FFF2-40B4-BE49-F238E27FC236}">
                  <a16:creationId xmlns:a16="http://schemas.microsoft.com/office/drawing/2014/main" id="{229B428A-2F7C-15C7-B1FD-4C36CF760B3F}"/>
                </a:ext>
              </a:extLst>
            </p:cNvPr>
            <p:cNvSpPr txBox="1"/>
            <p:nvPr/>
          </p:nvSpPr>
          <p:spPr>
            <a:xfrm>
              <a:off x="6380982" y="1886831"/>
              <a:ext cx="5095410" cy="103671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213356" tIns="121913" rIns="213356" bIns="12191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2000" b="1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Ambient Aerosol CNC </a:t>
              </a:r>
              <a:endParaRPr lang="en-US" sz="2000" b="1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</p:txBody>
        </p:sp>
        <p:sp>
          <p:nvSpPr>
            <p:cNvPr id="12" name="Google Shape;295;p51">
              <a:extLst>
                <a:ext uri="{FF2B5EF4-FFF2-40B4-BE49-F238E27FC236}">
                  <a16:creationId xmlns:a16="http://schemas.microsoft.com/office/drawing/2014/main" id="{4D69504E-ACD6-0156-54C2-794C46AEC675}"/>
                </a:ext>
              </a:extLst>
            </p:cNvPr>
            <p:cNvSpPr txBox="1"/>
            <p:nvPr/>
          </p:nvSpPr>
          <p:spPr>
            <a:xfrm>
              <a:off x="6420933" y="3164864"/>
              <a:ext cx="5055458" cy="358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108000" tIns="108000" rIns="144000" bIns="162019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66370">
                <a:spcBef>
                  <a:spcPts val="600"/>
                </a:spcBef>
                <a:buClr>
                  <a:schemeClr val="accent1"/>
                </a:buClr>
                <a:buSzPts val="2600"/>
                <a:buFont typeface="Avenir"/>
                <a:buChar char="•"/>
              </a:pPr>
              <a:r>
                <a:rPr lang="en-US" sz="2000" b="1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OHD </a:t>
              </a:r>
              <a:r>
                <a:rPr lang="en-US" sz="2000" b="1" dirty="0" err="1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AeroFit</a:t>
              </a:r>
              <a:r>
                <a:rPr lang="en-US" sz="2000" b="1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  <a:p>
              <a:pPr marL="171450" lvl="1" indent="-166370">
                <a:spcBef>
                  <a:spcPts val="600"/>
                </a:spcBef>
                <a:buClr>
                  <a:schemeClr val="accent1"/>
                </a:buClr>
                <a:buSzPts val="2600"/>
                <a:buFont typeface="Avenir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Aerosol is the challenge agent</a:t>
              </a:r>
              <a:endParaRPr lang="en-US" sz="2000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  <a:p>
              <a:pPr marL="171450" lvl="1" indent="-166370">
                <a:spcBef>
                  <a:spcPts val="600"/>
                </a:spcBef>
                <a:buClr>
                  <a:schemeClr val="accent1"/>
                </a:buClr>
                <a:buSzPts val="2600"/>
                <a:buFont typeface="Avenir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Avenir"/>
                  <a:ea typeface="Avenir"/>
                  <a:cs typeface="Avenir Book"/>
                  <a:sym typeface="Avenir"/>
                </a:rPr>
                <a:t>Calculates the ratio of external particles to the particles in the mask </a:t>
              </a:r>
              <a:endParaRPr sz="2000" dirty="0">
                <a:solidFill>
                  <a:srgbClr val="000000"/>
                </a:solidFill>
                <a:latin typeface="Avenir"/>
                <a:ea typeface="Avenir"/>
                <a:cs typeface="Avenir Book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349196-6734-A863-6B59-6B7C0EACB3D7}"/>
              </a:ext>
            </a:extLst>
          </p:cNvPr>
          <p:cNvSpPr txBox="1"/>
          <p:nvPr/>
        </p:nvSpPr>
        <p:spPr>
          <a:xfrm>
            <a:off x="1999395" y="635138"/>
            <a:ext cx="840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OSHA 1910.134 Appendix A</a:t>
            </a:r>
          </a:p>
        </p:txBody>
      </p:sp>
    </p:spTree>
    <p:extLst>
      <p:ext uri="{BB962C8B-B14F-4D97-AF65-F5344CB8AC3E}">
        <p14:creationId xmlns:p14="http://schemas.microsoft.com/office/powerpoint/2010/main" val="195094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4E82-B764-1A18-5FF0-A4A10069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1D37-3FBB-E896-16BC-55DCC089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Condensation Nuclei Counting</a:t>
            </a:r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FC9221E-C607-8591-A175-3EEB99320973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F8A73C-34E6-32DC-86C4-D1CAC89C8B9F}"/>
              </a:ext>
            </a:extLst>
          </p:cNvPr>
          <p:cNvSpPr>
            <a:spLocks noGrp="1"/>
          </p:cNvSpPr>
          <p:nvPr/>
        </p:nvSpPr>
        <p:spPr>
          <a:xfrm>
            <a:off x="840765" y="1885930"/>
            <a:ext cx="6832598" cy="3959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2060"/>
                </a:solidFill>
                <a:latin typeface="Avenir"/>
                <a:cs typeface="Avenir Book"/>
              </a:rPr>
              <a:t>Uses laser technology to measure aerosol concentrations inside and outside the respirator.</a:t>
            </a:r>
            <a:endParaRPr lang="en-US" sz="1900" dirty="0">
              <a:latin typeface="Avenir"/>
              <a:cs typeface="Avenir Book"/>
            </a:endParaRPr>
          </a:p>
          <a:p>
            <a:pPr indent="-261620">
              <a:spcBef>
                <a:spcPts val="0"/>
              </a:spcBef>
              <a:buFont typeface="Avenir,Sans-Serif"/>
              <a:buChar char="●"/>
            </a:pPr>
            <a:endParaRPr lang="en-US" sz="1900" dirty="0">
              <a:latin typeface="Avenir"/>
              <a:cs typeface="Avenir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2060"/>
                </a:solidFill>
                <a:latin typeface="Avenir"/>
                <a:cs typeface="Avenir Book"/>
              </a:rPr>
              <a:t>Respirator must be equipped with high efficiency filters. </a:t>
            </a:r>
            <a:endParaRPr lang="en-US" sz="1900" dirty="0">
              <a:latin typeface="Avenir"/>
              <a:cs typeface="Avenir Book"/>
            </a:endParaRPr>
          </a:p>
          <a:p>
            <a:pPr indent="-261620">
              <a:spcBef>
                <a:spcPts val="0"/>
              </a:spcBef>
              <a:buFont typeface="Avenir,Sans-Serif"/>
              <a:buChar char="●"/>
            </a:pPr>
            <a:endParaRPr lang="en-US" sz="1900" dirty="0">
              <a:latin typeface="Avenir"/>
              <a:cs typeface="Avenir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2060"/>
                </a:solidFill>
                <a:latin typeface="Avenir"/>
                <a:cs typeface="Avenir Book"/>
              </a:rPr>
              <a:t>The idea is that because few particles penetrate a high efficiency filter, any found inside the respirator can be attributed to face seal leakage.</a:t>
            </a:r>
            <a:endParaRPr lang="en-US" sz="1900" dirty="0">
              <a:latin typeface="Avenir"/>
              <a:cs typeface="Avenir Book"/>
            </a:endParaRPr>
          </a:p>
          <a:p>
            <a:pPr indent="-261620">
              <a:spcBef>
                <a:spcPts val="0"/>
              </a:spcBef>
              <a:buFont typeface="Avenir,Sans-Serif"/>
              <a:buChar char="●"/>
            </a:pPr>
            <a:endParaRPr lang="en-US" sz="1900" dirty="0">
              <a:latin typeface="Avenir"/>
              <a:cs typeface="Avenir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2060"/>
                </a:solidFill>
                <a:latin typeface="Avenir"/>
                <a:cs typeface="Avenir Book"/>
              </a:rPr>
              <a:t>Measures the concentration of particulates in the respirator while the test subject is performing a series of exercises.</a:t>
            </a:r>
            <a:endParaRPr lang="en-US" sz="1900" dirty="0">
              <a:latin typeface="Avenir"/>
              <a:cs typeface="Avenir Book"/>
            </a:endParaRPr>
          </a:p>
          <a:p>
            <a:pPr marL="80645" indent="0">
              <a:spcBef>
                <a:spcPts val="0"/>
              </a:spcBef>
              <a:buNone/>
            </a:pPr>
            <a:endParaRPr lang="en-US" sz="1900" dirty="0">
              <a:latin typeface="Avenir"/>
              <a:cs typeface="Avenir 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2060"/>
                </a:solidFill>
                <a:latin typeface="Avenir"/>
                <a:cs typeface="Avenir Book"/>
              </a:rPr>
              <a:t>The ratio of this concentration in the breathing zone to the ambient particulate concentration is the Fit Factor.</a:t>
            </a:r>
            <a:endParaRPr lang="en-US" sz="1900" dirty="0">
              <a:latin typeface="Avenir"/>
              <a:cs typeface="Avenir Book"/>
            </a:endParaRPr>
          </a:p>
          <a:p>
            <a:pPr marL="0" indent="0">
              <a:buNone/>
            </a:pPr>
            <a:endParaRPr lang="en-US" sz="2000" dirty="0">
              <a:latin typeface="Avenir"/>
            </a:endParaRPr>
          </a:p>
        </p:txBody>
      </p:sp>
      <p:pic>
        <p:nvPicPr>
          <p:cNvPr id="4" name="Picture 3" descr="A machine on a counter&#10;&#10;AI-generated content may be incorrect.">
            <a:extLst>
              <a:ext uri="{FF2B5EF4-FFF2-40B4-BE49-F238E27FC236}">
                <a16:creationId xmlns:a16="http://schemas.microsoft.com/office/drawing/2014/main" id="{D8B481E8-F723-2E58-E253-EEFB1329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91" y="1881748"/>
            <a:ext cx="265811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4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82E0-0D50-A281-877E-11690BA5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C9F1-21BC-5EFE-425A-D796984F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798CE"/>
                </a:solidFill>
                <a:latin typeface="Avenir"/>
              </a:rPr>
              <a:t>CNC</a:t>
            </a:r>
            <a:endParaRPr lang="en-US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09EE023-0849-5D60-0C07-FF9A85527C69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6A7665-9DF8-A09B-220E-D52115B03F27}"/>
              </a:ext>
            </a:extLst>
          </p:cNvPr>
          <p:cNvSpPr>
            <a:spLocks noGrp="1"/>
          </p:cNvSpPr>
          <p:nvPr/>
        </p:nvSpPr>
        <p:spPr>
          <a:xfrm>
            <a:off x="728706" y="2076430"/>
            <a:ext cx="6832598" cy="3959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venir"/>
              </a:rPr>
              <a:t>Benefits: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Can fit test any tight-fitting respirator</a:t>
            </a:r>
          </a:p>
          <a:p>
            <a:pPr marL="0" indent="0">
              <a:buNone/>
            </a:pPr>
            <a:endParaRPr lang="en-US" sz="2000" dirty="0">
              <a:latin typeface="Avenir"/>
            </a:endParaRPr>
          </a:p>
          <a:p>
            <a:pPr marL="0" indent="0">
              <a:buNone/>
            </a:pPr>
            <a:r>
              <a:rPr lang="en-US" sz="2000" b="1" dirty="0">
                <a:latin typeface="Avenir"/>
              </a:rPr>
              <a:t>Limitations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Environmental requirements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Consumables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Test subject should not eat or smoke for 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30 minutes before testing</a:t>
            </a:r>
          </a:p>
          <a:p>
            <a:pPr marL="0" indent="0">
              <a:buNone/>
            </a:pPr>
            <a:endParaRPr lang="en-US" sz="2000" dirty="0">
              <a:latin typeface="Avenir"/>
            </a:endParaRPr>
          </a:p>
          <a:p>
            <a:pPr marL="0" indent="0">
              <a:buNone/>
            </a:pPr>
            <a:r>
              <a:rPr lang="en-US" sz="2000" b="1" dirty="0">
                <a:latin typeface="Avenir"/>
              </a:rPr>
              <a:t>Key Advancement</a:t>
            </a:r>
          </a:p>
          <a:p>
            <a:pPr marL="0" indent="0">
              <a:buNone/>
            </a:pPr>
            <a:r>
              <a:rPr lang="en-US" sz="2000" dirty="0">
                <a:latin typeface="Avenir"/>
              </a:rPr>
              <a:t>Replacing qualitative testing methods when testing FFR/N95 respirators</a:t>
            </a:r>
          </a:p>
        </p:txBody>
      </p:sp>
      <p:pic>
        <p:nvPicPr>
          <p:cNvPr id="4" name="Picture 3" descr="A blue and black machine with a red cap and a plastic tube&#10;&#10;AI-generated content may be incorrect.">
            <a:extLst>
              <a:ext uri="{FF2B5EF4-FFF2-40B4-BE49-F238E27FC236}">
                <a16:creationId xmlns:a16="http://schemas.microsoft.com/office/drawing/2014/main" id="{A5668BA2-C1E5-249A-BAB1-A7C656C56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488" y="922934"/>
            <a:ext cx="5142940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EE18-8D7D-0CE2-B933-FF7A98CDB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197E-5BB5-E510-1037-842DB7CB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798CE"/>
                </a:solidFill>
                <a:latin typeface="Avenir"/>
              </a:rPr>
              <a:t>Controlled Negative Pressure</a:t>
            </a:r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BC5E5B5-3703-58FB-7DA7-F1D2CFFE25BD}"/>
              </a:ext>
            </a:extLst>
          </p:cNvPr>
          <p:cNvSpPr/>
          <p:nvPr/>
        </p:nvSpPr>
        <p:spPr>
          <a:xfrm rot="16200000">
            <a:off x="7673479" y="2341854"/>
            <a:ext cx="6858000" cy="2174293"/>
          </a:xfrm>
          <a:custGeom>
            <a:avLst/>
            <a:gdLst/>
            <a:ahLst/>
            <a:cxnLst/>
            <a:rect l="l" t="t" r="r" b="b"/>
            <a:pathLst>
              <a:path w="19732441" h="7399665">
                <a:moveTo>
                  <a:pt x="0" y="0"/>
                </a:moveTo>
                <a:lnTo>
                  <a:pt x="19732440" y="0"/>
                </a:lnTo>
                <a:lnTo>
                  <a:pt x="19732440" y="7399666"/>
                </a:lnTo>
                <a:lnTo>
                  <a:pt x="0" y="73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32" r="-64247" b="-97602"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6" name="Content Placeholder 4" descr="A black and grey box with a black handle&#10;&#10;AI-generated content may be incorrect.">
            <a:extLst>
              <a:ext uri="{FF2B5EF4-FFF2-40B4-BE49-F238E27FC236}">
                <a16:creationId xmlns:a16="http://schemas.microsoft.com/office/drawing/2014/main" id="{9DEEDC29-D51A-57A8-DD17-63DB48848D32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rcRect t="12808" b="6775"/>
          <a:stretch>
            <a:fillRect/>
          </a:stretch>
        </p:blipFill>
        <p:spPr>
          <a:xfrm>
            <a:off x="7498065" y="2487225"/>
            <a:ext cx="3853874" cy="3127797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F0445C-E5CD-4AF7-2BA8-F960620F7F0B}"/>
              </a:ext>
            </a:extLst>
          </p:cNvPr>
          <p:cNvSpPr>
            <a:spLocks noGrp="1"/>
          </p:cNvSpPr>
          <p:nvPr/>
        </p:nvSpPr>
        <p:spPr>
          <a:xfrm>
            <a:off x="728706" y="2076430"/>
            <a:ext cx="6832598" cy="395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venir"/>
              </a:rPr>
              <a:t>Uses Controlled Negative Pressure technology directly related to a scientifically validated modelled breathing rate to measure respirator leakage. </a:t>
            </a:r>
          </a:p>
          <a:p>
            <a:r>
              <a:rPr lang="en-US" sz="2000" dirty="0">
                <a:latin typeface="Avenir"/>
              </a:rPr>
              <a:t>Respirator must be equipped with fit test adapters.</a:t>
            </a:r>
          </a:p>
          <a:p>
            <a:r>
              <a:rPr lang="en-US" sz="2000" dirty="0">
                <a:latin typeface="Avenir"/>
              </a:rPr>
              <a:t>The idea is that once a controlled pressure is achieved within the respirator facepiece, any air that is removed is the result of leakage.</a:t>
            </a:r>
          </a:p>
          <a:p>
            <a:r>
              <a:rPr lang="en-US" sz="2000" dirty="0">
                <a:latin typeface="Avenir"/>
              </a:rPr>
              <a:t>CNP precisely measures leak rate in cc/min after a series of exercises.</a:t>
            </a:r>
          </a:p>
          <a:p>
            <a:r>
              <a:rPr lang="en-US" sz="2000" dirty="0">
                <a:latin typeface="Avenir"/>
              </a:rPr>
              <a:t>The ratio of this leak rate to the modelled breathing rate is the Fit Factor.</a:t>
            </a:r>
          </a:p>
        </p:txBody>
      </p:sp>
    </p:spTree>
    <p:extLst>
      <p:ext uri="{BB962C8B-B14F-4D97-AF65-F5344CB8AC3E}">
        <p14:creationId xmlns:p14="http://schemas.microsoft.com/office/powerpoint/2010/main" val="183130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A0DB0BBD2C146984E36C7D9E4B5E4" ma:contentTypeVersion="22" ma:contentTypeDescription="Create a new document." ma:contentTypeScope="" ma:versionID="c09ae7a349dcd1160b6512199f109354">
  <xsd:schema xmlns:xsd="http://www.w3.org/2001/XMLSchema" xmlns:xs="http://www.w3.org/2001/XMLSchema" xmlns:p="http://schemas.microsoft.com/office/2006/metadata/properties" xmlns:ns2="8cef9ebd-105a-40d4-874b-eee2de43f77d" xmlns:ns3="a05c6304-d6a9-4e84-aa5b-3a55e4aed6b5" targetNamespace="http://schemas.microsoft.com/office/2006/metadata/properties" ma:root="true" ma:fieldsID="d72f2c7510727d44b3b63259de427b9d" ns2:_="" ns3:_="">
    <xsd:import namespace="8cef9ebd-105a-40d4-874b-eee2de43f77d"/>
    <xsd:import namespace="a05c6304-d6a9-4e84-aa5b-3a55e4aed6b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f9ebd-105a-40d4-874b-eee2de43f77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359c5d1-4805-4d3b-a3c9-eb510871c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c6304-d6a9-4e84-aa5b-3a55e4aed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6664084-652c-4e00-a028-fdbbe3813fde}" ma:internalName="TaxCatchAll" ma:showField="CatchAllData" ma:web="a05c6304-d6a9-4e84-aa5b-3a55e4aed6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8cef9ebd-105a-40d4-874b-eee2de43f77d" xsi:nil="true"/>
    <MigrationWizId xmlns="8cef9ebd-105a-40d4-874b-eee2de43f77d" xsi:nil="true"/>
    <lcf76f155ced4ddcb4097134ff3c332f xmlns="8cef9ebd-105a-40d4-874b-eee2de43f77d">
      <Terms xmlns="http://schemas.microsoft.com/office/infopath/2007/PartnerControls"/>
    </lcf76f155ced4ddcb4097134ff3c332f>
    <MigrationWizIdPermissions xmlns="8cef9ebd-105a-40d4-874b-eee2de43f77d" xsi:nil="true"/>
    <TaxCatchAll xmlns="a05c6304-d6a9-4e84-aa5b-3a55e4aed6b5" xsi:nil="true"/>
  </documentManagement>
</p:properties>
</file>

<file path=customXml/itemProps1.xml><?xml version="1.0" encoding="utf-8"?>
<ds:datastoreItem xmlns:ds="http://schemas.openxmlformats.org/officeDocument/2006/customXml" ds:itemID="{7138E7CC-E6D0-412F-946D-5AA5DBEA08FF}"/>
</file>

<file path=customXml/itemProps2.xml><?xml version="1.0" encoding="utf-8"?>
<ds:datastoreItem xmlns:ds="http://schemas.openxmlformats.org/officeDocument/2006/customXml" ds:itemID="{B280D966-9BE4-4F21-93E4-E447BD1AF54B}"/>
</file>

<file path=customXml/itemProps3.xml><?xml version="1.0" encoding="utf-8"?>
<ds:datastoreItem xmlns:ds="http://schemas.openxmlformats.org/officeDocument/2006/customXml" ds:itemID="{CCE4A7FA-DF2D-4AAB-9F85-8D71EEAD18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500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Avenir</vt:lpstr>
      <vt:lpstr>Avenir Black</vt:lpstr>
      <vt:lpstr>Avenir,Sans-Serif</vt:lpstr>
      <vt:lpstr>office theme</vt:lpstr>
      <vt:lpstr>PowerPoint Presentation</vt:lpstr>
      <vt:lpstr>Why Do We Fit Test?</vt:lpstr>
      <vt:lpstr>Who Can Fit Test?</vt:lpstr>
      <vt:lpstr>When to Fit Test?</vt:lpstr>
      <vt:lpstr>How About a Repeat Test?</vt:lpstr>
      <vt:lpstr>PowerPoint Presentation</vt:lpstr>
      <vt:lpstr>Condensation Nuclei Counting</vt:lpstr>
      <vt:lpstr>CNC</vt:lpstr>
      <vt:lpstr>Controlled Negative Pressure</vt:lpstr>
      <vt:lpstr>CNP</vt:lpstr>
      <vt:lpstr>AeroFit &amp; QuantiFit2 Product Demonstration </vt:lpstr>
      <vt:lpstr>Additional Solutions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 Armstrong</dc:creator>
  <cp:lastModifiedBy>Booth Armstrong</cp:lastModifiedBy>
  <cp:revision>4</cp:revision>
  <dcterms:created xsi:type="dcterms:W3CDTF">2013-07-15T20:26:40Z</dcterms:created>
  <dcterms:modified xsi:type="dcterms:W3CDTF">2025-12-10T17:19:59Z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0x01010033DA0DB0BBD2C146984E36C7D9E4B5E4</vt:lpwstr>
  </property>
</Properties>
</file>