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5"/>
  </p:sldMasterIdLst>
  <p:notesMasterIdLst>
    <p:notesMasterId r:id="rId30"/>
  </p:notesMasterIdLst>
  <p:handoutMasterIdLst>
    <p:handoutMasterId r:id="rId31"/>
  </p:handoutMasterIdLst>
  <p:sldIdLst>
    <p:sldId id="301" r:id="rId6"/>
    <p:sldId id="423" r:id="rId7"/>
    <p:sldId id="478" r:id="rId8"/>
    <p:sldId id="471" r:id="rId9"/>
    <p:sldId id="468" r:id="rId10"/>
    <p:sldId id="476" r:id="rId11"/>
    <p:sldId id="469" r:id="rId12"/>
    <p:sldId id="484" r:id="rId13"/>
    <p:sldId id="485" r:id="rId14"/>
    <p:sldId id="477" r:id="rId15"/>
    <p:sldId id="470" r:id="rId16"/>
    <p:sldId id="474" r:id="rId17"/>
    <p:sldId id="472" r:id="rId18"/>
    <p:sldId id="486" r:id="rId19"/>
    <p:sldId id="480" r:id="rId20"/>
    <p:sldId id="483" r:id="rId21"/>
    <p:sldId id="473" r:id="rId22"/>
    <p:sldId id="431" r:id="rId23"/>
    <p:sldId id="428" r:id="rId24"/>
    <p:sldId id="435" r:id="rId25"/>
    <p:sldId id="479" r:id="rId26"/>
    <p:sldId id="314" r:id="rId27"/>
    <p:sldId id="430" r:id="rId28"/>
    <p:sldId id="482" r:id="rId29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B947"/>
    <a:srgbClr val="00B0EF"/>
    <a:srgbClr val="EC008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635A0-77EF-44DD-8A95-9CD68486D267}" v="4" dt="2022-11-16T14:31:56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6" autoAdjust="0"/>
    <p:restoredTop sz="86303" autoAdjust="0"/>
  </p:normalViewPr>
  <p:slideViewPr>
    <p:cSldViewPr>
      <p:cViewPr varScale="1">
        <p:scale>
          <a:sx n="127" d="100"/>
          <a:sy n="127" d="100"/>
        </p:scale>
        <p:origin x="60" y="1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1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-494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4F96E9-15ED-464C-BC16-F4459E1E7B3C}" type="datetimeFigureOut">
              <a:rPr lang="en-US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EA10B78-C5E1-4926-ADB8-7BE182A3A7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39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8BB27E-07C3-42D4-BB4A-9D981125D535}" type="datetimeFigureOut">
              <a:rPr lang="en-US"/>
              <a:pPr>
                <a:defRPr/>
              </a:pPr>
              <a:t>11/16/2022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413F8F-B3E7-42EA-9DF4-2C8B154E2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24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delehs.com/service/environmental-compliance-and-permitting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3019-147B-45EB-A09F-0AD90463A5BF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9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413F8F-B3E7-42EA-9DF4-2C8B154E2AD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7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413F8F-B3E7-42EA-9DF4-2C8B154E2A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1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413F8F-B3E7-42EA-9DF4-2C8B154E2AD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7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Turner Construction Company is one of the largest construction management companies in the nation, overseeing multi-billion dollar projects. We were contacted by them to provide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air quality monitoring services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 Hollywood Park—the project scope revolved around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particle pollution monitoring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stay in accordance with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South Coast Air Quality Management District’s standards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team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air quality permitting, plus health &amp; safety experts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provided monitoring devices (Dust Trak aerosol monitors, security enclosures, Netronix datalogger, solar panels) while assessing the site conditions. We set up the Dust Trak system to record in five-minute intervals at one upwind location and four downwind locations. All data is then downloaded into a database, where 24-hour rolling average PM 10 concentrations are calculated for each site and compiled into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monthly air quality report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Since April 2017, our team has provided continual, ongoing monitoring services for the client.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413F8F-B3E7-42EA-9DF4-2C8B154E2AD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5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13F8F-B3E7-42EA-9DF4-2C8B154E2AD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33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00975" indent="-280683">
              <a:lnSpc>
                <a:spcPct val="90000"/>
              </a:lnSpc>
              <a:spcBef>
                <a:spcPts val="330"/>
              </a:spcBef>
              <a:defRPr/>
            </a:pPr>
            <a:r>
              <a:rPr lang="en-US" dirty="0"/>
              <a:t>The TSI Corporate headquarters is located in Shoreview, MN.</a:t>
            </a:r>
          </a:p>
          <a:p>
            <a:pPr marL="400975" indent="-280683">
              <a:lnSpc>
                <a:spcPct val="90000"/>
              </a:lnSpc>
              <a:spcBef>
                <a:spcPts val="330"/>
              </a:spcBef>
              <a:defRPr/>
            </a:pPr>
            <a:endParaRPr lang="en-US" dirty="0"/>
          </a:p>
          <a:p>
            <a:pPr marL="400975" indent="-280683">
              <a:lnSpc>
                <a:spcPct val="90000"/>
              </a:lnSpc>
              <a:spcBef>
                <a:spcPts val="330"/>
              </a:spcBef>
              <a:defRPr/>
            </a:pPr>
            <a:r>
              <a:rPr lang="en-US" dirty="0"/>
              <a:t>And we have field offices throughout Europe and Asia in the countries of Germany, the United Kingdom, France, China, Singapore and India.</a:t>
            </a:r>
          </a:p>
          <a:p>
            <a:pPr defTabSz="924916">
              <a:defRPr/>
            </a:pPr>
            <a:endParaRPr lang="en-US" dirty="0"/>
          </a:p>
          <a:p>
            <a:pPr defTabSz="924916">
              <a:defRPr/>
            </a:pPr>
            <a:endParaRPr lang="en-US" dirty="0"/>
          </a:p>
          <a:p>
            <a:pPr defTabSz="924916">
              <a:defRPr/>
            </a:pPr>
            <a:endParaRPr lang="en-US" dirty="0"/>
          </a:p>
          <a:p>
            <a:pPr defTabSz="924916"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413F8F-B3E7-42EA-9DF4-2C8B154E2AD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2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SI_Normal Slide_16-1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519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Rounded Rectangle 4"/>
          <p:cNvSpPr/>
          <p:nvPr/>
        </p:nvSpPr>
        <p:spPr bwMode="white">
          <a:xfrm>
            <a:off x="7377113" y="3046095"/>
            <a:ext cx="1600200" cy="27147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itle 7"/>
          <p:cNvSpPr>
            <a:spLocks noGrp="1"/>
          </p:cNvSpPr>
          <p:nvPr>
            <p:ph type="ctrTitle"/>
          </p:nvPr>
        </p:nvSpPr>
        <p:spPr>
          <a:xfrm>
            <a:off x="914400" y="0"/>
            <a:ext cx="8001000" cy="1611630"/>
          </a:xfrm>
        </p:spPr>
        <p:txBody>
          <a:bodyPr anchor="b"/>
          <a:lstStyle>
            <a:lvl1pPr>
              <a:defRPr sz="4400" b="0">
                <a:solidFill>
                  <a:schemeClr val="tx1"/>
                </a:solidFill>
                <a:latin typeface="Century Gothic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8"/>
          <p:cNvSpPr>
            <a:spLocks noGrp="1"/>
          </p:cNvSpPr>
          <p:nvPr>
            <p:ph type="subTitle" idx="1"/>
          </p:nvPr>
        </p:nvSpPr>
        <p:spPr>
          <a:xfrm>
            <a:off x="914400" y="2468879"/>
            <a:ext cx="4953000" cy="910922"/>
          </a:xfrm>
          <a:prstGeom prst="rect">
            <a:avLst/>
          </a:prstGeom>
        </p:spPr>
        <p:txBody>
          <a:bodyPr/>
          <a:lstStyle>
            <a:lvl1pPr marL="64008" indent="0" algn="l">
              <a:buNone/>
              <a:defRPr sz="2400">
                <a:solidFill>
                  <a:schemeClr val="tx1"/>
                </a:solidFill>
                <a:latin typeface="Cambria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36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467600" cy="371475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Font typeface="Calibri" pitchFamily="34" charset="0"/>
              <a:buChar char="+"/>
              <a:defRPr>
                <a:solidFill>
                  <a:schemeClr val="bg1"/>
                </a:solidFill>
                <a:latin typeface="Cambria" pitchFamily="18" charset="0"/>
              </a:defRPr>
            </a:lvl1pPr>
            <a:lvl2pPr marL="492919" indent="-184547">
              <a:buClr>
                <a:schemeClr val="bg1"/>
              </a:buClr>
              <a:buFont typeface="Cambria" panose="02040503050406030204" pitchFamily="18" charset="0"/>
              <a:buChar char="+"/>
              <a:defRPr sz="1800">
                <a:solidFill>
                  <a:schemeClr val="bg1"/>
                </a:solidFill>
                <a:latin typeface="Cambria" pitchFamily="18" charset="0"/>
              </a:defRPr>
            </a:lvl2pPr>
            <a:lvl3pPr marL="691754" indent="-164306">
              <a:buClr>
                <a:schemeClr val="bg1"/>
              </a:buClr>
              <a:buFont typeface="Cambria" panose="02040503050406030204" pitchFamily="18" charset="0"/>
              <a:buChar char="+"/>
              <a:defRPr sz="1500">
                <a:solidFill>
                  <a:schemeClr val="bg1"/>
                </a:solidFill>
                <a:latin typeface="Cambria" pitchFamily="18" charset="0"/>
              </a:defRPr>
            </a:lvl3pPr>
            <a:lvl4pPr>
              <a:buClr>
                <a:schemeClr val="bg1"/>
              </a:buClr>
              <a:buFont typeface="Cambria" pitchFamily="18" charset="0"/>
              <a:buChar char="+"/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 typeface="Cambria" pitchFamily="18" charset="0"/>
              <a:buChar char="+"/>
              <a:defRPr sz="1350" baseline="0">
                <a:solidFill>
                  <a:schemeClr val="bg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86800" y="4857750"/>
            <a:ext cx="457200" cy="285750"/>
          </a:xfrm>
          <a:prstGeom prst="rect">
            <a:avLst/>
          </a:prstGeom>
        </p:spPr>
        <p:txBody>
          <a:bodyPr vert="horz" anchor="ctr" anchorCtr="0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C59213-BFDA-4D9F-B5E3-DC8C48CF5019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Title Placeholder 2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0"/>
            <a:ext cx="4953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5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326316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3581400" cy="3714750"/>
          </a:xfrm>
          <a:prstGeom prst="rect">
            <a:avLst/>
          </a:prstGeom>
        </p:spPr>
        <p:txBody>
          <a:bodyPr/>
          <a:lstStyle>
            <a:lvl1pPr marL="273844" indent="-191691">
              <a:buClr>
                <a:schemeClr val="bg1"/>
              </a:buClr>
              <a:buFont typeface="Cambria" panose="02040503050406030204" pitchFamily="18" charset="0"/>
              <a:buChar char="+"/>
              <a:defRPr sz="1500">
                <a:solidFill>
                  <a:schemeClr val="bg1"/>
                </a:solidFill>
                <a:latin typeface="Cambria" pitchFamily="18" charset="0"/>
              </a:defRPr>
            </a:lvl1pPr>
            <a:lvl2pPr marL="492919" indent="-184547">
              <a:buClr>
                <a:schemeClr val="bg1"/>
              </a:buClr>
              <a:buFont typeface="Cambria" panose="02040503050406030204" pitchFamily="18" charset="0"/>
              <a:buChar char="+"/>
              <a:defRPr sz="1350">
                <a:solidFill>
                  <a:schemeClr val="bg1"/>
                </a:solidFill>
                <a:latin typeface="Cambria" pitchFamily="18" charset="0"/>
              </a:defRPr>
            </a:lvl2pPr>
            <a:lvl3pPr marL="691754" indent="-164306">
              <a:buClr>
                <a:schemeClr val="bg1"/>
              </a:buClr>
              <a:buFont typeface="Cambria" panose="02040503050406030204" pitchFamily="18" charset="0"/>
              <a:buChar char="+"/>
              <a:defRPr sz="1200">
                <a:solidFill>
                  <a:schemeClr val="bg1"/>
                </a:solidFill>
                <a:latin typeface="Cambria" pitchFamily="18" charset="0"/>
              </a:defRPr>
            </a:lvl3pPr>
            <a:lvl4pPr marL="884635" indent="-150019">
              <a:buClr>
                <a:schemeClr val="bg1"/>
              </a:buClr>
              <a:buFont typeface="Cambria" panose="02040503050406030204" pitchFamily="18" charset="0"/>
              <a:buChar char="+"/>
              <a:defRPr sz="1050">
                <a:solidFill>
                  <a:schemeClr val="bg1"/>
                </a:solidFill>
                <a:latin typeface="Cambria" pitchFamily="18" charset="0"/>
              </a:defRPr>
            </a:lvl4pPr>
            <a:lvl5pPr marL="1041797" indent="-136922">
              <a:buClr>
                <a:schemeClr val="bg1"/>
              </a:buClr>
              <a:buFont typeface="Cambria" panose="02040503050406030204" pitchFamily="18" charset="0"/>
              <a:buChar char="+"/>
              <a:defRPr sz="1050">
                <a:solidFill>
                  <a:schemeClr val="bg1"/>
                </a:solidFill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143000"/>
            <a:ext cx="3657600" cy="3714750"/>
          </a:xfrm>
          <a:prstGeom prst="rect">
            <a:avLst/>
          </a:prstGeom>
        </p:spPr>
        <p:txBody>
          <a:bodyPr/>
          <a:lstStyle>
            <a:lvl1pPr marL="273844" indent="-191691" eaLnBrk="1" latinLnBrk="0" hangingPunct="1">
              <a:buClr>
                <a:schemeClr val="bg1"/>
              </a:buClr>
              <a:buFont typeface="Cambria" panose="02040503050406030204" pitchFamily="18" charset="0"/>
              <a:buChar char="+"/>
              <a:defRPr sz="1500">
                <a:solidFill>
                  <a:schemeClr val="bg1"/>
                </a:solidFill>
                <a:latin typeface="Cambria" pitchFamily="18" charset="0"/>
              </a:defRPr>
            </a:lvl1pPr>
            <a:lvl2pPr marL="492919" indent="-184547" eaLnBrk="1" latinLnBrk="0" hangingPunct="1">
              <a:buClr>
                <a:schemeClr val="bg1"/>
              </a:buClr>
              <a:buFont typeface="Cambria" panose="02040503050406030204" pitchFamily="18" charset="0"/>
              <a:buChar char="+"/>
              <a:defRPr sz="1350">
                <a:solidFill>
                  <a:schemeClr val="bg1"/>
                </a:solidFill>
                <a:latin typeface="Cambria" pitchFamily="18" charset="0"/>
              </a:defRPr>
            </a:lvl2pPr>
            <a:lvl3pPr marL="691754" indent="-164306" eaLnBrk="1" latinLnBrk="0" hangingPunct="1">
              <a:buClr>
                <a:schemeClr val="bg1"/>
              </a:buClr>
              <a:buFont typeface="Cambria" panose="02040503050406030204" pitchFamily="18" charset="0"/>
              <a:buChar char="+"/>
              <a:defRPr sz="1200">
                <a:solidFill>
                  <a:schemeClr val="bg1"/>
                </a:solidFill>
                <a:latin typeface="Cambria" pitchFamily="18" charset="0"/>
              </a:defRPr>
            </a:lvl3pPr>
            <a:lvl4pPr marL="884635" indent="-150019" eaLnBrk="1" latinLnBrk="0" hangingPunct="1">
              <a:buClr>
                <a:schemeClr val="bg1"/>
              </a:buClr>
              <a:buFont typeface="Cambria" panose="02040503050406030204" pitchFamily="18" charset="0"/>
              <a:buChar char="+"/>
              <a:defRPr sz="1050">
                <a:solidFill>
                  <a:schemeClr val="bg1"/>
                </a:solidFill>
                <a:latin typeface="Cambria" pitchFamily="18" charset="0"/>
              </a:defRPr>
            </a:lvl4pPr>
            <a:lvl5pPr marL="1041797" indent="-136922" eaLnBrk="1" latinLnBrk="0" hangingPunct="1">
              <a:buClr>
                <a:schemeClr val="bg1"/>
              </a:buClr>
              <a:buFont typeface="Cambria" panose="02040503050406030204" pitchFamily="18" charset="0"/>
              <a:buChar char="+"/>
              <a:defRPr sz="1050">
                <a:solidFill>
                  <a:schemeClr val="bg1"/>
                </a:solidFill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86800" y="4857750"/>
            <a:ext cx="457200" cy="285750"/>
          </a:xfrm>
          <a:prstGeom prst="rect">
            <a:avLst/>
          </a:prstGeom>
        </p:spPr>
        <p:txBody>
          <a:bodyPr vert="horz" anchor="ctr" anchorCtr="0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C59213-BFDA-4D9F-B5E3-DC8C48CF5019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11" name="Title Placeholder 21"/>
          <p:cNvSpPr>
            <a:spLocks noGrp="1"/>
          </p:cNvSpPr>
          <p:nvPr>
            <p:ph type="title" hasCustomPrompt="1"/>
          </p:nvPr>
        </p:nvSpPr>
        <p:spPr bwMode="auto">
          <a:xfrm>
            <a:off x="304800" y="0"/>
            <a:ext cx="4953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5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</p:spTree>
    <p:extLst>
      <p:ext uri="{BB962C8B-B14F-4D97-AF65-F5344CB8AC3E}">
        <p14:creationId xmlns:p14="http://schemas.microsoft.com/office/powerpoint/2010/main" val="33395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4401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9600" y="1508760"/>
            <a:ext cx="8001000" cy="339471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Calibri" pitchFamily="34" charset="0"/>
              <a:buChar char="+"/>
              <a:defRPr>
                <a:latin typeface="Cambria" pitchFamily="18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400">
                <a:latin typeface="Cambria" pitchFamily="18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buFont typeface="Century Gothic" pitchFamily="34" charset="0"/>
              <a:buChar char="-"/>
              <a:defRPr sz="2000">
                <a:latin typeface="Cambria" pitchFamily="18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800"/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51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838200" y="1440180"/>
            <a:ext cx="2057400" cy="68580"/>
          </a:xfrm>
          <a:prstGeom prst="rect">
            <a:avLst/>
          </a:prstGeom>
          <a:solidFill>
            <a:schemeClr val="tx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4401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508760"/>
            <a:ext cx="8001000" cy="339471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Font typeface="Calibri" pitchFamily="34" charset="0"/>
              <a:buChar char="+"/>
              <a:defRPr>
                <a:latin typeface="Cambria" pitchFamily="18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400">
                <a:latin typeface="Cambria" pitchFamily="18" charset="0"/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buFont typeface="Century Gothic" pitchFamily="34" charset="0"/>
              <a:buChar char="-"/>
              <a:defRPr sz="2000">
                <a:latin typeface="Cambria" pitchFamily="18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800"/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629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87069"/>
            <a:ext cx="3962400" cy="339447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mbria" pitchFamily="18" charset="0"/>
              </a:defRPr>
            </a:lvl1pPr>
            <a:lvl2pPr>
              <a:defRPr sz="1800">
                <a:latin typeface="Cambria" pitchFamily="18" charset="0"/>
              </a:defRPr>
            </a:lvl2pPr>
            <a:lvl3pPr>
              <a:defRPr sz="1600">
                <a:latin typeface="Cambria" pitchFamily="18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7069"/>
            <a:ext cx="3962400" cy="3394472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sz="2000">
                <a:latin typeface="Cambria" pitchFamily="18" charset="0"/>
              </a:defRPr>
            </a:lvl1pPr>
            <a:lvl2pPr eaLnBrk="1" latinLnBrk="0" hangingPunct="1">
              <a:defRPr sz="1800">
                <a:latin typeface="Cambria" pitchFamily="18" charset="0"/>
              </a:defRPr>
            </a:lvl2pPr>
            <a:lvl3pPr eaLnBrk="1" latinLnBrk="0" hangingPunct="1">
              <a:defRPr sz="1600">
                <a:latin typeface="Cambria" pitchFamily="18" charset="0"/>
              </a:defRPr>
            </a:lvl3pPr>
            <a:lvl4pPr eaLnBrk="1" latinLnBrk="0" hangingPunct="1"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4pPr>
            <a:lvl5pPr eaLnBrk="1" latinLnBrk="0" hangingPunct="1"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4401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64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838200" y="1440180"/>
            <a:ext cx="2057400" cy="68580"/>
          </a:xfrm>
          <a:prstGeom prst="rect">
            <a:avLst/>
          </a:prstGeom>
          <a:solidFill>
            <a:schemeClr val="tx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4401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87069"/>
            <a:ext cx="3962400" cy="339447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mbria" pitchFamily="18" charset="0"/>
              </a:defRPr>
            </a:lvl1pPr>
            <a:lvl2pPr>
              <a:defRPr sz="1800">
                <a:latin typeface="Cambria" pitchFamily="18" charset="0"/>
              </a:defRPr>
            </a:lvl2pPr>
            <a:lvl3pPr>
              <a:defRPr sz="1600">
                <a:latin typeface="Cambria" pitchFamily="18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7069"/>
            <a:ext cx="3962400" cy="3394472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sz="2000">
                <a:latin typeface="Cambria" pitchFamily="18" charset="0"/>
              </a:defRPr>
            </a:lvl1pPr>
            <a:lvl2pPr eaLnBrk="1" latinLnBrk="0" hangingPunct="1">
              <a:defRPr sz="1800">
                <a:latin typeface="Cambria" pitchFamily="18" charset="0"/>
              </a:defRPr>
            </a:lvl2pPr>
            <a:lvl3pPr eaLnBrk="1" latinLnBrk="0" hangingPunct="1">
              <a:defRPr sz="1600">
                <a:latin typeface="Cambria" pitchFamily="18" charset="0"/>
              </a:defRPr>
            </a:lvl3pPr>
            <a:lvl4pPr eaLnBrk="1" latinLnBrk="0" hangingPunct="1"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4pPr>
            <a:lvl5pPr eaLnBrk="1" latinLnBrk="0" hangingPunct="1">
              <a:buClr>
                <a:schemeClr val="tx1">
                  <a:lumMod val="65000"/>
                  <a:lumOff val="35000"/>
                </a:schemeClr>
              </a:buClr>
              <a:defRPr sz="1400"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88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8196" y="1683728"/>
            <a:ext cx="3733805" cy="3429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/>
          </p:nvPr>
        </p:nvSpPr>
        <p:spPr>
          <a:xfrm>
            <a:off x="4955922" y="1683728"/>
            <a:ext cx="3733800" cy="34290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1"/>
          </p:nvPr>
        </p:nvSpPr>
        <p:spPr>
          <a:xfrm>
            <a:off x="838196" y="2031389"/>
            <a:ext cx="3733805" cy="29146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mbria" pitchFamily="18" charset="0"/>
              </a:defRPr>
            </a:lvl1pPr>
            <a:lvl2pPr>
              <a:defRPr sz="1800">
                <a:latin typeface="Cambria" pitchFamily="18" charset="0"/>
              </a:defRPr>
            </a:lvl2pPr>
            <a:lvl3pPr>
              <a:defRPr sz="1600">
                <a:latin typeface="Cambria" pitchFamily="18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400"/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2"/>
          </p:nvPr>
        </p:nvSpPr>
        <p:spPr>
          <a:xfrm>
            <a:off x="4953001" y="2031389"/>
            <a:ext cx="3733800" cy="29146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ambria" pitchFamily="18" charset="0"/>
              </a:defRPr>
            </a:lvl1pPr>
            <a:lvl2pPr>
              <a:defRPr sz="1800">
                <a:latin typeface="Cambria" pitchFamily="18" charset="0"/>
              </a:defRPr>
            </a:lvl2pPr>
            <a:lvl3pPr>
              <a:defRPr sz="1600">
                <a:latin typeface="Cambria" pitchFamily="18" charset="0"/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 sz="1400"/>
            </a:lvl4pPr>
            <a:lvl5pPr>
              <a:buClr>
                <a:schemeClr val="tx1">
                  <a:lumMod val="65000"/>
                  <a:lumOff val="35000"/>
                </a:schemeClr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4401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82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4401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97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838200" y="1440180"/>
            <a:ext cx="2057400" cy="68580"/>
          </a:xfrm>
          <a:prstGeom prst="rect">
            <a:avLst/>
          </a:prstGeom>
          <a:solidFill>
            <a:schemeClr val="tx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itle Placeholder 2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4401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50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7"/>
          <p:cNvSpPr>
            <a:spLocks noGrp="1"/>
          </p:cNvSpPr>
          <p:nvPr>
            <p:ph type="ctrTitle" hasCustomPrompt="1"/>
          </p:nvPr>
        </p:nvSpPr>
        <p:spPr>
          <a:xfrm>
            <a:off x="304800" y="228600"/>
            <a:ext cx="2819400" cy="7429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2625"/>
              </a:lnSpc>
              <a:defRPr sz="3000" b="0" cap="all" baseline="0">
                <a:solidFill>
                  <a:schemeClr val="accent2"/>
                </a:solidFill>
                <a:latin typeface="+mj-lt"/>
                <a:cs typeface="Calibri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sp>
        <p:nvSpPr>
          <p:cNvPr id="16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304800" y="1085850"/>
            <a:ext cx="2819400" cy="910922"/>
          </a:xfrm>
          <a:prstGeom prst="rect">
            <a:avLst/>
          </a:prstGeom>
        </p:spPr>
        <p:txBody>
          <a:bodyPr/>
          <a:lstStyle>
            <a:lvl1pPr marL="48006" indent="0" algn="l">
              <a:buNone/>
              <a:defRPr sz="1500">
                <a:solidFill>
                  <a:schemeClr val="bg1"/>
                </a:solidFill>
                <a:latin typeface="Cambria" pitchFamily="18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2"/>
          </p:nvPr>
        </p:nvSpPr>
        <p:spPr>
          <a:xfrm>
            <a:off x="1447800" y="4857750"/>
            <a:ext cx="1219200" cy="3429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600">
                <a:solidFill>
                  <a:schemeClr val="bg1"/>
                </a:solidFill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1" y="4857750"/>
            <a:ext cx="1066800" cy="3429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600">
                <a:solidFill>
                  <a:schemeClr val="bg1"/>
                </a:solidFill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TSI_Normal Slide_16-10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2" b="990"/>
          <a:stretch/>
        </p:blipFill>
        <p:spPr bwMode="auto">
          <a:xfrm>
            <a:off x="1" y="1"/>
            <a:ext cx="873252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3" name="Rounded Rectangle 32"/>
          <p:cNvSpPr/>
          <p:nvPr/>
        </p:nvSpPr>
        <p:spPr bwMode="white">
          <a:xfrm>
            <a:off x="5407026" y="372904"/>
            <a:ext cx="3063875" cy="2143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441484"/>
            <a:ext cx="1600200" cy="2714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1" name="Title Placeholder 21"/>
          <p:cNvSpPr>
            <a:spLocks noGrp="1"/>
          </p:cNvSpPr>
          <p:nvPr>
            <p:ph type="title"/>
          </p:nvPr>
        </p:nvSpPr>
        <p:spPr bwMode="auto">
          <a:xfrm>
            <a:off x="685800" y="0"/>
            <a:ext cx="8229600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chemeClr val="tx1"/>
        </a:buClr>
        <a:buFont typeface="Calibri" pitchFamily="34" charset="0"/>
        <a:buChar char="+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rgbClr val="595959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rgbClr val="595959"/>
        </a:buClr>
        <a:buFont typeface="Calibri" pitchFamily="34" charset="0"/>
        <a:buChar char="-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rgbClr val="FF3399"/>
        </a:buClr>
        <a:buFont typeface="Calibri" pitchFamily="34" charset="0"/>
        <a:buChar char="+"/>
        <a:defRPr sz="2200" kern="1200">
          <a:solidFill>
            <a:srgbClr val="595959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FF3399"/>
        </a:buClr>
        <a:buFont typeface="Calibri" pitchFamily="34" charset="0"/>
        <a:buChar char="+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adelehs.com/featured-project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jpeg"/><Relationship Id="rId12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tomdouglas10/" TargetMode="External"/><Relationship Id="rId2" Type="http://schemas.openxmlformats.org/officeDocument/2006/relationships/hyperlink" Target="mailto:tom.douglas@tsi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0"/>
            <a:ext cx="8091377" cy="1611630"/>
          </a:xfrm>
        </p:spPr>
        <p:txBody>
          <a:bodyPr/>
          <a:lstStyle/>
          <a:p>
            <a:r>
              <a:rPr lang="en-US" sz="3600" dirty="0"/>
              <a:t>Perimeter Dust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68879"/>
            <a:ext cx="6019800" cy="910922"/>
          </a:xfrm>
        </p:spPr>
        <p:txBody>
          <a:bodyPr lIns="78199" tIns="39100" rIns="78199" bIns="39100"/>
          <a:lstStyle/>
          <a:p>
            <a:r>
              <a:rPr lang="en-US" dirty="0"/>
              <a:t>Tom Douglas</a:t>
            </a:r>
          </a:p>
          <a:p>
            <a:r>
              <a:rPr lang="en-US" dirty="0"/>
              <a:t>Health &amp; Safety Technical Sales Specialist</a:t>
            </a:r>
          </a:p>
          <a:p>
            <a:r>
              <a:rPr lang="en-US" dirty="0"/>
              <a:t>TSI Incorporated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2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EBF7-5631-4E7A-BE3F-21554739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E5CD7-548B-4BF0-B790-C6B91514E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Dust deposition gages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Gravimetric sampling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Direct read particulate monitors</a:t>
            </a:r>
          </a:p>
        </p:txBody>
      </p:sp>
    </p:spTree>
    <p:extLst>
      <p:ext uri="{BB962C8B-B14F-4D97-AF65-F5344CB8AC3E}">
        <p14:creationId xmlns:p14="http://schemas.microsoft.com/office/powerpoint/2010/main" val="335486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2E3B-F3A2-472C-B279-C170CBD0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Available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0170-660D-4FE7-93CD-06402A52D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Federal reference method/ Federal equivalent method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Near-reference monitoring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Low cost sensors</a:t>
            </a:r>
          </a:p>
        </p:txBody>
      </p:sp>
    </p:spTree>
    <p:extLst>
      <p:ext uri="{BB962C8B-B14F-4D97-AF65-F5344CB8AC3E}">
        <p14:creationId xmlns:p14="http://schemas.microsoft.com/office/powerpoint/2010/main" val="120126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6ACB-B845-401C-8AE4-5F456973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reference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D1B5F-0EF7-4DAE-B209-0249887E7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U.S. EPA-approved equivalent methods are typically expensive, designed for permanent siting, and need a power source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E-BAM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Met One, </a:t>
            </a:r>
            <a:r>
              <a:rPr lang="en-US" sz="2000" dirty="0" err="1"/>
              <a:t>Sibata</a:t>
            </a:r>
            <a:r>
              <a:rPr lang="en-US" sz="2000" dirty="0"/>
              <a:t>, Teledyne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TEOM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Thermo Scientific</a:t>
            </a:r>
          </a:p>
          <a:p>
            <a:pPr marL="41116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A4A39-4B26-4AC7-A04A-46AEBF9E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59145"/>
            <a:ext cx="2743200" cy="2615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B1BCE8-D430-4EB7-9DB0-0DEF165A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020" y="2274569"/>
            <a:ext cx="1937827" cy="25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3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A77D-029F-4C40-BE55-5C643FDA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reference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E457F-F587-4489-9806-E6138E4B7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Alternative methods allow for less expensive and more mobile instrumentation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Laser photometers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TSI DustTrak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Aeroqual</a:t>
            </a:r>
            <a:r>
              <a:rPr lang="en-US" sz="2000" dirty="0"/>
              <a:t> </a:t>
            </a:r>
            <a:r>
              <a:rPr lang="en-US" sz="2000" dirty="0" err="1"/>
              <a:t>DustSentry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Casella Dust Guardian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B163B-039B-4727-B57C-45E5C478E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1" y="1911667"/>
            <a:ext cx="2879879" cy="2983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342E69-7299-466E-A18A-21CF37181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69" y="2343150"/>
            <a:ext cx="1608162" cy="19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4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99A4-A030-4ED7-9200-D9CC03F1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reference monitoring</a:t>
            </a:r>
            <a:br>
              <a:rPr lang="en-US" dirty="0"/>
            </a:br>
            <a:r>
              <a:rPr lang="en-US" sz="2400" dirty="0"/>
              <a:t>DustTrak DRX Desktop vs Environmental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FFFFDA-36B1-40B3-9892-2EAC654E1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55" y="1440180"/>
            <a:ext cx="3962400" cy="297180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564FC7-4326-4BC4-BB0D-1A06F23F7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0891" y="144018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6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B82E-FB29-443A-9A7F-33BA70E00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reference monitoring</a:t>
            </a:r>
            <a:br>
              <a:rPr lang="en-US" dirty="0"/>
            </a:br>
            <a:r>
              <a:rPr lang="en-US" sz="2000" dirty="0"/>
              <a:t>DustTrak DRX vs TEOM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73681E-5E6C-4C51-A06A-4627331AC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02" y="1282065"/>
            <a:ext cx="4218798" cy="3194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ABD0FB-EBF4-4908-92D8-532E15E7B6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839" y="1263871"/>
            <a:ext cx="4657161" cy="32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26B7-35B0-4F50-8AEF-4ACB3DA0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reference monitoring</a:t>
            </a:r>
            <a:br>
              <a:rPr lang="en-US" dirty="0"/>
            </a:br>
            <a:r>
              <a:rPr lang="en-US" sz="2000" dirty="0"/>
              <a:t>DustTrak DRX vs EBAM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67EE1B-F933-48EE-BDBD-2428D72FB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133" y="1440180"/>
            <a:ext cx="4339271" cy="2426970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E63F14A-DA33-46A6-BF35-33A6D0472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651" y="1349703"/>
            <a:ext cx="4197246" cy="251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8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2905-3830-427C-A96F-256729EA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cost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30A67-E769-4163-9E54-3CBF324BD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Optical particle sensors</a:t>
            </a:r>
          </a:p>
          <a:p>
            <a:pPr lvl="1"/>
            <a:r>
              <a:rPr lang="en-US" dirty="0"/>
              <a:t>BlueSky</a:t>
            </a:r>
          </a:p>
          <a:p>
            <a:pPr lvl="1"/>
            <a:r>
              <a:rPr lang="en-US" dirty="0" err="1"/>
              <a:t>PurpleAir</a:t>
            </a:r>
            <a:endParaRPr lang="en-US" dirty="0"/>
          </a:p>
          <a:p>
            <a:pPr lvl="1"/>
            <a:r>
              <a:rPr lang="en-US" dirty="0"/>
              <a:t>Clarity</a:t>
            </a:r>
          </a:p>
          <a:p>
            <a:pPr lvl="1"/>
            <a:r>
              <a:rPr lang="en-US" dirty="0"/>
              <a:t>AQ Mesh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721B0-7CC4-457F-9BFA-4B0CF59F5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57350"/>
            <a:ext cx="3828556" cy="254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5864-6373-4EDB-B9ED-D4AA25AF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789B-A1D2-41A5-82B2-DDCA11C4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8760"/>
            <a:ext cx="4572000" cy="33947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Cloud based solutions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Netronix™ Cloud Data Management System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/>
              <a:t>Automatically calculates the difference between upwind and downwind monitors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400" dirty="0"/>
              <a:t>Sends alerts if you have an exceedance </a:t>
            </a:r>
            <a:endParaRPr lang="en-US" sz="1400" baseline="30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TSI Link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427EDD0-62E6-E24C-8C22-5A9FBA11C1DC}"/>
              </a:ext>
            </a:extLst>
          </p:cNvPr>
          <p:cNvSpPr txBox="1">
            <a:spLocks/>
          </p:cNvSpPr>
          <p:nvPr/>
        </p:nvSpPr>
        <p:spPr>
          <a:xfrm>
            <a:off x="8686800" y="4857750"/>
            <a:ext cx="457200" cy="285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7C59213-BFDA-4D9F-B5E3-DC8C48CF5019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>
                <a:defRPr/>
              </a:pPr>
              <a:t>17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96E38B5-DB6F-224D-9EEE-E6E50F9BB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30" y="971550"/>
            <a:ext cx="4195446" cy="1922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038CB7-14C9-4E37-A4C2-7067C93FE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40" y="2903225"/>
            <a:ext cx="3111078" cy="20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28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3A0BD5-BADF-4846-9BCC-33D17844B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87069"/>
            <a:ext cx="3352800" cy="3394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(2) continuous direct-reading real time ambient monitors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Identical in make and model, settings, calibration, correction, and correlation factors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BC39EB-9832-C546-BD52-B14927E5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site set up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992AD6A-F34B-874D-8005-DC1342464C06}"/>
              </a:ext>
            </a:extLst>
          </p:cNvPr>
          <p:cNvSpPr txBox="1">
            <a:spLocks/>
          </p:cNvSpPr>
          <p:nvPr/>
        </p:nvSpPr>
        <p:spPr>
          <a:xfrm>
            <a:off x="8686800" y="4857750"/>
            <a:ext cx="457200" cy="285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7C59213-BFDA-4D9F-B5E3-DC8C48CF5019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>
                <a:defRPr/>
              </a:pPr>
              <a:t>18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9F6E9-114A-5344-BE2B-0D67CAF82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8"/>
          <a:stretch/>
        </p:blipFill>
        <p:spPr>
          <a:xfrm>
            <a:off x="4572000" y="1818945"/>
            <a:ext cx="4343400" cy="2734005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A613E97A-A188-9D44-9EAB-69EB36152A97}"/>
              </a:ext>
            </a:extLst>
          </p:cNvPr>
          <p:cNvSpPr/>
          <p:nvPr/>
        </p:nvSpPr>
        <p:spPr>
          <a:xfrm rot="6571772">
            <a:off x="7976670" y="1959756"/>
            <a:ext cx="1115459" cy="517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3361AA8-5714-B143-AEE7-56187F05FA1F}"/>
              </a:ext>
            </a:extLst>
          </p:cNvPr>
          <p:cNvSpPr/>
          <p:nvPr/>
        </p:nvSpPr>
        <p:spPr>
          <a:xfrm rot="6571772">
            <a:off x="4910628" y="1959757"/>
            <a:ext cx="1115459" cy="517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2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DAD930-17BD-4A74-96AB-AFA6F2E8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C448A8-8689-4C9D-9B5B-4015AF8C7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2550"/>
            <a:ext cx="4648200" cy="339471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Introduction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Reasons for dust monitoring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Considerations for your project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Available technologies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Project examples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Q&amp;A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A436A22-FAFB-5643-8EF0-3C1316FFB055}"/>
              </a:ext>
            </a:extLst>
          </p:cNvPr>
          <p:cNvSpPr txBox="1">
            <a:spLocks/>
          </p:cNvSpPr>
          <p:nvPr/>
        </p:nvSpPr>
        <p:spPr>
          <a:xfrm>
            <a:off x="8686800" y="4857750"/>
            <a:ext cx="457200" cy="285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7C59213-BFDA-4D9F-B5E3-DC8C48CF5019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>
                <a:defRPr/>
              </a:pPr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16156-8AB4-4DE9-B2FE-A14186875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87" y="895350"/>
            <a:ext cx="4460413" cy="29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3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F67454-FD6A-446E-979D-A3CED93B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example</a:t>
            </a:r>
            <a:br>
              <a:rPr lang="en-US" dirty="0"/>
            </a:br>
            <a:r>
              <a:rPr lang="en-US" dirty="0"/>
              <a:t>Hollywood Park, Inglewood CA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3259D4-3316-41CB-B41B-3C81967A0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66" y="1526849"/>
            <a:ext cx="3606533" cy="2264101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D98388-4009-496C-8F72-D0FC6287097E}"/>
              </a:ext>
            </a:extLst>
          </p:cNvPr>
          <p:cNvSpPr/>
          <p:nvPr/>
        </p:nvSpPr>
        <p:spPr>
          <a:xfrm>
            <a:off x="5212456" y="4038630"/>
            <a:ext cx="370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Read more about this project: 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  <a:hlinkClick r:id="rId4"/>
              </a:rPr>
              <a:t>www.citadelehs.com/featured-projects/</a:t>
            </a:r>
            <a:endParaRPr lang="en-US" sz="1400" dirty="0">
              <a:latin typeface="+mj-lt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4A43304C-A47A-4074-BD39-A2266E0BA6C2}"/>
              </a:ext>
            </a:extLst>
          </p:cNvPr>
          <p:cNvSpPr txBox="1">
            <a:spLocks/>
          </p:cNvSpPr>
          <p:nvPr/>
        </p:nvSpPr>
        <p:spPr>
          <a:xfrm>
            <a:off x="8686800" y="4857750"/>
            <a:ext cx="457200" cy="285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7C59213-BFDA-4D9F-B5E3-DC8C48CF5019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>
                <a:defRPr/>
              </a:pPr>
              <a:t>19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D273B1-1015-4BD7-8E9E-E5B6B849C53B}"/>
              </a:ext>
            </a:extLst>
          </p:cNvPr>
          <p:cNvSpPr txBox="1">
            <a:spLocks/>
          </p:cNvSpPr>
          <p:nvPr/>
        </p:nvSpPr>
        <p:spPr>
          <a:xfrm>
            <a:off x="609600" y="1508760"/>
            <a:ext cx="4648200" cy="3394710"/>
          </a:xfrm>
          <a:prstGeom prst="rect">
            <a:avLst/>
          </a:prstGeom>
        </p:spPr>
        <p:txBody>
          <a:bodyPr/>
          <a:lstStyle>
            <a:lvl1pPr marL="365125" indent="-255588" algn="l" rtl="0" fontAlgn="base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+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657225" indent="-246063" algn="l" rtl="0" fontAlgn="base">
              <a:spcBef>
                <a:spcPts val="3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Cambria" pitchFamily="18" charset="0"/>
                <a:ea typeface="+mn-ea"/>
                <a:cs typeface="+mn-cs"/>
              </a:defRPr>
            </a:lvl2pPr>
            <a:lvl3pPr marL="922338" indent="-219075" algn="l" rtl="0" fontAlgn="base">
              <a:spcBef>
                <a:spcPts val="3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Century Gothic" pitchFamily="34" charset="0"/>
              <a:buChar char="-"/>
              <a:defRPr sz="2000" kern="1200">
                <a:solidFill>
                  <a:srgbClr val="595959"/>
                </a:solidFill>
                <a:latin typeface="Cambria" pitchFamily="18" charset="0"/>
                <a:ea typeface="+mn-ea"/>
                <a:cs typeface="+mn-cs"/>
              </a:defRPr>
            </a:lvl3pPr>
            <a:lvl4pPr marL="1179513" indent="-200025" algn="l" rtl="0" fontAlgn="base">
              <a:spcBef>
                <a:spcPts val="3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Calibri" pitchFamily="34" charset="0"/>
              <a:buChar char="+"/>
              <a:defRPr sz="18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fontAlgn="base">
              <a:spcBef>
                <a:spcPts val="300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Calibri" pitchFamily="34" charset="0"/>
              <a:buChar char="+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/>
              <a:t>Citadel EHS monitored air quality using TSI’s DustTrak™ 8533 Monitors </a:t>
            </a:r>
          </a:p>
          <a:p>
            <a:pPr lvl="0"/>
            <a:r>
              <a:rPr lang="en-US" sz="2000" dirty="0"/>
              <a:t>Monitors also incorporated useful accessory options:</a:t>
            </a:r>
          </a:p>
          <a:p>
            <a:pPr lvl="1"/>
            <a:r>
              <a:rPr lang="en-US" sz="1600" dirty="0"/>
              <a:t>Netronix™ Cloud Data Management System for real-time communication and alerts</a:t>
            </a:r>
          </a:p>
          <a:p>
            <a:pPr lvl="1"/>
            <a:r>
              <a:rPr lang="en-US" sz="1600" dirty="0"/>
              <a:t>Solar Power Solution for uninterrupted power supply</a:t>
            </a:r>
          </a:p>
        </p:txBody>
      </p:sp>
    </p:spTree>
    <p:extLst>
      <p:ext uri="{BB962C8B-B14F-4D97-AF65-F5344CB8AC3E}">
        <p14:creationId xmlns:p14="http://schemas.microsoft.com/office/powerpoint/2010/main" val="1783231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6BD2-6C06-4E1D-AA8A-0C2E1E6A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example</a:t>
            </a:r>
            <a:br>
              <a:rPr lang="en-US" dirty="0"/>
            </a:br>
            <a:r>
              <a:rPr lang="en-US" dirty="0"/>
              <a:t>HECLA Greens Creek Mine 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8A25B-907B-4523-B69A-B96270AA7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926" y="3370419"/>
            <a:ext cx="2150643" cy="1682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273CC3-92D0-4F3F-804C-8CA3FC5DF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034" y="3609313"/>
            <a:ext cx="3308799" cy="14401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425AAA-291D-439F-80CD-44C595CCBD1A}"/>
              </a:ext>
            </a:extLst>
          </p:cNvPr>
          <p:cNvSpPr/>
          <p:nvPr/>
        </p:nvSpPr>
        <p:spPr>
          <a:xfrm>
            <a:off x="908384" y="166765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Juneau AK had concerns about major debris from their tailings piles drifting into the near by creek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Used DTE and Netronix solution to monitor, record, provide data for the local regulators and setup alerts for their watering trucks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39C404-CD84-4605-98A4-11C2CE87A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569" y="1611643"/>
            <a:ext cx="3410264" cy="19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5E6E86-3BDC-234F-AAED-083E95611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93332"/>
            <a:ext cx="4114800" cy="3688209"/>
          </a:xfrm>
        </p:spPr>
        <p:txBody>
          <a:bodyPr/>
          <a:lstStyle/>
          <a:p>
            <a:r>
              <a:rPr lang="en-US" dirty="0"/>
              <a:t>TSI is a Particle Science &amp; Engineering Company</a:t>
            </a:r>
          </a:p>
          <a:p>
            <a:pPr lvl="1"/>
            <a:r>
              <a:rPr lang="en-US" dirty="0"/>
              <a:t>Particle research, environmental monitoring,  respiratory protection, fluid mechanics, airflow and air pressure, and other fields and applications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32E258-F832-7A4A-94F3-F6CAF9A4E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2458" y="1393332"/>
            <a:ext cx="2098142" cy="3688209"/>
          </a:xfrm>
        </p:spPr>
        <p:txBody>
          <a:bodyPr/>
          <a:lstStyle/>
          <a:p>
            <a:pPr marL="109537" indent="0">
              <a:buNone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Many well-known brands</a:t>
            </a:r>
          </a:p>
          <a:p>
            <a:pPr marL="109537" indent="0">
              <a:buNone/>
            </a:pPr>
            <a:endParaRPr lang="en-US" sz="200" dirty="0">
              <a:solidFill>
                <a:schemeClr val="accent2"/>
              </a:solidFill>
              <a:latin typeface="+mj-lt"/>
            </a:endParaRPr>
          </a:p>
          <a:p>
            <a:r>
              <a:rPr lang="en-US" sz="1600" i="1" dirty="0">
                <a:solidFill>
                  <a:schemeClr val="accent2"/>
                </a:solidFill>
              </a:rPr>
              <a:t>DustTrak</a:t>
            </a:r>
            <a:r>
              <a:rPr lang="en-US" sz="1600" i="1" baseline="30000" dirty="0">
                <a:solidFill>
                  <a:schemeClr val="accent2"/>
                </a:solidFill>
              </a:rPr>
              <a:t>®</a:t>
            </a:r>
          </a:p>
          <a:p>
            <a:r>
              <a:rPr lang="en-US" sz="1600" i="1" dirty="0">
                <a:solidFill>
                  <a:schemeClr val="accent2"/>
                </a:solidFill>
              </a:rPr>
              <a:t>TSI BlueSky™</a:t>
            </a:r>
          </a:p>
          <a:p>
            <a:r>
              <a:rPr lang="en-US" sz="1600" i="1" dirty="0">
                <a:solidFill>
                  <a:schemeClr val="accent2"/>
                </a:solidFill>
              </a:rPr>
              <a:t>PortaCount</a:t>
            </a:r>
            <a:r>
              <a:rPr lang="en-US" sz="1600" i="1" baseline="30000" dirty="0">
                <a:solidFill>
                  <a:schemeClr val="accent2"/>
                </a:solidFill>
              </a:rPr>
              <a:t>®</a:t>
            </a:r>
          </a:p>
          <a:p>
            <a:r>
              <a:rPr lang="en-US" sz="1600" i="1" dirty="0">
                <a:solidFill>
                  <a:schemeClr val="accent2"/>
                </a:solidFill>
              </a:rPr>
              <a:t>TSI Quest™</a:t>
            </a:r>
          </a:p>
          <a:p>
            <a:r>
              <a:rPr lang="en-US" sz="1600" i="1" dirty="0">
                <a:solidFill>
                  <a:schemeClr val="accent2"/>
                </a:solidFill>
              </a:rPr>
              <a:t>TSI SidePak™ </a:t>
            </a:r>
          </a:p>
          <a:p>
            <a:r>
              <a:rPr lang="en-US" sz="1600" i="1" dirty="0">
                <a:solidFill>
                  <a:schemeClr val="accent2"/>
                </a:solidFill>
              </a:rPr>
              <a:t>DICKEY-john</a:t>
            </a:r>
            <a:r>
              <a:rPr lang="en-US" sz="1600" i="1" baseline="30000" dirty="0">
                <a:solidFill>
                  <a:schemeClr val="accent2"/>
                </a:solidFill>
              </a:rPr>
              <a:t>®</a:t>
            </a:r>
            <a:endParaRPr lang="en-US" sz="1600" i="1" dirty="0">
              <a:solidFill>
                <a:schemeClr val="accent2"/>
              </a:solidFill>
            </a:endParaRPr>
          </a:p>
          <a:p>
            <a:r>
              <a:rPr lang="en-US" sz="1600" i="1" dirty="0">
                <a:solidFill>
                  <a:schemeClr val="accent2"/>
                </a:solidFill>
              </a:rPr>
              <a:t>MSP</a:t>
            </a:r>
            <a:r>
              <a:rPr lang="en-US" sz="1600" i="1" baseline="30000" dirty="0">
                <a:solidFill>
                  <a:schemeClr val="accent2"/>
                </a:solidFill>
              </a:rPr>
              <a:t>® </a:t>
            </a:r>
          </a:p>
          <a:p>
            <a:r>
              <a:rPr lang="en-US" sz="1600" i="1" dirty="0">
                <a:solidFill>
                  <a:schemeClr val="accent2"/>
                </a:solidFill>
              </a:rPr>
              <a:t>Alnor</a:t>
            </a:r>
            <a:r>
              <a:rPr lang="en-US" sz="1600" i="1" baseline="30000" dirty="0">
                <a:solidFill>
                  <a:schemeClr val="accent2"/>
                </a:solidFill>
              </a:rPr>
              <a:t>®</a:t>
            </a:r>
          </a:p>
          <a:p>
            <a:endParaRPr lang="en-US" baseline="30000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268" name="Title 9"/>
          <p:cNvSpPr>
            <a:spLocks noGrp="1"/>
          </p:cNvSpPr>
          <p:nvPr>
            <p:ph type="title"/>
          </p:nvPr>
        </p:nvSpPr>
        <p:spPr>
          <a:xfrm>
            <a:off x="685800" y="5331"/>
            <a:ext cx="8229600" cy="1440180"/>
          </a:xfrm>
        </p:spPr>
        <p:txBody>
          <a:bodyPr/>
          <a:lstStyle/>
          <a:p>
            <a:r>
              <a:rPr lang="en-US" dirty="0"/>
              <a:t>About TSI Incorporated</a:t>
            </a:r>
          </a:p>
        </p:txBody>
      </p:sp>
      <p:sp>
        <p:nvSpPr>
          <p:cNvPr id="3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sz="12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937" t="17381" r="64063" b="62385"/>
          <a:stretch/>
        </p:blipFill>
        <p:spPr>
          <a:xfrm>
            <a:off x="2149768" y="4110610"/>
            <a:ext cx="2362200" cy="673005"/>
          </a:xfrm>
          <a:prstGeom prst="rect">
            <a:avLst/>
          </a:prstGeom>
        </p:spPr>
      </p:pic>
      <p:pic>
        <p:nvPicPr>
          <p:cNvPr id="1029" name="Picture 5" descr="\\TSI\Users\john.morton\My Pictures\Logos\TSI_Bla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59098"/>
            <a:ext cx="1235368" cy="11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7F60FF9-6904-1043-BC51-E7845F6655D4}"/>
              </a:ext>
            </a:extLst>
          </p:cNvPr>
          <p:cNvSpPr txBox="1">
            <a:spLocks/>
          </p:cNvSpPr>
          <p:nvPr/>
        </p:nvSpPr>
        <p:spPr>
          <a:xfrm>
            <a:off x="8686800" y="4857750"/>
            <a:ext cx="457200" cy="285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7C59213-BFDA-4D9F-B5E3-DC8C48CF5019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>
                <a:defRPr/>
              </a:pPr>
              <a:t>21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0F31A5-DB90-FA46-A0E2-9218C3D8D6A3}"/>
              </a:ext>
            </a:extLst>
          </p:cNvPr>
          <p:cNvGrpSpPr/>
          <p:nvPr/>
        </p:nvGrpSpPr>
        <p:grpSpPr>
          <a:xfrm>
            <a:off x="4754068" y="1907938"/>
            <a:ext cx="1640135" cy="3254612"/>
            <a:chOff x="6672487" y="74103"/>
            <a:chExt cx="2387301" cy="4737255"/>
          </a:xfrm>
        </p:grpSpPr>
        <p:pic>
          <p:nvPicPr>
            <p:cNvPr id="24" name="Picture 7" descr="Untitled-1">
              <a:extLst>
                <a:ext uri="{FF2B5EF4-FFF2-40B4-BE49-F238E27FC236}">
                  <a16:creationId xmlns:a16="http://schemas.microsoft.com/office/drawing/2014/main" id="{EE66F2FA-49E3-264A-94AB-2773510F6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0" r="17912"/>
            <a:stretch>
              <a:fillRect/>
            </a:stretch>
          </p:blipFill>
          <p:spPr bwMode="auto">
            <a:xfrm>
              <a:off x="7047852" y="2488537"/>
              <a:ext cx="1486548" cy="127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Untitled-1">
              <a:extLst>
                <a:ext uri="{FF2B5EF4-FFF2-40B4-BE49-F238E27FC236}">
                  <a16:creationId xmlns:a16="http://schemas.microsoft.com/office/drawing/2014/main" id="{E8F0FB41-1487-4B44-B752-39FE0BAB6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7" r="2226" b="4610"/>
            <a:stretch>
              <a:fillRect/>
            </a:stretch>
          </p:blipFill>
          <p:spPr bwMode="auto">
            <a:xfrm>
              <a:off x="6672487" y="1155448"/>
              <a:ext cx="2387301" cy="1300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 descr="Untitled-1">
              <a:extLst>
                <a:ext uri="{FF2B5EF4-FFF2-40B4-BE49-F238E27FC236}">
                  <a16:creationId xmlns:a16="http://schemas.microsoft.com/office/drawing/2014/main" id="{4B9AB6D6-A7F8-CC44-B49F-94011A924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634" y="3751723"/>
              <a:ext cx="1993639" cy="10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 descr="Untitled-1">
              <a:extLst>
                <a:ext uri="{FF2B5EF4-FFF2-40B4-BE49-F238E27FC236}">
                  <a16:creationId xmlns:a16="http://schemas.microsoft.com/office/drawing/2014/main" id="{1D1B7D93-CD12-1947-8446-316D8F27B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3" r="5824" b="8821"/>
            <a:stretch>
              <a:fillRect/>
            </a:stretch>
          </p:blipFill>
          <p:spPr bwMode="auto">
            <a:xfrm>
              <a:off x="6967219" y="74103"/>
              <a:ext cx="1797836" cy="1081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AD821E3-14EF-004C-A483-3778DCA6824B}"/>
              </a:ext>
            </a:extLst>
          </p:cNvPr>
          <p:cNvGrpSpPr/>
          <p:nvPr/>
        </p:nvGrpSpPr>
        <p:grpSpPr>
          <a:xfrm>
            <a:off x="4724400" y="1136410"/>
            <a:ext cx="1600471" cy="832324"/>
            <a:chOff x="4724129" y="1010608"/>
            <a:chExt cx="1600471" cy="832324"/>
          </a:xfrm>
        </p:grpSpPr>
        <p:pic>
          <p:nvPicPr>
            <p:cNvPr id="14" name="Content Placeholder 6" descr="A picture containing outdoor, person, person, sitting&#10;&#10;Description automatically generated">
              <a:extLst>
                <a:ext uri="{FF2B5EF4-FFF2-40B4-BE49-F238E27FC236}">
                  <a16:creationId xmlns:a16="http://schemas.microsoft.com/office/drawing/2014/main" id="{042C0A07-AFAB-BE43-9742-B1F0EBF44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942" y="1010608"/>
              <a:ext cx="1148172" cy="765448"/>
            </a:xfrm>
            <a:prstGeom prst="rect">
              <a:avLst/>
            </a:prstGeom>
            <a:effectLst>
              <a:softEdge rad="38100"/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145D01-3A7B-224E-ADD8-FC1644082D10}"/>
                </a:ext>
              </a:extLst>
            </p:cNvPr>
            <p:cNvSpPr/>
            <p:nvPr/>
          </p:nvSpPr>
          <p:spPr>
            <a:xfrm>
              <a:off x="4956556" y="1010608"/>
              <a:ext cx="1128558" cy="742910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bg1"/>
                  </a:gs>
                  <a:gs pos="100000">
                    <a:schemeClr val="accent4"/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 descr="A picture containing car, sitting, small, bus&#10;&#10;Description automatically generated">
              <a:extLst>
                <a:ext uri="{FF2B5EF4-FFF2-40B4-BE49-F238E27FC236}">
                  <a16:creationId xmlns:a16="http://schemas.microsoft.com/office/drawing/2014/main" id="{CF4AB516-1DF5-3844-8B91-1532A4BE2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319" b="92294" l="3414" r="93173">
                          <a14:foregroundMark x1="26305" y1="82258" x2="56627" y2="83333"/>
                          <a14:foregroundMark x1="56627" y1="83333" x2="82530" y2="78495"/>
                          <a14:foregroundMark x1="82530" y1="78495" x2="82932" y2="78495"/>
                          <a14:foregroundMark x1="92369" y1="82975" x2="59639" y2="92473"/>
                          <a14:foregroundMark x1="18675" y1="12545" x2="29317" y2="9677"/>
                          <a14:foregroundMark x1="65462" y1="9319" x2="84739" y2="15591"/>
                          <a14:foregroundMark x1="52610" y1="48029" x2="52209" y2="53047"/>
                          <a14:foregroundMark x1="88353" y1="69176" x2="91767" y2="77061"/>
                          <a14:foregroundMark x1="87952" y1="63262" x2="93173" y2="65233"/>
                          <a14:foregroundMark x1="88755" y1="70430" x2="91767" y2="74731"/>
                          <a14:foregroundMark x1="93574" y1="75448" x2="88755" y2="76703"/>
                          <a14:foregroundMark x1="9036" y1="75090" x2="7631" y2="70072"/>
                          <a14:foregroundMark x1="3414" y1="75090" x2="10843" y2="731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305" y="1352550"/>
              <a:ext cx="438295" cy="490382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C1398981-BBBA-0140-867F-D7AEFEB9D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437" b="98747" l="9857" r="89507">
                          <a14:foregroundMark x1="52623" y1="9610" x2="53418" y2="2786"/>
                          <a14:foregroundMark x1="78855" y1="70682" x2="71542" y2="90251"/>
                          <a14:foregroundMark x1="71542" y1="90251" x2="32432" y2="94220"/>
                          <a14:foregroundMark x1="44356" y1="97145" x2="74245" y2="98747"/>
                          <a14:foregroundMark x1="49603" y1="20752" x2="53418" y2="10933"/>
                          <a14:foregroundMark x1="55644" y1="19777" x2="53418" y2="8635"/>
                          <a14:foregroundMark x1="45151" y1="3760" x2="56439" y2="24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129" y="1250455"/>
              <a:ext cx="258486" cy="5910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89859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dan.anderson\Desktop\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2351"/>
          <a:stretch>
            <a:fillRect/>
          </a:stretch>
        </p:blipFill>
        <p:spPr bwMode="auto">
          <a:xfrm>
            <a:off x="490762" y="666750"/>
            <a:ext cx="8653238" cy="446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TSI Global Locations</a:t>
            </a:r>
          </a:p>
        </p:txBody>
      </p:sp>
      <p:sp>
        <p:nvSpPr>
          <p:cNvPr id="3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24EB443-07DD-7245-B198-D14273F2BEAD}"/>
              </a:ext>
            </a:extLst>
          </p:cNvPr>
          <p:cNvSpPr txBox="1">
            <a:spLocks/>
          </p:cNvSpPr>
          <p:nvPr/>
        </p:nvSpPr>
        <p:spPr>
          <a:xfrm>
            <a:off x="8686800" y="4857750"/>
            <a:ext cx="457200" cy="285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7C59213-BFDA-4D9F-B5E3-DC8C48CF5019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>
                <a:defRPr/>
              </a:pPr>
              <a:t>22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Picture 9" descr="TSI_Normal Slide_16-10.jpg">
            <a:extLst>
              <a:ext uri="{FF2B5EF4-FFF2-40B4-BE49-F238E27FC236}">
                <a16:creationId xmlns:a16="http://schemas.microsoft.com/office/drawing/2014/main" id="{69E550D5-F088-6148-9D39-975C6F2B0A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83242" r="81850" b="990"/>
          <a:stretch/>
        </p:blipFill>
        <p:spPr bwMode="auto">
          <a:xfrm>
            <a:off x="685800" y="4324349"/>
            <a:ext cx="990600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67D0B7-390F-4180-B421-DCCD5B14E3FB}"/>
              </a:ext>
            </a:extLst>
          </p:cNvPr>
          <p:cNvSpPr/>
          <p:nvPr/>
        </p:nvSpPr>
        <p:spPr>
          <a:xfrm>
            <a:off x="914400" y="2190750"/>
            <a:ext cx="1645920" cy="209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TSI Incorporated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BB6B1-2C63-4875-8992-449627758A16}"/>
              </a:ext>
            </a:extLst>
          </p:cNvPr>
          <p:cNvSpPr/>
          <p:nvPr/>
        </p:nvSpPr>
        <p:spPr>
          <a:xfrm>
            <a:off x="3810000" y="1981200"/>
            <a:ext cx="822960" cy="209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TSI UK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9F54A3-8D5B-48F4-8216-237230A45DF4}"/>
              </a:ext>
            </a:extLst>
          </p:cNvPr>
          <p:cNvSpPr/>
          <p:nvPr/>
        </p:nvSpPr>
        <p:spPr>
          <a:xfrm>
            <a:off x="4709160" y="2004379"/>
            <a:ext cx="1280160" cy="209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TSI Germany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2B3BE1-F1AC-4DFE-8ECC-D8656299B492}"/>
              </a:ext>
            </a:extLst>
          </p:cNvPr>
          <p:cNvSpPr/>
          <p:nvPr/>
        </p:nvSpPr>
        <p:spPr>
          <a:xfrm>
            <a:off x="4251960" y="2596134"/>
            <a:ext cx="1097280" cy="209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TSI France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0B5BCD-45A0-42CA-8A90-46C0D5042CFC}"/>
              </a:ext>
            </a:extLst>
          </p:cNvPr>
          <p:cNvSpPr/>
          <p:nvPr/>
        </p:nvSpPr>
        <p:spPr>
          <a:xfrm>
            <a:off x="5867400" y="2907473"/>
            <a:ext cx="914400" cy="209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TSI India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0A2770-606F-415F-85BD-39177524CEF5}"/>
              </a:ext>
            </a:extLst>
          </p:cNvPr>
          <p:cNvSpPr/>
          <p:nvPr/>
        </p:nvSpPr>
        <p:spPr>
          <a:xfrm>
            <a:off x="6333744" y="2308860"/>
            <a:ext cx="1005840" cy="209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TSI Beijing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9E46D0-FC4B-480C-B757-D092145FAC5A}"/>
              </a:ext>
            </a:extLst>
          </p:cNvPr>
          <p:cNvSpPr/>
          <p:nvPr/>
        </p:nvSpPr>
        <p:spPr>
          <a:xfrm>
            <a:off x="7239000" y="2834640"/>
            <a:ext cx="1280160" cy="209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TSI Shanghai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9C3207-FB90-436C-8B5C-02E2237B7F05}"/>
              </a:ext>
            </a:extLst>
          </p:cNvPr>
          <p:cNvSpPr/>
          <p:nvPr/>
        </p:nvSpPr>
        <p:spPr>
          <a:xfrm>
            <a:off x="6934200" y="3183317"/>
            <a:ext cx="1371600" cy="209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TSI Singapore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945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F0459-6174-4F46-8307-262970AE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7F339-A864-4AC6-B8D5-325A18AAA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sz="2400" dirty="0"/>
          </a:p>
          <a:p>
            <a:pPr marL="109537" indent="0">
              <a:buNone/>
            </a:pPr>
            <a:r>
              <a:rPr lang="en-US" sz="2400" dirty="0"/>
              <a:t>Contact info</a:t>
            </a:r>
          </a:p>
          <a:p>
            <a:pPr marL="109537" indent="0">
              <a:buNone/>
            </a:pPr>
            <a:r>
              <a:rPr lang="en-US" sz="2400" dirty="0"/>
              <a:t>Tom Douglas</a:t>
            </a:r>
          </a:p>
          <a:p>
            <a:pPr marL="109537" indent="0">
              <a:buNone/>
            </a:pPr>
            <a:r>
              <a:rPr lang="en-US" sz="2400" dirty="0"/>
              <a:t>602-245-3313</a:t>
            </a:r>
          </a:p>
          <a:p>
            <a:pPr marL="109537" indent="0">
              <a:buNone/>
            </a:pPr>
            <a:r>
              <a:rPr lang="en-US" sz="2400" dirty="0">
                <a:hlinkClick r:id="rId2"/>
              </a:rPr>
              <a:t>tom.douglas@tsi.com</a:t>
            </a:r>
            <a:endParaRPr lang="en-US" sz="2400" dirty="0"/>
          </a:p>
          <a:p>
            <a:pPr marL="109537" indent="0">
              <a:buNone/>
            </a:pPr>
            <a:r>
              <a:rPr lang="en-US" sz="2400" dirty="0">
                <a:hlinkClick r:id="rId3"/>
              </a:rPr>
              <a:t>https://www.linkedin.com/in/tomdouglas10/</a:t>
            </a:r>
            <a:endParaRPr lang="en-US" sz="2400" dirty="0"/>
          </a:p>
          <a:p>
            <a:pPr marL="109537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882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AC7C-DDC5-48BB-98D2-EC6B6AE8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perimeter dust monitoring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49FC-941A-4801-BD94-E8D419650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Protect human health from exposure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Determine need and evaluate effectiveness of dust controls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Minimize risk of community exposure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Establish/ foster community confidence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0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2A5B-4258-43A8-818C-20EF34D5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perimeter dust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23B8E-AD7F-4694-8B06-34BE20D67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76350"/>
            <a:ext cx="8001000" cy="33947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Construction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Earth moving activities, construction, demolition </a:t>
            </a:r>
            <a:r>
              <a:rPr lang="en-US" sz="2400" dirty="0"/>
              <a:t>Site Remediation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Brownfields, Superfund sites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Rapid response/ environmental clean up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Oil spills, structure fires, wild fires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Community complaints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02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EEFB-6A29-4DB1-A4A0-182E8F4B6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A8BC4-802A-4F68-804A-1B321927C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Federal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EPA, OSHA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State/County/Local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DER-10 (New York)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Rule 1466 (Southern California)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221EA-14B1-4E45-AF18-3637DECC5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7795"/>
            <a:ext cx="3548865" cy="44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F5E01-3CF9-404C-88CA-94625417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390C6-BB2B-4F3A-A6E8-D02892045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Data considerations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Instrumentation selection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Maintenance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Budgeting</a:t>
            </a:r>
          </a:p>
        </p:txBody>
      </p:sp>
    </p:spTree>
    <p:extLst>
      <p:ext uri="{BB962C8B-B14F-4D97-AF65-F5344CB8AC3E}">
        <p14:creationId xmlns:p14="http://schemas.microsoft.com/office/powerpoint/2010/main" val="305100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2C6B-50B4-4C4F-9C9F-026F6A55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FFA42-6515-44DA-8778-C7191F476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Data considerations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do you want to collect and see your data?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often do you need to see it?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Who needs access to your data?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Where do we need to monitor on our site?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accurate do you need to be?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alerts/actions are required?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7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EBE5-BB07-4DC7-9ABC-86FBE190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F045-666F-4BFD-B4BA-1369881AF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Instrumentation selection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Does it need to be FRM/FEM?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Is near reference acceptable?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Does it correlate well to FRM/FEM?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are expected concentration ranges?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Will you max out an instrument?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Will you be missing data?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will you power units?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7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DF1F-E7D0-41AF-99F0-5006FD9A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B045C-CF14-480D-A328-653D239CF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Who is responsible for maintaining the equipment?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Can it be done in the field?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Does equipment need to be swapped?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Should we have extra units on hand?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Budget considerations (rent vs own)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076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TSI Incorporated Colors">
      <a:dk1>
        <a:sysClr val="windowText" lastClr="000000"/>
      </a:dk1>
      <a:lt1>
        <a:srgbClr val="FFFFFF"/>
      </a:lt1>
      <a:dk2>
        <a:srgbClr val="595959"/>
      </a:dk2>
      <a:lt2>
        <a:srgbClr val="7F7F7F"/>
      </a:lt2>
      <a:accent1>
        <a:srgbClr val="EC008C"/>
      </a:accent1>
      <a:accent2>
        <a:srgbClr val="00B0EF"/>
      </a:accent2>
      <a:accent3>
        <a:srgbClr val="F58220"/>
      </a:accent3>
      <a:accent4>
        <a:srgbClr val="58B947"/>
      </a:accent4>
      <a:accent5>
        <a:srgbClr val="FBDE00"/>
      </a:accent5>
      <a:accent6>
        <a:srgbClr val="BFBFBF"/>
      </a:accent6>
      <a:hlink>
        <a:srgbClr val="00B0EF"/>
      </a:hlink>
      <a:folHlink>
        <a:srgbClr val="00759E"/>
      </a:folHlink>
    </a:clrScheme>
    <a:fontScheme name="TSI Incorporated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A0DB0BBD2C146984E36C7D9E4B5E4" ma:contentTypeVersion="22" ma:contentTypeDescription="Create a new document." ma:contentTypeScope="" ma:versionID="c09ae7a349dcd1160b6512199f109354">
  <xsd:schema xmlns:xsd="http://www.w3.org/2001/XMLSchema" xmlns:xs="http://www.w3.org/2001/XMLSchema" xmlns:p="http://schemas.microsoft.com/office/2006/metadata/properties" xmlns:ns2="8cef9ebd-105a-40d4-874b-eee2de43f77d" xmlns:ns3="a05c6304-d6a9-4e84-aa5b-3a55e4aed6b5" targetNamespace="http://schemas.microsoft.com/office/2006/metadata/properties" ma:root="true" ma:fieldsID="d72f2c7510727d44b3b63259de427b9d" ns2:_="" ns3:_="">
    <xsd:import namespace="8cef9ebd-105a-40d4-874b-eee2de43f77d"/>
    <xsd:import namespace="a05c6304-d6a9-4e84-aa5b-3a55e4aed6b5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f9ebd-105a-40d4-874b-eee2de43f77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359c5d1-4805-4d3b-a3c9-eb510871c3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c6304-d6a9-4e84-aa5b-3a55e4aed6b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6664084-652c-4e00-a028-fdbbe3813fde}" ma:internalName="TaxCatchAll" ma:showField="CatchAllData" ma:web="a05c6304-d6a9-4e84-aa5b-3a55e4aed6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8cef9ebd-105a-40d4-874b-eee2de43f77d" xsi:nil="true"/>
    <MigrationWizId xmlns="8cef9ebd-105a-40d4-874b-eee2de43f77d" xsi:nil="true"/>
    <MigrationWizIdPermissions xmlns="8cef9ebd-105a-40d4-874b-eee2de43f77d" xsi:nil="true"/>
    <lcf76f155ced4ddcb4097134ff3c332f xmlns="8cef9ebd-105a-40d4-874b-eee2de43f77d">
      <Terms xmlns="http://schemas.microsoft.com/office/infopath/2007/PartnerControls"/>
    </lcf76f155ced4ddcb4097134ff3c332f>
    <TaxCatchAll xmlns="a05c6304-d6a9-4e84-aa5b-3a55e4aed6b5" xsi:nil="true"/>
  </documentManagement>
</p:properties>
</file>

<file path=customXml/itemProps1.xml><?xml version="1.0" encoding="utf-8"?>
<ds:datastoreItem xmlns:ds="http://schemas.openxmlformats.org/officeDocument/2006/customXml" ds:itemID="{6803A0BC-17D3-4C3D-8E1F-714606D472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DE300A-FE41-4752-8BEF-9348BD2A9DB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615ED69-5098-4BF5-B49C-3F07743A8BEF}"/>
</file>

<file path=customXml/itemProps4.xml><?xml version="1.0" encoding="utf-8"?>
<ds:datastoreItem xmlns:ds="http://schemas.openxmlformats.org/officeDocument/2006/customXml" ds:itemID="{D9E04BC8-EDE1-4367-8DE5-42269B9EF3A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8cef9ebd-105a-40d4-874b-eee2de43f77d"/>
    <ds:schemaRef ds:uri="a05c6304-d6a9-4e84-aa5b-3a55e4aed6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10004</TotalTime>
  <Words>874</Words>
  <Application>Microsoft Office PowerPoint</Application>
  <PresentationFormat>On-screen Show (16:9)</PresentationFormat>
  <Paragraphs>164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Century Gothic</vt:lpstr>
      <vt:lpstr>Georgia</vt:lpstr>
      <vt:lpstr>Wingdings</vt:lpstr>
      <vt:lpstr>Urban</vt:lpstr>
      <vt:lpstr>Perimeter Dust Monitoring</vt:lpstr>
      <vt:lpstr>Agenda</vt:lpstr>
      <vt:lpstr>Reasons for perimeter dust monitoring </vt:lpstr>
      <vt:lpstr>Reasons for perimeter dust monitoring</vt:lpstr>
      <vt:lpstr>Regulations</vt:lpstr>
      <vt:lpstr>Considerations for your project</vt:lpstr>
      <vt:lpstr>Considerations for your project</vt:lpstr>
      <vt:lpstr>Considerations for your project</vt:lpstr>
      <vt:lpstr>Considerations for your project</vt:lpstr>
      <vt:lpstr>Available technologies</vt:lpstr>
      <vt:lpstr>Available technologies</vt:lpstr>
      <vt:lpstr>Federal reference method</vt:lpstr>
      <vt:lpstr>Near reference monitoring</vt:lpstr>
      <vt:lpstr>Near reference monitoring DustTrak DRX Desktop vs Environmental</vt:lpstr>
      <vt:lpstr>Near reference monitoring DustTrak DRX vs TEOM</vt:lpstr>
      <vt:lpstr>Near reference monitoring DustTrak DRX vs EBAM</vt:lpstr>
      <vt:lpstr>Low cost sensors</vt:lpstr>
      <vt:lpstr>Tracking your data</vt:lpstr>
      <vt:lpstr>Potential site set up</vt:lpstr>
      <vt:lpstr>Project example Hollywood Park, Inglewood CA</vt:lpstr>
      <vt:lpstr>Project example HECLA Greens Creek Mine AK</vt:lpstr>
      <vt:lpstr>About TSI Incorporated</vt:lpstr>
      <vt:lpstr>TSI Global Locations</vt:lpstr>
      <vt:lpstr>Questions</vt:lpstr>
    </vt:vector>
  </TitlesOfParts>
  <Company>TSI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Anderson</dc:creator>
  <cp:lastModifiedBy>Matt DeLacluyse</cp:lastModifiedBy>
  <cp:revision>1373</cp:revision>
  <dcterms:created xsi:type="dcterms:W3CDTF">2012-04-13T19:28:29Z</dcterms:created>
  <dcterms:modified xsi:type="dcterms:W3CDTF">2022-11-16T14:32:01Z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ArticulateGUID">
    <vt:lpwstr>AF47FBAA-74BF-4A96-8BDF-DCE294572DDB</vt:lpwstr>
  </property>
  <property fmtid="{D5CDD505-2E9C-101B-9397-08002B2CF9AE}" pid="4" name="ArticulatePath">
    <vt:lpwstr>http://portal.tsi.com/sites/processcenter/Common%20Templates/TSI%20Corporate%20PowerPoint%20Templates/TSI%20(ppt)%20Templates/TSI_Presentation_WideScreen%2016-10_Widescreen%20Monitors%20ONLY</vt:lpwstr>
  </property>
  <property fmtid="{D5CDD505-2E9C-101B-9397-08002B2CF9AE}" pid="5" name="ContentTypeId">
    <vt:lpwstr>0x01010033DA0DB0BBD2C146984E36C7D9E4B5E4</vt:lpwstr>
  </property>
  <property fmtid="{D5CDD505-2E9C-101B-9397-08002B2CF9AE}" pid="6" name="TSI_DocumentTemplateVersion">
    <vt:lpwstr>1.0</vt:lpwstr>
  </property>
  <property fmtid="{D5CDD505-2E9C-101B-9397-08002B2CF9AE}" pid="7" name="MediaServiceImageTags">
    <vt:lpwstr/>
  </property>
</Properties>
</file>