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5"/>
    <p:sldMasterId id="2147483677" r:id="rId6"/>
  </p:sldMasterIdLst>
  <p:notesMasterIdLst>
    <p:notesMasterId r:id="rId52"/>
  </p:notesMasterIdLst>
  <p:sldIdLst>
    <p:sldId id="310" r:id="rId7"/>
    <p:sldId id="256" r:id="rId8"/>
    <p:sldId id="257" r:id="rId9"/>
    <p:sldId id="259" r:id="rId10"/>
    <p:sldId id="267" r:id="rId11"/>
    <p:sldId id="268" r:id="rId12"/>
    <p:sldId id="295" r:id="rId13"/>
    <p:sldId id="269" r:id="rId14"/>
    <p:sldId id="305" r:id="rId15"/>
    <p:sldId id="306" r:id="rId16"/>
    <p:sldId id="270" r:id="rId17"/>
    <p:sldId id="296" r:id="rId18"/>
    <p:sldId id="297" r:id="rId19"/>
    <p:sldId id="298" r:id="rId20"/>
    <p:sldId id="283" r:id="rId21"/>
    <p:sldId id="285" r:id="rId22"/>
    <p:sldId id="271" r:id="rId23"/>
    <p:sldId id="266" r:id="rId24"/>
    <p:sldId id="299" r:id="rId25"/>
    <p:sldId id="301" r:id="rId26"/>
    <p:sldId id="300" r:id="rId27"/>
    <p:sldId id="272" r:id="rId28"/>
    <p:sldId id="273" r:id="rId29"/>
    <p:sldId id="291" r:id="rId30"/>
    <p:sldId id="274" r:id="rId31"/>
    <p:sldId id="276" r:id="rId32"/>
    <p:sldId id="286" r:id="rId33"/>
    <p:sldId id="287" r:id="rId34"/>
    <p:sldId id="288" r:id="rId35"/>
    <p:sldId id="302" r:id="rId36"/>
    <p:sldId id="289" r:id="rId37"/>
    <p:sldId id="277" r:id="rId38"/>
    <p:sldId id="279" r:id="rId39"/>
    <p:sldId id="275" r:id="rId40"/>
    <p:sldId id="307" r:id="rId41"/>
    <p:sldId id="278" r:id="rId42"/>
    <p:sldId id="280" r:id="rId43"/>
    <p:sldId id="281" r:id="rId44"/>
    <p:sldId id="304" r:id="rId45"/>
    <p:sldId id="282" r:id="rId46"/>
    <p:sldId id="284" r:id="rId47"/>
    <p:sldId id="292" r:id="rId48"/>
    <p:sldId id="293" r:id="rId49"/>
    <p:sldId id="311" r:id="rId50"/>
    <p:sldId id="265"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BCA47F5-EC0C-3265-B603-8941ED611057}" name="Karin Galligan" initials="KG" userId="S::KGalligan@skcinc.com::5daa62a7-82c7-41b7-a487-2006e77c9e9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2520"/>
    <a:srgbClr val="FF7E00"/>
    <a:srgbClr val="324D88"/>
    <a:srgbClr val="6C7274"/>
    <a:srgbClr val="00ACD1"/>
    <a:srgbClr val="4EAEEA"/>
    <a:srgbClr val="00B1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8C9EEF8-7CF1-4050-A406-05D6A957998E}" v="369" dt="2025-04-17T17:55:40.55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169"/>
    <p:restoredTop sz="96327"/>
  </p:normalViewPr>
  <p:slideViewPr>
    <p:cSldViewPr snapToGrid="0" snapToObjects="1">
      <p:cViewPr varScale="1">
        <p:scale>
          <a:sx n="115" d="100"/>
          <a:sy n="115" d="100"/>
        </p:scale>
        <p:origin x="67"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theme" Target="theme/theme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presProps" Target="presProps.xml"/><Relationship Id="rId58" Type="http://schemas.microsoft.com/office/2018/10/relationships/authors" Target="authors.xml"/><Relationship Id="rId5" Type="http://schemas.openxmlformats.org/officeDocument/2006/relationships/slideMaster" Target="slideMasters/slideMaster1.xml"/><Relationship Id="rId19" Type="http://schemas.openxmlformats.org/officeDocument/2006/relationships/slide" Target="slides/slide13.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tableStyles" Target="tableStyle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viewProps" Target="viewProps.xml"/><Relationship Id="rId6"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microsoft.com/office/2015/10/relationships/revisionInfo" Target="revisionInfo.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09B594-255F-4101-8F70-8284BA5F0EC4}" type="datetimeFigureOut">
              <a:rPr lang="en-US" smtClean="0"/>
              <a:t>8/15/2025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E2F721-7727-46A3-A14C-0C2FF174172F}" type="slidenum">
              <a:rPr lang="en-US" smtClean="0"/>
              <a:t>‹#›</a:t>
            </a:fld>
            <a:endParaRPr lang="en-US"/>
          </a:p>
        </p:txBody>
      </p:sp>
    </p:spTree>
    <p:extLst>
      <p:ext uri="{BB962C8B-B14F-4D97-AF65-F5344CB8AC3E}">
        <p14:creationId xmlns:p14="http://schemas.microsoft.com/office/powerpoint/2010/main" val="19429451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cdc.gov/niosh/noise/about/chemicals.html" TargetMode="External"/><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Chemical-Induced Hearing Loss | Noise | CDC</a:t>
            </a:r>
            <a:endParaRPr lang="en-US" dirty="0"/>
          </a:p>
        </p:txBody>
      </p:sp>
      <p:sp>
        <p:nvSpPr>
          <p:cNvPr id="4" name="Slide Number Placeholder 3"/>
          <p:cNvSpPr>
            <a:spLocks noGrp="1"/>
          </p:cNvSpPr>
          <p:nvPr>
            <p:ph type="sldNum" sz="quarter" idx="5"/>
          </p:nvPr>
        </p:nvSpPr>
        <p:spPr/>
        <p:txBody>
          <a:bodyPr/>
          <a:lstStyle/>
          <a:p>
            <a:fld id="{01E2F721-7727-46A3-A14C-0C2FF174172F}" type="slidenum">
              <a:rPr lang="en-US" smtClean="0"/>
              <a:t>42</a:t>
            </a:fld>
            <a:endParaRPr lang="en-US"/>
          </a:p>
        </p:txBody>
      </p:sp>
    </p:spTree>
    <p:extLst>
      <p:ext uri="{BB962C8B-B14F-4D97-AF65-F5344CB8AC3E}">
        <p14:creationId xmlns:p14="http://schemas.microsoft.com/office/powerpoint/2010/main" val="425903028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hyperlink" Target="mailto:email@skcinc.com" TargetMode="Externa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mailto:email@skcinc.com" TargetMode="External"/><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2" descr="C:\Users\User\Desktop\Wave3.jpg">
            <a:extLst>
              <a:ext uri="{FF2B5EF4-FFF2-40B4-BE49-F238E27FC236}">
                <a16:creationId xmlns:a16="http://schemas.microsoft.com/office/drawing/2014/main" id="{28578954-B274-E900-91C4-B3FACD1D4BA6}"/>
              </a:ext>
            </a:extLst>
          </p:cNvPr>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0800000">
            <a:off x="-72616" y="-1679245"/>
            <a:ext cx="12337228" cy="417880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914400" y="1745676"/>
            <a:ext cx="10363200" cy="1470025"/>
          </a:xfrm>
        </p:spPr>
        <p:txBody>
          <a:bodyPr/>
          <a:lstStyle>
            <a:lvl1pPr algn="l">
              <a:defRPr b="1">
                <a:solidFill>
                  <a:schemeClr val="tx1"/>
                </a:solidFill>
                <a:latin typeface="Arial" panose="020B0604020202020204" pitchFamily="34" charset="0"/>
                <a:cs typeface="Arial" panose="020B0604020202020204" pitchFamily="34" charset="0"/>
              </a:defRPr>
            </a:lvl1pPr>
          </a:lstStyle>
          <a:p>
            <a:r>
              <a:rPr lang="en-US"/>
              <a:t>Click to edit Master title style</a:t>
            </a:r>
            <a:endParaRPr lang="en-GB" dirty="0"/>
          </a:p>
        </p:txBody>
      </p:sp>
      <p:sp>
        <p:nvSpPr>
          <p:cNvPr id="3" name="Subtitle 2"/>
          <p:cNvSpPr>
            <a:spLocks noGrp="1"/>
          </p:cNvSpPr>
          <p:nvPr>
            <p:ph type="subTitle" idx="1"/>
          </p:nvPr>
        </p:nvSpPr>
        <p:spPr>
          <a:xfrm>
            <a:off x="1828800" y="3581400"/>
            <a:ext cx="8534400" cy="1752600"/>
          </a:xfrm>
        </p:spPr>
        <p:txBody>
          <a:bodyPr/>
          <a:lstStyle>
            <a:lvl1pPr marL="0" indent="0" algn="l">
              <a:buNone/>
              <a:defRPr>
                <a:solidFill>
                  <a:srgbClr val="414A87"/>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pic>
        <p:nvPicPr>
          <p:cNvPr id="4" name="Picture 3" descr="Logo&#10;&#10;Description automatically generated with medium confidence">
            <a:extLst>
              <a:ext uri="{FF2B5EF4-FFF2-40B4-BE49-F238E27FC236}">
                <a16:creationId xmlns:a16="http://schemas.microsoft.com/office/drawing/2014/main" id="{3D01479B-5EB9-62FF-D95B-57C9694CB9E1}"/>
              </a:ext>
            </a:extLst>
          </p:cNvPr>
          <p:cNvPicPr>
            <a:picLocks noChangeAspect="1"/>
          </p:cNvPicPr>
          <p:nvPr userDrawn="1"/>
        </p:nvPicPr>
        <p:blipFill>
          <a:blip r:embed="rId3"/>
          <a:stretch>
            <a:fillRect/>
          </a:stretch>
        </p:blipFill>
        <p:spPr>
          <a:xfrm>
            <a:off x="9592044" y="361877"/>
            <a:ext cx="1542312" cy="725487"/>
          </a:xfrm>
          <a:prstGeom prst="rect">
            <a:avLst/>
          </a:prstGeom>
        </p:spPr>
      </p:pic>
      <p:sp>
        <p:nvSpPr>
          <p:cNvPr id="5" name="Rectangle 4">
            <a:extLst>
              <a:ext uri="{FF2B5EF4-FFF2-40B4-BE49-F238E27FC236}">
                <a16:creationId xmlns:a16="http://schemas.microsoft.com/office/drawing/2014/main" id="{F6502846-59C7-420A-0C93-A3F6B33E6376}"/>
              </a:ext>
            </a:extLst>
          </p:cNvPr>
          <p:cNvSpPr/>
          <p:nvPr userDrawn="1"/>
        </p:nvSpPr>
        <p:spPr>
          <a:xfrm>
            <a:off x="2890634" y="6117104"/>
            <a:ext cx="6410729" cy="307777"/>
          </a:xfrm>
          <a:prstGeom prst="rect">
            <a:avLst/>
          </a:prstGeom>
        </p:spPr>
        <p:txBody>
          <a:bodyPr wrap="none">
            <a:spAutoFit/>
          </a:bodyPr>
          <a:lstStyle/>
          <a:p>
            <a:r>
              <a:rPr lang="en-US" sz="1400" b="1" i="0" dirty="0">
                <a:solidFill>
                  <a:srgbClr val="333333"/>
                </a:solidFill>
                <a:effectLst/>
                <a:latin typeface="Arial" panose="020B0604020202020204" pitchFamily="34" charset="0"/>
                <a:cs typeface="Arial" panose="020B0604020202020204" pitchFamily="34" charset="0"/>
              </a:rPr>
              <a:t>The Leader in Sampling Solutions and Expertise for OEHS Professionals </a:t>
            </a:r>
            <a:endParaRPr lang="en-US" sz="1400" b="1" i="0" dirty="0">
              <a:solidFill>
                <a:srgbClr val="414A87"/>
              </a:solidFill>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855A2758-5A3F-18D2-AA44-70B550ADBA9D}"/>
              </a:ext>
            </a:extLst>
          </p:cNvPr>
          <p:cNvSpPr/>
          <p:nvPr userDrawn="1"/>
        </p:nvSpPr>
        <p:spPr>
          <a:xfrm>
            <a:off x="4765962" y="6429035"/>
            <a:ext cx="2660075" cy="283833"/>
          </a:xfrm>
          <a:prstGeom prst="rect">
            <a:avLst/>
          </a:prstGeom>
          <a:gradFill flip="none" rotWithShape="1">
            <a:gsLst>
              <a:gs pos="0">
                <a:srgbClr val="00ACD1"/>
              </a:gs>
              <a:gs pos="71000">
                <a:srgbClr val="6C7274"/>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B57122B-3398-3A8D-22DB-89C7FF38E1DF}"/>
              </a:ext>
            </a:extLst>
          </p:cNvPr>
          <p:cNvSpPr/>
          <p:nvPr userDrawn="1"/>
        </p:nvSpPr>
        <p:spPr>
          <a:xfrm>
            <a:off x="4917427" y="6429035"/>
            <a:ext cx="2355581" cy="276999"/>
          </a:xfrm>
          <a:prstGeom prst="rect">
            <a:avLst/>
          </a:prstGeom>
        </p:spPr>
        <p:txBody>
          <a:bodyPr wrap="none">
            <a:spAutoFit/>
          </a:bodyPr>
          <a:lstStyle/>
          <a:p>
            <a:r>
              <a:rPr lang="en-US" sz="1200" b="1" dirty="0">
                <a:solidFill>
                  <a:schemeClr val="bg1"/>
                </a:solidFill>
                <a:latin typeface="Arial" panose="020B0604020202020204" pitchFamily="34" charset="0"/>
                <a:cs typeface="Arial" panose="020B0604020202020204" pitchFamily="34" charset="0"/>
              </a:rPr>
              <a:t>SCIENCE. SERVING PEOPLE.</a:t>
            </a:r>
          </a:p>
        </p:txBody>
      </p:sp>
    </p:spTree>
    <p:extLst>
      <p:ext uri="{BB962C8B-B14F-4D97-AF65-F5344CB8AC3E}">
        <p14:creationId xmlns:p14="http://schemas.microsoft.com/office/powerpoint/2010/main" val="17050093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GB"/>
          </a:p>
        </p:txBody>
      </p:sp>
      <p:sp>
        <p:nvSpPr>
          <p:cNvPr id="2" name="Rectangle 1">
            <a:extLst>
              <a:ext uri="{FF2B5EF4-FFF2-40B4-BE49-F238E27FC236}">
                <a16:creationId xmlns:a16="http://schemas.microsoft.com/office/drawing/2014/main" id="{A828EBE6-9283-BDBA-52F0-B0D65F57D6D3}"/>
              </a:ext>
            </a:extLst>
          </p:cNvPr>
          <p:cNvSpPr/>
          <p:nvPr userDrawn="1"/>
        </p:nvSpPr>
        <p:spPr>
          <a:xfrm>
            <a:off x="9262685" y="189058"/>
            <a:ext cx="2660075" cy="283833"/>
          </a:xfrm>
          <a:prstGeom prst="rect">
            <a:avLst/>
          </a:prstGeom>
          <a:gradFill flip="none" rotWithShape="1">
            <a:gsLst>
              <a:gs pos="0">
                <a:srgbClr val="00ACD1"/>
              </a:gs>
              <a:gs pos="71000">
                <a:srgbClr val="6C7274"/>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D4D0D568-C81A-D10D-6BAF-C14108C951BD}"/>
              </a:ext>
            </a:extLst>
          </p:cNvPr>
          <p:cNvSpPr/>
          <p:nvPr userDrawn="1"/>
        </p:nvSpPr>
        <p:spPr>
          <a:xfrm>
            <a:off x="9414150" y="189058"/>
            <a:ext cx="2355581" cy="276999"/>
          </a:xfrm>
          <a:prstGeom prst="rect">
            <a:avLst/>
          </a:prstGeom>
        </p:spPr>
        <p:txBody>
          <a:bodyPr wrap="none">
            <a:spAutoFit/>
          </a:bodyPr>
          <a:lstStyle/>
          <a:p>
            <a:r>
              <a:rPr lang="en-US" sz="1200" b="1" dirty="0">
                <a:solidFill>
                  <a:schemeClr val="bg1"/>
                </a:solidFill>
                <a:latin typeface="Arial" panose="020B0604020202020204" pitchFamily="34" charset="0"/>
                <a:cs typeface="Arial" panose="020B0604020202020204" pitchFamily="34" charset="0"/>
              </a:rPr>
              <a:t>SCIENCE. SERVING PEOPLE.</a:t>
            </a:r>
          </a:p>
        </p:txBody>
      </p:sp>
      <p:pic>
        <p:nvPicPr>
          <p:cNvPr id="7" name="Picture 6" descr="Logo&#10;&#10;Description automatically generated with medium confidence">
            <a:extLst>
              <a:ext uri="{FF2B5EF4-FFF2-40B4-BE49-F238E27FC236}">
                <a16:creationId xmlns:a16="http://schemas.microsoft.com/office/drawing/2014/main" id="{819B70A3-ED1B-8F91-B091-986A601C8245}"/>
              </a:ext>
            </a:extLst>
          </p:cNvPr>
          <p:cNvPicPr>
            <a:picLocks noChangeAspect="1"/>
          </p:cNvPicPr>
          <p:nvPr userDrawn="1"/>
        </p:nvPicPr>
        <p:blipFill>
          <a:blip r:embed="rId2"/>
          <a:stretch>
            <a:fillRect/>
          </a:stretch>
        </p:blipFill>
        <p:spPr>
          <a:xfrm>
            <a:off x="10864275" y="6107401"/>
            <a:ext cx="1058485" cy="497900"/>
          </a:xfrm>
          <a:prstGeom prst="rect">
            <a:avLst/>
          </a:prstGeom>
        </p:spPr>
      </p:pic>
    </p:spTree>
    <p:extLst>
      <p:ext uri="{BB962C8B-B14F-4D97-AF65-F5344CB8AC3E}">
        <p14:creationId xmlns:p14="http://schemas.microsoft.com/office/powerpoint/2010/main" val="39915107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GB"/>
          </a:p>
        </p:txBody>
      </p:sp>
      <p:sp>
        <p:nvSpPr>
          <p:cNvPr id="2" name="Rectangle 1">
            <a:extLst>
              <a:ext uri="{FF2B5EF4-FFF2-40B4-BE49-F238E27FC236}">
                <a16:creationId xmlns:a16="http://schemas.microsoft.com/office/drawing/2014/main" id="{A828EBE6-9283-BDBA-52F0-B0D65F57D6D3}"/>
              </a:ext>
            </a:extLst>
          </p:cNvPr>
          <p:cNvSpPr/>
          <p:nvPr userDrawn="1"/>
        </p:nvSpPr>
        <p:spPr>
          <a:xfrm>
            <a:off x="9262685" y="189058"/>
            <a:ext cx="2660075" cy="283833"/>
          </a:xfrm>
          <a:prstGeom prst="rect">
            <a:avLst/>
          </a:prstGeom>
          <a:gradFill flip="none" rotWithShape="1">
            <a:gsLst>
              <a:gs pos="0">
                <a:srgbClr val="00ACD1"/>
              </a:gs>
              <a:gs pos="71000">
                <a:srgbClr val="6C7274"/>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D4D0D568-C81A-D10D-6BAF-C14108C951BD}"/>
              </a:ext>
            </a:extLst>
          </p:cNvPr>
          <p:cNvSpPr/>
          <p:nvPr userDrawn="1"/>
        </p:nvSpPr>
        <p:spPr>
          <a:xfrm>
            <a:off x="9414150" y="189058"/>
            <a:ext cx="2355581" cy="276999"/>
          </a:xfrm>
          <a:prstGeom prst="rect">
            <a:avLst/>
          </a:prstGeom>
        </p:spPr>
        <p:txBody>
          <a:bodyPr wrap="none">
            <a:spAutoFit/>
          </a:bodyPr>
          <a:lstStyle/>
          <a:p>
            <a:r>
              <a:rPr lang="en-US" sz="1200" b="1" dirty="0">
                <a:solidFill>
                  <a:schemeClr val="bg1"/>
                </a:solidFill>
                <a:latin typeface="Arial" panose="020B0604020202020204" pitchFamily="34" charset="0"/>
                <a:cs typeface="Arial" panose="020B0604020202020204" pitchFamily="34" charset="0"/>
              </a:rPr>
              <a:t>SCIENCE. SERVING PEOPLE.</a:t>
            </a:r>
          </a:p>
        </p:txBody>
      </p:sp>
      <p:pic>
        <p:nvPicPr>
          <p:cNvPr id="7" name="Picture 6" descr="Logo&#10;&#10;Description automatically generated with medium confidence">
            <a:extLst>
              <a:ext uri="{FF2B5EF4-FFF2-40B4-BE49-F238E27FC236}">
                <a16:creationId xmlns:a16="http://schemas.microsoft.com/office/drawing/2014/main" id="{819B70A3-ED1B-8F91-B091-986A601C8245}"/>
              </a:ext>
            </a:extLst>
          </p:cNvPr>
          <p:cNvPicPr>
            <a:picLocks noChangeAspect="1"/>
          </p:cNvPicPr>
          <p:nvPr userDrawn="1"/>
        </p:nvPicPr>
        <p:blipFill>
          <a:blip r:embed="rId2"/>
          <a:stretch>
            <a:fillRect/>
          </a:stretch>
        </p:blipFill>
        <p:spPr>
          <a:xfrm>
            <a:off x="10864275" y="6107401"/>
            <a:ext cx="1058485" cy="497900"/>
          </a:xfrm>
          <a:prstGeom prst="rect">
            <a:avLst/>
          </a:prstGeom>
        </p:spPr>
      </p:pic>
      <p:pic>
        <p:nvPicPr>
          <p:cNvPr id="5" name="Picture 2" descr="C:\Users\User\Desktop\Wave2.jpg">
            <a:extLst>
              <a:ext uri="{FF2B5EF4-FFF2-40B4-BE49-F238E27FC236}">
                <a16:creationId xmlns:a16="http://schemas.microsoft.com/office/drawing/2014/main" id="{0C9AEB0B-6C3A-E534-5E83-D6819C475A60}"/>
              </a:ext>
            </a:extLst>
          </p:cNvPr>
          <p:cNvPicPr>
            <a:picLocks noChangeAspect="1" noChangeArrowheads="1"/>
          </p:cNvPicPr>
          <p:nvPr userDrawn="1"/>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8829460" y="4239490"/>
            <a:ext cx="3524960" cy="2828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40628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482058"/>
            <a:ext cx="4011084" cy="1162050"/>
          </a:xfrm>
        </p:spPr>
        <p:txBody>
          <a:bodyPr anchor="b"/>
          <a:lstStyle>
            <a:lvl1pPr algn="l">
              <a:defRPr sz="2000" b="1"/>
            </a:lvl1pPr>
          </a:lstStyle>
          <a:p>
            <a:r>
              <a:rPr lang="en-US"/>
              <a:t>Click to edit Master title style</a:t>
            </a:r>
            <a:endParaRPr lang="en-GB" dirty="0"/>
          </a:p>
        </p:txBody>
      </p:sp>
      <p:sp>
        <p:nvSpPr>
          <p:cNvPr id="3" name="Content Placeholder 2"/>
          <p:cNvSpPr>
            <a:spLocks noGrp="1"/>
          </p:cNvSpPr>
          <p:nvPr>
            <p:ph idx="1"/>
          </p:nvPr>
        </p:nvSpPr>
        <p:spPr>
          <a:xfrm>
            <a:off x="4766733" y="482059"/>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3"/>
          <p:cNvSpPr>
            <a:spLocks noGrp="1"/>
          </p:cNvSpPr>
          <p:nvPr>
            <p:ph type="body" sz="half" idx="2"/>
          </p:nvPr>
        </p:nvSpPr>
        <p:spPr>
          <a:xfrm>
            <a:off x="609601" y="1644109"/>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CE58CFB9-3330-4F60-AB33-BE9CCB0F7D3C}" type="datetimeFigureOut">
              <a:rPr lang="en-GB" smtClean="0"/>
              <a:t>15/08/2025</a:t>
            </a:fld>
            <a:endParaRPr lang="en-GB"/>
          </a:p>
        </p:txBody>
      </p:sp>
      <p:sp>
        <p:nvSpPr>
          <p:cNvPr id="6" name="Footer Placeholder 5"/>
          <p:cNvSpPr>
            <a:spLocks noGrp="1"/>
          </p:cNvSpPr>
          <p:nvPr>
            <p:ph type="ftr" sz="quarter" idx="11"/>
          </p:nvPr>
        </p:nvSpPr>
        <p:spPr/>
        <p:txBody>
          <a:bodyPr/>
          <a:lstStyle/>
          <a:p>
            <a:endParaRPr lang="en-GB"/>
          </a:p>
        </p:txBody>
      </p:sp>
      <p:pic>
        <p:nvPicPr>
          <p:cNvPr id="12" name="Picture 11" descr="Logo&#10;&#10;Description automatically generated with medium confidence">
            <a:extLst>
              <a:ext uri="{FF2B5EF4-FFF2-40B4-BE49-F238E27FC236}">
                <a16:creationId xmlns:a16="http://schemas.microsoft.com/office/drawing/2014/main" id="{E5C6A9E2-6947-3A04-3E17-C2C90C709A18}"/>
              </a:ext>
            </a:extLst>
          </p:cNvPr>
          <p:cNvPicPr>
            <a:picLocks noChangeAspect="1"/>
          </p:cNvPicPr>
          <p:nvPr userDrawn="1"/>
        </p:nvPicPr>
        <p:blipFill>
          <a:blip r:embed="rId2"/>
          <a:stretch>
            <a:fillRect/>
          </a:stretch>
        </p:blipFill>
        <p:spPr>
          <a:xfrm>
            <a:off x="10864275" y="6107401"/>
            <a:ext cx="1058485" cy="497900"/>
          </a:xfrm>
          <a:prstGeom prst="rect">
            <a:avLst/>
          </a:prstGeom>
        </p:spPr>
      </p:pic>
      <p:sp>
        <p:nvSpPr>
          <p:cNvPr id="7" name="Rectangle 6">
            <a:extLst>
              <a:ext uri="{FF2B5EF4-FFF2-40B4-BE49-F238E27FC236}">
                <a16:creationId xmlns:a16="http://schemas.microsoft.com/office/drawing/2014/main" id="{3D39D136-EE54-F52C-0253-BE2F0CF53497}"/>
              </a:ext>
            </a:extLst>
          </p:cNvPr>
          <p:cNvSpPr/>
          <p:nvPr userDrawn="1"/>
        </p:nvSpPr>
        <p:spPr>
          <a:xfrm>
            <a:off x="9262685" y="189058"/>
            <a:ext cx="2660075" cy="283833"/>
          </a:xfrm>
          <a:prstGeom prst="rect">
            <a:avLst/>
          </a:prstGeom>
          <a:gradFill flip="none" rotWithShape="1">
            <a:gsLst>
              <a:gs pos="0">
                <a:srgbClr val="00ACD1"/>
              </a:gs>
              <a:gs pos="71000">
                <a:srgbClr val="6C7274"/>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E28A635-8E17-DADD-9B00-9C632F984293}"/>
              </a:ext>
            </a:extLst>
          </p:cNvPr>
          <p:cNvSpPr/>
          <p:nvPr userDrawn="1"/>
        </p:nvSpPr>
        <p:spPr>
          <a:xfrm>
            <a:off x="9414150" y="189058"/>
            <a:ext cx="2355581" cy="276999"/>
          </a:xfrm>
          <a:prstGeom prst="rect">
            <a:avLst/>
          </a:prstGeom>
        </p:spPr>
        <p:txBody>
          <a:bodyPr wrap="none">
            <a:spAutoFit/>
          </a:bodyPr>
          <a:lstStyle/>
          <a:p>
            <a:r>
              <a:rPr lang="en-US" sz="1200" b="1" dirty="0">
                <a:solidFill>
                  <a:schemeClr val="bg1"/>
                </a:solidFill>
                <a:latin typeface="Arial" panose="020B0604020202020204" pitchFamily="34" charset="0"/>
                <a:cs typeface="Arial" panose="020B0604020202020204" pitchFamily="34" charset="0"/>
              </a:rPr>
              <a:t>SCIENCE. SERVING PEOPLE.</a:t>
            </a:r>
          </a:p>
        </p:txBody>
      </p:sp>
    </p:spTree>
    <p:extLst>
      <p:ext uri="{BB962C8B-B14F-4D97-AF65-F5344CB8AC3E}">
        <p14:creationId xmlns:p14="http://schemas.microsoft.com/office/powerpoint/2010/main" val="32168130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a:xfrm>
            <a:off x="609600" y="6356351"/>
            <a:ext cx="2844800" cy="365125"/>
          </a:xfrm>
          <a:prstGeom prst="rect">
            <a:avLst/>
          </a:prstGeom>
        </p:spPr>
        <p:txBody>
          <a:bodyPr/>
          <a:lstStyle/>
          <a:p>
            <a:fld id="{CE58CFB9-3330-4F60-AB33-BE9CCB0F7D3C}" type="datetimeFigureOut">
              <a:rPr lang="en-GB" smtClean="0"/>
              <a:t>15/08/2025</a:t>
            </a:fld>
            <a:endParaRPr lang="en-GB"/>
          </a:p>
        </p:txBody>
      </p:sp>
      <p:sp>
        <p:nvSpPr>
          <p:cNvPr id="6" name="Footer Placeholder 5"/>
          <p:cNvSpPr>
            <a:spLocks noGrp="1"/>
          </p:cNvSpPr>
          <p:nvPr>
            <p:ph type="ftr" sz="quarter" idx="11"/>
          </p:nvPr>
        </p:nvSpPr>
        <p:spPr/>
        <p:txBody>
          <a:bodyPr/>
          <a:lstStyle/>
          <a:p>
            <a:endParaRPr lang="en-GB"/>
          </a:p>
        </p:txBody>
      </p:sp>
      <p:pic>
        <p:nvPicPr>
          <p:cNvPr id="9" name="Picture 2" descr="C:\Users\User\Desktop\Wave2.jpg">
            <a:extLst>
              <a:ext uri="{FF2B5EF4-FFF2-40B4-BE49-F238E27FC236}">
                <a16:creationId xmlns:a16="http://schemas.microsoft.com/office/drawing/2014/main" id="{9D436514-8243-1E5A-2840-7808E9648BD4}"/>
              </a:ext>
            </a:extLst>
          </p:cNvPr>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8829460" y="4239490"/>
            <a:ext cx="3524960" cy="282835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Logo&#10;&#10;Description automatically generated with medium confidence">
            <a:extLst>
              <a:ext uri="{FF2B5EF4-FFF2-40B4-BE49-F238E27FC236}">
                <a16:creationId xmlns:a16="http://schemas.microsoft.com/office/drawing/2014/main" id="{E5C6A9E2-6947-3A04-3E17-C2C90C709A18}"/>
              </a:ext>
            </a:extLst>
          </p:cNvPr>
          <p:cNvPicPr>
            <a:picLocks noChangeAspect="1"/>
          </p:cNvPicPr>
          <p:nvPr userDrawn="1"/>
        </p:nvPicPr>
        <p:blipFill>
          <a:blip r:embed="rId3"/>
          <a:stretch>
            <a:fillRect/>
          </a:stretch>
        </p:blipFill>
        <p:spPr>
          <a:xfrm>
            <a:off x="10864275" y="6107401"/>
            <a:ext cx="1058485" cy="497900"/>
          </a:xfrm>
          <a:prstGeom prst="rect">
            <a:avLst/>
          </a:prstGeom>
        </p:spPr>
      </p:pic>
      <p:sp>
        <p:nvSpPr>
          <p:cNvPr id="13" name="Title 1">
            <a:extLst>
              <a:ext uri="{FF2B5EF4-FFF2-40B4-BE49-F238E27FC236}">
                <a16:creationId xmlns:a16="http://schemas.microsoft.com/office/drawing/2014/main" id="{952C8934-093F-8BCB-A0C9-B78A0997DAC3}"/>
              </a:ext>
            </a:extLst>
          </p:cNvPr>
          <p:cNvSpPr>
            <a:spLocks noGrp="1"/>
          </p:cNvSpPr>
          <p:nvPr>
            <p:ph type="title"/>
          </p:nvPr>
        </p:nvSpPr>
        <p:spPr>
          <a:xfrm>
            <a:off x="609601" y="482058"/>
            <a:ext cx="4011084" cy="1162050"/>
          </a:xfrm>
        </p:spPr>
        <p:txBody>
          <a:bodyPr anchor="b"/>
          <a:lstStyle>
            <a:lvl1pPr algn="l">
              <a:defRPr sz="2000" b="1"/>
            </a:lvl1pPr>
          </a:lstStyle>
          <a:p>
            <a:r>
              <a:rPr lang="en-US"/>
              <a:t>Click to edit Master title style</a:t>
            </a:r>
            <a:endParaRPr lang="en-GB" dirty="0"/>
          </a:p>
        </p:txBody>
      </p:sp>
      <p:sp>
        <p:nvSpPr>
          <p:cNvPr id="14" name="Content Placeholder 2">
            <a:extLst>
              <a:ext uri="{FF2B5EF4-FFF2-40B4-BE49-F238E27FC236}">
                <a16:creationId xmlns:a16="http://schemas.microsoft.com/office/drawing/2014/main" id="{66B2B2AC-671B-5FE3-E5C8-5E6C4983A538}"/>
              </a:ext>
            </a:extLst>
          </p:cNvPr>
          <p:cNvSpPr>
            <a:spLocks noGrp="1"/>
          </p:cNvSpPr>
          <p:nvPr>
            <p:ph idx="1"/>
          </p:nvPr>
        </p:nvSpPr>
        <p:spPr>
          <a:xfrm>
            <a:off x="4766733" y="482059"/>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Text Placeholder 3">
            <a:extLst>
              <a:ext uri="{FF2B5EF4-FFF2-40B4-BE49-F238E27FC236}">
                <a16:creationId xmlns:a16="http://schemas.microsoft.com/office/drawing/2014/main" id="{7EEB7978-8548-937D-3EAF-A5980FC41ED4}"/>
              </a:ext>
            </a:extLst>
          </p:cNvPr>
          <p:cNvSpPr>
            <a:spLocks noGrp="1"/>
          </p:cNvSpPr>
          <p:nvPr>
            <p:ph type="body" sz="half" idx="2"/>
          </p:nvPr>
        </p:nvSpPr>
        <p:spPr>
          <a:xfrm>
            <a:off x="609601" y="1644109"/>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6" name="Rectangle 15">
            <a:extLst>
              <a:ext uri="{FF2B5EF4-FFF2-40B4-BE49-F238E27FC236}">
                <a16:creationId xmlns:a16="http://schemas.microsoft.com/office/drawing/2014/main" id="{EFBF637B-2797-80A7-D6B8-D03E4CA81B69}"/>
              </a:ext>
            </a:extLst>
          </p:cNvPr>
          <p:cNvSpPr/>
          <p:nvPr userDrawn="1"/>
        </p:nvSpPr>
        <p:spPr>
          <a:xfrm>
            <a:off x="9262685" y="189058"/>
            <a:ext cx="2660075" cy="283833"/>
          </a:xfrm>
          <a:prstGeom prst="rect">
            <a:avLst/>
          </a:prstGeom>
          <a:gradFill flip="none" rotWithShape="1">
            <a:gsLst>
              <a:gs pos="0">
                <a:srgbClr val="00ACD1"/>
              </a:gs>
              <a:gs pos="71000">
                <a:srgbClr val="6C7274"/>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8434B6AC-1451-1F47-B0B7-BD80D2882F76}"/>
              </a:ext>
            </a:extLst>
          </p:cNvPr>
          <p:cNvSpPr/>
          <p:nvPr userDrawn="1"/>
        </p:nvSpPr>
        <p:spPr>
          <a:xfrm>
            <a:off x="9414150" y="189058"/>
            <a:ext cx="2355581" cy="276999"/>
          </a:xfrm>
          <a:prstGeom prst="rect">
            <a:avLst/>
          </a:prstGeom>
        </p:spPr>
        <p:txBody>
          <a:bodyPr wrap="none">
            <a:spAutoFit/>
          </a:bodyPr>
          <a:lstStyle/>
          <a:p>
            <a:r>
              <a:rPr lang="en-US" sz="1200" b="1" dirty="0">
                <a:solidFill>
                  <a:schemeClr val="bg1"/>
                </a:solidFill>
                <a:latin typeface="Arial" panose="020B0604020202020204" pitchFamily="34" charset="0"/>
                <a:cs typeface="Arial" panose="020B0604020202020204" pitchFamily="34" charset="0"/>
              </a:rPr>
              <a:t>SCIENCE. SERVING PEOPLE.</a:t>
            </a:r>
          </a:p>
        </p:txBody>
      </p:sp>
    </p:spTree>
    <p:extLst>
      <p:ext uri="{BB962C8B-B14F-4D97-AF65-F5344CB8AC3E}">
        <p14:creationId xmlns:p14="http://schemas.microsoft.com/office/powerpoint/2010/main" val="18745289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GB"/>
          </a:p>
        </p:txBody>
      </p:sp>
      <p:sp>
        <p:nvSpPr>
          <p:cNvPr id="5" name="Rectangle 4">
            <a:extLst>
              <a:ext uri="{FF2B5EF4-FFF2-40B4-BE49-F238E27FC236}">
                <a16:creationId xmlns:a16="http://schemas.microsoft.com/office/drawing/2014/main" id="{AD832A36-BF89-B129-CDF5-871EBA2CADE4}"/>
              </a:ext>
            </a:extLst>
          </p:cNvPr>
          <p:cNvSpPr/>
          <p:nvPr userDrawn="1"/>
        </p:nvSpPr>
        <p:spPr>
          <a:xfrm>
            <a:off x="9262685" y="189058"/>
            <a:ext cx="2660075" cy="283833"/>
          </a:xfrm>
          <a:prstGeom prst="rect">
            <a:avLst/>
          </a:prstGeom>
          <a:gradFill flip="none" rotWithShape="1">
            <a:gsLst>
              <a:gs pos="0">
                <a:srgbClr val="00ACD1"/>
              </a:gs>
              <a:gs pos="71000">
                <a:srgbClr val="6C7274"/>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A4D2B270-79EA-601C-BDAD-22846336BB36}"/>
              </a:ext>
            </a:extLst>
          </p:cNvPr>
          <p:cNvSpPr/>
          <p:nvPr userDrawn="1"/>
        </p:nvSpPr>
        <p:spPr>
          <a:xfrm>
            <a:off x="9414150" y="189058"/>
            <a:ext cx="2355581" cy="276999"/>
          </a:xfrm>
          <a:prstGeom prst="rect">
            <a:avLst/>
          </a:prstGeom>
        </p:spPr>
        <p:txBody>
          <a:bodyPr wrap="none">
            <a:spAutoFit/>
          </a:bodyPr>
          <a:lstStyle/>
          <a:p>
            <a:r>
              <a:rPr lang="en-US" sz="1200" b="1" dirty="0">
                <a:solidFill>
                  <a:schemeClr val="bg1"/>
                </a:solidFill>
                <a:latin typeface="Arial" panose="020B0604020202020204" pitchFamily="34" charset="0"/>
                <a:cs typeface="Arial" panose="020B0604020202020204" pitchFamily="34" charset="0"/>
              </a:rPr>
              <a:t>SCIENCE. SERVING PEOPLE.</a:t>
            </a:r>
          </a:p>
        </p:txBody>
      </p:sp>
      <p:pic>
        <p:nvPicPr>
          <p:cNvPr id="10" name="Picture 2" descr="C:\Users\User\Desktop\Wave2.jpg">
            <a:extLst>
              <a:ext uri="{FF2B5EF4-FFF2-40B4-BE49-F238E27FC236}">
                <a16:creationId xmlns:a16="http://schemas.microsoft.com/office/drawing/2014/main" id="{110924B4-C80C-48C2-60F9-A0E4A7058BF8}"/>
              </a:ext>
            </a:extLst>
          </p:cNvPr>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8829460" y="4239490"/>
            <a:ext cx="3524960" cy="282835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Logo&#10;&#10;Description automatically generated with medium confidence">
            <a:extLst>
              <a:ext uri="{FF2B5EF4-FFF2-40B4-BE49-F238E27FC236}">
                <a16:creationId xmlns:a16="http://schemas.microsoft.com/office/drawing/2014/main" id="{A9570DE3-AC99-1729-7113-3DA168C35DC1}"/>
              </a:ext>
            </a:extLst>
          </p:cNvPr>
          <p:cNvPicPr>
            <a:picLocks noChangeAspect="1"/>
          </p:cNvPicPr>
          <p:nvPr userDrawn="1"/>
        </p:nvPicPr>
        <p:blipFill>
          <a:blip r:embed="rId3"/>
          <a:stretch>
            <a:fillRect/>
          </a:stretch>
        </p:blipFill>
        <p:spPr>
          <a:xfrm>
            <a:off x="10864275" y="6107401"/>
            <a:ext cx="1058485" cy="497900"/>
          </a:xfrm>
          <a:prstGeom prst="rect">
            <a:avLst/>
          </a:prstGeom>
        </p:spPr>
      </p:pic>
    </p:spTree>
    <p:extLst>
      <p:ext uri="{BB962C8B-B14F-4D97-AF65-F5344CB8AC3E}">
        <p14:creationId xmlns:p14="http://schemas.microsoft.com/office/powerpoint/2010/main" val="21025656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9"/>
            <a:ext cx="10363200" cy="1470025"/>
          </a:xfrm>
        </p:spPr>
        <p:txBody>
          <a:bodyPr/>
          <a:lstStyle/>
          <a:p>
            <a:r>
              <a:rPr lang="en-US" dirty="0"/>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D059BA7-5C8B-4684-8C40-A47EED45BC0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641160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CDE220E-0AE8-4346-A3FB-1B2EA3AF084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9437719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500"/>
            </a:lvl1pPr>
            <a:lvl2pPr marL="342900" indent="0">
              <a:buNone/>
              <a:defRPr sz="1400"/>
            </a:lvl2pPr>
            <a:lvl3pPr marL="685800" indent="0">
              <a:buNone/>
              <a:defRPr sz="1200"/>
            </a:lvl3pPr>
            <a:lvl4pPr marL="1028700" indent="0">
              <a:buNone/>
              <a:defRPr sz="1100"/>
            </a:lvl4pPr>
            <a:lvl5pPr marL="1371600" indent="0">
              <a:buNone/>
              <a:defRPr sz="1100"/>
            </a:lvl5pPr>
            <a:lvl6pPr marL="1714500" indent="0">
              <a:buNone/>
              <a:defRPr sz="1100"/>
            </a:lvl6pPr>
            <a:lvl7pPr marL="2057400" indent="0">
              <a:buNone/>
              <a:defRPr sz="1100"/>
            </a:lvl7pPr>
            <a:lvl8pPr marL="2400300" indent="0">
              <a:buNone/>
              <a:defRPr sz="1100"/>
            </a:lvl8pPr>
            <a:lvl9pPr marL="2743200" indent="0">
              <a:buNone/>
              <a:defRPr sz="11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A32A561-BFE0-44EF-BE58-FA1C966D5BD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614749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752600"/>
            <a:ext cx="5080000" cy="4495800"/>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752600"/>
            <a:ext cx="5080000" cy="4495800"/>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7372973-6583-44EF-8412-9A3C5E50F39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1208157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4"/>
            <a:ext cx="5386917" cy="639763"/>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4"/>
            <a:ext cx="5389033" cy="639763"/>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14B49EC6-1ABC-4254-AC68-4CA3A27BF78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4691566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745676"/>
            <a:ext cx="10363200" cy="1470025"/>
          </a:xfrm>
        </p:spPr>
        <p:txBody>
          <a:bodyPr/>
          <a:lstStyle>
            <a:lvl1pPr algn="l">
              <a:defRPr b="1">
                <a:solidFill>
                  <a:schemeClr val="tx1"/>
                </a:solidFill>
                <a:latin typeface="Arial" panose="020B0604020202020204" pitchFamily="34" charset="0"/>
                <a:cs typeface="Arial" panose="020B0604020202020204" pitchFamily="34" charset="0"/>
              </a:defRPr>
            </a:lvl1pPr>
          </a:lstStyle>
          <a:p>
            <a:r>
              <a:rPr lang="en-US"/>
              <a:t>Click to edit Master title style</a:t>
            </a:r>
            <a:endParaRPr lang="en-GB" dirty="0"/>
          </a:p>
        </p:txBody>
      </p:sp>
      <p:sp>
        <p:nvSpPr>
          <p:cNvPr id="3" name="Subtitle 2"/>
          <p:cNvSpPr>
            <a:spLocks noGrp="1"/>
          </p:cNvSpPr>
          <p:nvPr>
            <p:ph type="subTitle" idx="1"/>
          </p:nvPr>
        </p:nvSpPr>
        <p:spPr>
          <a:xfrm>
            <a:off x="1828800" y="3581400"/>
            <a:ext cx="8534400" cy="1752600"/>
          </a:xfrm>
        </p:spPr>
        <p:txBody>
          <a:bodyPr/>
          <a:lstStyle>
            <a:lvl1pPr marL="0" indent="0" algn="l">
              <a:buNone/>
              <a:defRPr>
                <a:solidFill>
                  <a:srgbClr val="414A87"/>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pic>
        <p:nvPicPr>
          <p:cNvPr id="4" name="Picture 3" descr="Logo&#10;&#10;Description automatically generated with medium confidence">
            <a:extLst>
              <a:ext uri="{FF2B5EF4-FFF2-40B4-BE49-F238E27FC236}">
                <a16:creationId xmlns:a16="http://schemas.microsoft.com/office/drawing/2014/main" id="{3D01479B-5EB9-62FF-D95B-57C9694CB9E1}"/>
              </a:ext>
            </a:extLst>
          </p:cNvPr>
          <p:cNvPicPr>
            <a:picLocks noChangeAspect="1"/>
          </p:cNvPicPr>
          <p:nvPr userDrawn="1"/>
        </p:nvPicPr>
        <p:blipFill>
          <a:blip r:embed="rId2"/>
          <a:stretch>
            <a:fillRect/>
          </a:stretch>
        </p:blipFill>
        <p:spPr>
          <a:xfrm>
            <a:off x="10363200" y="151966"/>
            <a:ext cx="1542312" cy="725487"/>
          </a:xfrm>
          <a:prstGeom prst="rect">
            <a:avLst/>
          </a:prstGeom>
        </p:spPr>
      </p:pic>
      <p:sp>
        <p:nvSpPr>
          <p:cNvPr id="5" name="Rectangle 4">
            <a:extLst>
              <a:ext uri="{FF2B5EF4-FFF2-40B4-BE49-F238E27FC236}">
                <a16:creationId xmlns:a16="http://schemas.microsoft.com/office/drawing/2014/main" id="{F6502846-59C7-420A-0C93-A3F6B33E6376}"/>
              </a:ext>
            </a:extLst>
          </p:cNvPr>
          <p:cNvSpPr/>
          <p:nvPr userDrawn="1"/>
        </p:nvSpPr>
        <p:spPr>
          <a:xfrm>
            <a:off x="2890634" y="6117104"/>
            <a:ext cx="6410729" cy="307777"/>
          </a:xfrm>
          <a:prstGeom prst="rect">
            <a:avLst/>
          </a:prstGeom>
        </p:spPr>
        <p:txBody>
          <a:bodyPr wrap="none">
            <a:spAutoFit/>
          </a:bodyPr>
          <a:lstStyle/>
          <a:p>
            <a:r>
              <a:rPr lang="en-US" sz="1400" b="1" i="0" dirty="0">
                <a:solidFill>
                  <a:srgbClr val="333333"/>
                </a:solidFill>
                <a:effectLst/>
                <a:latin typeface="Arial" panose="020B0604020202020204" pitchFamily="34" charset="0"/>
                <a:cs typeface="Arial" panose="020B0604020202020204" pitchFamily="34" charset="0"/>
              </a:rPr>
              <a:t>The Leader in Sampling Solutions and Expertise for OEHS Professionals </a:t>
            </a:r>
            <a:endParaRPr lang="en-US" sz="1400" b="1" i="0" dirty="0">
              <a:solidFill>
                <a:srgbClr val="414A87"/>
              </a:solidFill>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855A2758-5A3F-18D2-AA44-70B550ADBA9D}"/>
              </a:ext>
            </a:extLst>
          </p:cNvPr>
          <p:cNvSpPr/>
          <p:nvPr userDrawn="1"/>
        </p:nvSpPr>
        <p:spPr>
          <a:xfrm>
            <a:off x="4765962" y="6429035"/>
            <a:ext cx="2660075" cy="283833"/>
          </a:xfrm>
          <a:prstGeom prst="rect">
            <a:avLst/>
          </a:prstGeom>
          <a:gradFill flip="none" rotWithShape="1">
            <a:gsLst>
              <a:gs pos="0">
                <a:srgbClr val="00ACD1"/>
              </a:gs>
              <a:gs pos="71000">
                <a:srgbClr val="6C7274"/>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B57122B-3398-3A8D-22DB-89C7FF38E1DF}"/>
              </a:ext>
            </a:extLst>
          </p:cNvPr>
          <p:cNvSpPr/>
          <p:nvPr userDrawn="1"/>
        </p:nvSpPr>
        <p:spPr>
          <a:xfrm>
            <a:off x="4917427" y="6429035"/>
            <a:ext cx="2355581" cy="276999"/>
          </a:xfrm>
          <a:prstGeom prst="rect">
            <a:avLst/>
          </a:prstGeom>
        </p:spPr>
        <p:txBody>
          <a:bodyPr wrap="none">
            <a:spAutoFit/>
          </a:bodyPr>
          <a:lstStyle/>
          <a:p>
            <a:r>
              <a:rPr lang="en-US" sz="1200" b="1" dirty="0">
                <a:solidFill>
                  <a:schemeClr val="bg1"/>
                </a:solidFill>
                <a:latin typeface="Arial" panose="020B0604020202020204" pitchFamily="34" charset="0"/>
                <a:cs typeface="Arial" panose="020B0604020202020204" pitchFamily="34" charset="0"/>
              </a:rPr>
              <a:t>SCIENCE. SERVING PEOPLE.</a:t>
            </a:r>
          </a:p>
        </p:txBody>
      </p:sp>
      <p:sp>
        <p:nvSpPr>
          <p:cNvPr id="6" name="Rectangle 5">
            <a:extLst>
              <a:ext uri="{FF2B5EF4-FFF2-40B4-BE49-F238E27FC236}">
                <a16:creationId xmlns:a16="http://schemas.microsoft.com/office/drawing/2014/main" id="{DACB5417-438E-63AA-DEBD-5E9BC4067200}"/>
              </a:ext>
            </a:extLst>
          </p:cNvPr>
          <p:cNvSpPr/>
          <p:nvPr userDrawn="1"/>
        </p:nvSpPr>
        <p:spPr>
          <a:xfrm>
            <a:off x="-77831" y="272689"/>
            <a:ext cx="9990515" cy="160430"/>
          </a:xfrm>
          <a:prstGeom prst="rect">
            <a:avLst/>
          </a:prstGeom>
          <a:gradFill flip="none" rotWithShape="1">
            <a:gsLst>
              <a:gs pos="0">
                <a:srgbClr val="00ACD1"/>
              </a:gs>
              <a:gs pos="71000">
                <a:srgbClr val="6C7274"/>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216C2F6-4DB8-99DA-E3F0-4E597AD5F10D}"/>
              </a:ext>
            </a:extLst>
          </p:cNvPr>
          <p:cNvSpPr/>
          <p:nvPr userDrawn="1"/>
        </p:nvSpPr>
        <p:spPr>
          <a:xfrm>
            <a:off x="3734439" y="563194"/>
            <a:ext cx="6403503" cy="105548"/>
          </a:xfrm>
          <a:prstGeom prst="rect">
            <a:avLst/>
          </a:prstGeom>
          <a:gradFill flip="none" rotWithShape="1">
            <a:gsLst>
              <a:gs pos="0">
                <a:srgbClr val="324D88"/>
              </a:gs>
              <a:gs pos="100000">
                <a:srgbClr val="FF7E00"/>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534938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5D3A30E9-ED9A-4202-B8F4-BCBE5711FEC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5986829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177DD88E-E8B2-4138-B2A6-B3392204F6E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9317279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1"/>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4766733" y="273054"/>
            <a:ext cx="6815667"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100"/>
            </a:lvl1pPr>
            <a:lvl2pPr marL="342900" indent="0">
              <a:buNone/>
              <a:defRPr sz="900"/>
            </a:lvl2pPr>
            <a:lvl3pPr marL="685800" indent="0">
              <a:buNone/>
              <a:defRPr sz="800"/>
            </a:lvl3pPr>
            <a:lvl4pPr marL="1028700" indent="0">
              <a:buNone/>
              <a:defRPr sz="700"/>
            </a:lvl4pPr>
            <a:lvl5pPr marL="1371600" indent="0">
              <a:buNone/>
              <a:defRPr sz="700"/>
            </a:lvl5pPr>
            <a:lvl6pPr marL="1714500" indent="0">
              <a:buNone/>
              <a:defRPr sz="700"/>
            </a:lvl6pPr>
            <a:lvl7pPr marL="2057400" indent="0">
              <a:buNone/>
              <a:defRPr sz="700"/>
            </a:lvl7pPr>
            <a:lvl8pPr marL="2400300" indent="0">
              <a:buNone/>
              <a:defRPr sz="700"/>
            </a:lvl8pPr>
            <a:lvl9pPr marL="2743200" indent="0">
              <a:buNone/>
              <a:defRPr sz="7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04EFC81D-6089-48ED-A481-B98B83D0E17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3294771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2389717" y="5367339"/>
            <a:ext cx="7315200" cy="804863"/>
          </a:xfrm>
        </p:spPr>
        <p:txBody>
          <a:bodyPr/>
          <a:lstStyle>
            <a:lvl1pPr marL="0" indent="0">
              <a:buNone/>
              <a:defRPr sz="1100"/>
            </a:lvl1pPr>
            <a:lvl2pPr marL="342900" indent="0">
              <a:buNone/>
              <a:defRPr sz="900"/>
            </a:lvl2pPr>
            <a:lvl3pPr marL="685800" indent="0">
              <a:buNone/>
              <a:defRPr sz="800"/>
            </a:lvl3pPr>
            <a:lvl4pPr marL="1028700" indent="0">
              <a:buNone/>
              <a:defRPr sz="700"/>
            </a:lvl4pPr>
            <a:lvl5pPr marL="1371600" indent="0">
              <a:buNone/>
              <a:defRPr sz="700"/>
            </a:lvl5pPr>
            <a:lvl6pPr marL="1714500" indent="0">
              <a:buNone/>
              <a:defRPr sz="700"/>
            </a:lvl6pPr>
            <a:lvl7pPr marL="2057400" indent="0">
              <a:buNone/>
              <a:defRPr sz="700"/>
            </a:lvl7pPr>
            <a:lvl8pPr marL="2400300" indent="0">
              <a:buNone/>
              <a:defRPr sz="700"/>
            </a:lvl8pPr>
            <a:lvl9pPr marL="2743200" indent="0">
              <a:buNone/>
              <a:defRPr sz="7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50BFDC2-C71A-4F81-8B4C-0F548783054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3503978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5A56115-E657-44DE-9D16-CE38DFF9CB6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03893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1066800"/>
            <a:ext cx="2590800" cy="5181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1066800"/>
            <a:ext cx="7569200" cy="5181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B3EC272-74FF-47B5-819D-575D7E69437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3116116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4" name="Picture 3" descr="Logo&#10;&#10;Description automatically generated with medium confidence">
            <a:extLst>
              <a:ext uri="{FF2B5EF4-FFF2-40B4-BE49-F238E27FC236}">
                <a16:creationId xmlns:a16="http://schemas.microsoft.com/office/drawing/2014/main" id="{3D01479B-5EB9-62FF-D95B-57C9694CB9E1}"/>
              </a:ext>
            </a:extLst>
          </p:cNvPr>
          <p:cNvPicPr>
            <a:picLocks noChangeAspect="1"/>
          </p:cNvPicPr>
          <p:nvPr userDrawn="1"/>
        </p:nvPicPr>
        <p:blipFill>
          <a:blip r:embed="rId2"/>
          <a:stretch>
            <a:fillRect/>
          </a:stretch>
        </p:blipFill>
        <p:spPr>
          <a:xfrm>
            <a:off x="9592044" y="361877"/>
            <a:ext cx="1542312" cy="725487"/>
          </a:xfrm>
          <a:prstGeom prst="rect">
            <a:avLst/>
          </a:prstGeom>
        </p:spPr>
      </p:pic>
      <p:sp>
        <p:nvSpPr>
          <p:cNvPr id="5" name="Rectangle 4">
            <a:extLst>
              <a:ext uri="{FF2B5EF4-FFF2-40B4-BE49-F238E27FC236}">
                <a16:creationId xmlns:a16="http://schemas.microsoft.com/office/drawing/2014/main" id="{F6502846-59C7-420A-0C93-A3F6B33E6376}"/>
              </a:ext>
            </a:extLst>
          </p:cNvPr>
          <p:cNvSpPr/>
          <p:nvPr userDrawn="1"/>
        </p:nvSpPr>
        <p:spPr>
          <a:xfrm>
            <a:off x="2890634" y="6117104"/>
            <a:ext cx="6410729" cy="307777"/>
          </a:xfrm>
          <a:prstGeom prst="rect">
            <a:avLst/>
          </a:prstGeom>
        </p:spPr>
        <p:txBody>
          <a:bodyPr wrap="none">
            <a:spAutoFit/>
          </a:bodyPr>
          <a:lstStyle/>
          <a:p>
            <a:r>
              <a:rPr lang="en-US" sz="1400" b="1" i="0" dirty="0">
                <a:solidFill>
                  <a:srgbClr val="333333"/>
                </a:solidFill>
                <a:effectLst/>
                <a:latin typeface="Arial" panose="020B0604020202020204" pitchFamily="34" charset="0"/>
                <a:cs typeface="Arial" panose="020B0604020202020204" pitchFamily="34" charset="0"/>
              </a:rPr>
              <a:t>The Leader in Sampling Solutions and Expertise for OEHS Professionals </a:t>
            </a:r>
            <a:endParaRPr lang="en-US" sz="1400" b="1" i="0" dirty="0">
              <a:solidFill>
                <a:srgbClr val="414A87"/>
              </a:solidFill>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855A2758-5A3F-18D2-AA44-70B550ADBA9D}"/>
              </a:ext>
            </a:extLst>
          </p:cNvPr>
          <p:cNvSpPr/>
          <p:nvPr userDrawn="1"/>
        </p:nvSpPr>
        <p:spPr>
          <a:xfrm>
            <a:off x="4765962" y="6429035"/>
            <a:ext cx="2660075" cy="283833"/>
          </a:xfrm>
          <a:prstGeom prst="rect">
            <a:avLst/>
          </a:prstGeom>
          <a:gradFill flip="none" rotWithShape="1">
            <a:gsLst>
              <a:gs pos="0">
                <a:srgbClr val="00ACD1"/>
              </a:gs>
              <a:gs pos="71000">
                <a:srgbClr val="6C7274"/>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B57122B-3398-3A8D-22DB-89C7FF38E1DF}"/>
              </a:ext>
            </a:extLst>
          </p:cNvPr>
          <p:cNvSpPr/>
          <p:nvPr userDrawn="1"/>
        </p:nvSpPr>
        <p:spPr>
          <a:xfrm>
            <a:off x="4917427" y="6429035"/>
            <a:ext cx="2355581" cy="276999"/>
          </a:xfrm>
          <a:prstGeom prst="rect">
            <a:avLst/>
          </a:prstGeom>
        </p:spPr>
        <p:txBody>
          <a:bodyPr wrap="none">
            <a:spAutoFit/>
          </a:bodyPr>
          <a:lstStyle/>
          <a:p>
            <a:r>
              <a:rPr lang="en-US" sz="1200" b="1" dirty="0">
                <a:solidFill>
                  <a:schemeClr val="bg1"/>
                </a:solidFill>
                <a:latin typeface="Arial" panose="020B0604020202020204" pitchFamily="34" charset="0"/>
                <a:cs typeface="Arial" panose="020B0604020202020204" pitchFamily="34" charset="0"/>
              </a:rPr>
              <a:t>SCIENCE. SERVING PEOPLE.</a:t>
            </a:r>
          </a:p>
        </p:txBody>
      </p:sp>
      <p:pic>
        <p:nvPicPr>
          <p:cNvPr id="12" name="Picture 2" descr="C:\Users\User\Desktop\Wave3.jpg">
            <a:extLst>
              <a:ext uri="{FF2B5EF4-FFF2-40B4-BE49-F238E27FC236}">
                <a16:creationId xmlns:a16="http://schemas.microsoft.com/office/drawing/2014/main" id="{A8D89ACC-03E1-BB7B-E9D1-844621D798A0}"/>
              </a:ext>
            </a:extLst>
          </p:cNvPr>
          <p:cNvPicPr>
            <a:picLocks noChangeAspect="1" noChangeArrowheads="1"/>
          </p:cNvPicPr>
          <p:nvPr userDrawn="1"/>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0800000">
            <a:off x="-72616" y="-1679245"/>
            <a:ext cx="12337228" cy="4178808"/>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0D169546-2A6B-0799-693D-E3EEA2CB1134}"/>
              </a:ext>
            </a:extLst>
          </p:cNvPr>
          <p:cNvSpPr/>
          <p:nvPr userDrawn="1"/>
        </p:nvSpPr>
        <p:spPr>
          <a:xfrm>
            <a:off x="3587389" y="1701166"/>
            <a:ext cx="5030138" cy="937131"/>
          </a:xfrm>
          <a:prstGeom prst="rect">
            <a:avLst/>
          </a:prstGeom>
          <a:gradFill flip="none" rotWithShape="1">
            <a:gsLst>
              <a:gs pos="0">
                <a:srgbClr val="6C7274"/>
              </a:gs>
              <a:gs pos="71000">
                <a:srgbClr val="324D88"/>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a:extLst>
              <a:ext uri="{FF2B5EF4-FFF2-40B4-BE49-F238E27FC236}">
                <a16:creationId xmlns:a16="http://schemas.microsoft.com/office/drawing/2014/main" id="{F5AD3AF8-EF2B-AC8B-D6B2-0F699295A69C}"/>
              </a:ext>
            </a:extLst>
          </p:cNvPr>
          <p:cNvSpPr>
            <a:spLocks noGrp="1"/>
          </p:cNvSpPr>
          <p:nvPr>
            <p:ph type="ctrTitle" hasCustomPrompt="1"/>
          </p:nvPr>
        </p:nvSpPr>
        <p:spPr>
          <a:xfrm>
            <a:off x="914400" y="1446811"/>
            <a:ext cx="10363200" cy="1470025"/>
          </a:xfrm>
        </p:spPr>
        <p:txBody>
          <a:bodyPr>
            <a:normAutofit/>
          </a:bodyPr>
          <a:lstStyle>
            <a:lvl1pPr algn="ctr">
              <a:defRPr sz="3600" b="1" i="0">
                <a:solidFill>
                  <a:schemeClr val="bg1"/>
                </a:solidFill>
                <a:latin typeface="Arial Black" panose="020B0604020202020204" pitchFamily="34" charset="0"/>
                <a:cs typeface="Arial Black" panose="020B0604020202020204" pitchFamily="34" charset="0"/>
              </a:defRPr>
            </a:lvl1pPr>
          </a:lstStyle>
          <a:p>
            <a:r>
              <a:rPr lang="en-US" dirty="0"/>
              <a:t>THANK YOU!</a:t>
            </a:r>
            <a:endParaRPr lang="en-GB" dirty="0"/>
          </a:p>
        </p:txBody>
      </p:sp>
      <p:sp>
        <p:nvSpPr>
          <p:cNvPr id="15" name="Subtitle 2">
            <a:extLst>
              <a:ext uri="{FF2B5EF4-FFF2-40B4-BE49-F238E27FC236}">
                <a16:creationId xmlns:a16="http://schemas.microsoft.com/office/drawing/2014/main" id="{5FA8B13A-DD25-AF36-7432-0491C105203E}"/>
              </a:ext>
            </a:extLst>
          </p:cNvPr>
          <p:cNvSpPr txBox="1">
            <a:spLocks/>
          </p:cNvSpPr>
          <p:nvPr userDrawn="1"/>
        </p:nvSpPr>
        <p:spPr>
          <a:xfrm>
            <a:off x="1828017" y="3069376"/>
            <a:ext cx="8534400" cy="1946762"/>
          </a:xfrm>
          <a:prstGeom prst="rect">
            <a:avLst/>
          </a:prstGeom>
        </p:spPr>
        <p:txBody>
          <a:bodyPr vert="horz" lIns="91440" tIns="45720" rIns="91440" bIns="45720" rtlCol="0">
            <a:normAutofit fontScale="77500" lnSpcReduction="20000"/>
          </a:bodyPr>
          <a:lstStyle>
            <a:lvl1pPr marL="0" indent="0" algn="l" defTabSz="914400" rtl="0" eaLnBrk="1" latinLnBrk="0" hangingPunct="1">
              <a:spcBef>
                <a:spcPct val="20000"/>
              </a:spcBef>
              <a:buFont typeface="Arial" panose="020B0604020202020204" pitchFamily="34" charset="0"/>
              <a:buNone/>
              <a:defRPr sz="3200" kern="1200">
                <a:solidFill>
                  <a:srgbClr val="414A87"/>
                </a:solidFill>
                <a:latin typeface="Arial" panose="020B0604020202020204" pitchFamily="34" charset="0"/>
                <a:ea typeface="+mn-ea"/>
                <a:cs typeface="Arial" panose="020B0604020202020204" pitchFamily="34" charset="0"/>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Arial" panose="020B0604020202020204" pitchFamily="34" charset="0"/>
                <a:ea typeface="+mn-ea"/>
                <a:cs typeface="Arial" panose="020B0604020202020204" pitchFamily="34" charset="0"/>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Arial" panose="020B0604020202020204" pitchFamily="34" charset="0"/>
                <a:ea typeface="+mn-ea"/>
                <a:cs typeface="Arial" panose="020B0604020202020204" pitchFamily="34" charset="0"/>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Arial" panose="020B0604020202020204" pitchFamily="34" charset="0"/>
                <a:ea typeface="+mn-ea"/>
                <a:cs typeface="Arial" panose="020B0604020202020204" pitchFamily="34" charset="0"/>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Arial" panose="020B0604020202020204" pitchFamily="34" charset="0"/>
                <a:ea typeface="+mn-ea"/>
                <a:cs typeface="Arial" panose="020B0604020202020204" pitchFamily="34" charset="0"/>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ctr"/>
            <a:r>
              <a:rPr lang="en-US" b="1" dirty="0">
                <a:solidFill>
                  <a:srgbClr val="262520"/>
                </a:solidFill>
              </a:rPr>
              <a:t>CONTACT US AT </a:t>
            </a:r>
            <a:r>
              <a:rPr lang="en-US" dirty="0">
                <a:hlinkClick r:id="rId4"/>
              </a:rPr>
              <a:t>email@skcinc.com</a:t>
            </a:r>
            <a:endParaRPr lang="en-US" dirty="0"/>
          </a:p>
          <a:p>
            <a:pPr algn="ctr"/>
            <a:r>
              <a:rPr lang="en-US" b="1" dirty="0">
                <a:solidFill>
                  <a:srgbClr val="262520"/>
                </a:solidFill>
              </a:rPr>
              <a:t>VISIT US AT </a:t>
            </a:r>
            <a:r>
              <a:rPr lang="en-US" dirty="0" err="1"/>
              <a:t>www.skcinc.com</a:t>
            </a:r>
            <a:endParaRPr lang="en-US" dirty="0"/>
          </a:p>
          <a:p>
            <a:pPr algn="ctr"/>
            <a:endParaRPr lang="en-US" dirty="0"/>
          </a:p>
          <a:p>
            <a:pPr algn="ctr"/>
            <a:r>
              <a:rPr lang="en-US" b="1" dirty="0">
                <a:solidFill>
                  <a:srgbClr val="262520"/>
                </a:solidFill>
              </a:rPr>
              <a:t>FOLLOW US</a:t>
            </a:r>
          </a:p>
          <a:p>
            <a:pPr algn="ctr"/>
            <a:r>
              <a:rPr lang="en-US" dirty="0"/>
              <a:t> </a:t>
            </a:r>
            <a:endParaRPr lang="en-GB" dirty="0"/>
          </a:p>
        </p:txBody>
      </p:sp>
      <p:pic>
        <p:nvPicPr>
          <p:cNvPr id="16" name="Picture 15" descr="A black and white logo&#10;&#10;Description automatically generated">
            <a:extLst>
              <a:ext uri="{FF2B5EF4-FFF2-40B4-BE49-F238E27FC236}">
                <a16:creationId xmlns:a16="http://schemas.microsoft.com/office/drawing/2014/main" id="{4AE78213-2872-77BC-390B-DEB9EA116BC4}"/>
              </a:ext>
            </a:extLst>
          </p:cNvPr>
          <p:cNvPicPr>
            <a:picLocks noChangeAspect="1"/>
          </p:cNvPicPr>
          <p:nvPr userDrawn="1"/>
        </p:nvPicPr>
        <p:blipFill>
          <a:blip r:embed="rId5"/>
          <a:stretch>
            <a:fillRect/>
          </a:stretch>
        </p:blipFill>
        <p:spPr>
          <a:xfrm>
            <a:off x="4639272" y="4577310"/>
            <a:ext cx="2913456" cy="877656"/>
          </a:xfrm>
          <a:prstGeom prst="rect">
            <a:avLst/>
          </a:prstGeom>
        </p:spPr>
      </p:pic>
    </p:spTree>
    <p:extLst>
      <p:ext uri="{BB962C8B-B14F-4D97-AF65-F5344CB8AC3E}">
        <p14:creationId xmlns:p14="http://schemas.microsoft.com/office/powerpoint/2010/main" val="9668032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CBBF47A-E2AD-0DFF-3119-C7C9C0C13F29}"/>
              </a:ext>
            </a:extLst>
          </p:cNvPr>
          <p:cNvSpPr/>
          <p:nvPr userDrawn="1"/>
        </p:nvSpPr>
        <p:spPr>
          <a:xfrm>
            <a:off x="3587389" y="1701166"/>
            <a:ext cx="5030138" cy="937131"/>
          </a:xfrm>
          <a:prstGeom prst="rect">
            <a:avLst/>
          </a:prstGeom>
          <a:gradFill flip="none" rotWithShape="1">
            <a:gsLst>
              <a:gs pos="0">
                <a:srgbClr val="6C7274"/>
              </a:gs>
              <a:gs pos="71000">
                <a:srgbClr val="324D88"/>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914400" y="1446811"/>
            <a:ext cx="10363200" cy="1470025"/>
          </a:xfrm>
        </p:spPr>
        <p:txBody>
          <a:bodyPr>
            <a:normAutofit/>
          </a:bodyPr>
          <a:lstStyle>
            <a:lvl1pPr algn="ctr">
              <a:defRPr sz="3600" b="1" i="0">
                <a:solidFill>
                  <a:schemeClr val="bg1"/>
                </a:solidFill>
                <a:latin typeface="Arial Black" panose="020B0604020202020204" pitchFamily="34" charset="0"/>
                <a:cs typeface="Arial Black" panose="020B0604020202020204" pitchFamily="34" charset="0"/>
              </a:defRPr>
            </a:lvl1pPr>
          </a:lstStyle>
          <a:p>
            <a:r>
              <a:rPr lang="en-US" dirty="0"/>
              <a:t>THANK YOU!</a:t>
            </a:r>
            <a:endParaRPr lang="en-GB" dirty="0"/>
          </a:p>
        </p:txBody>
      </p:sp>
      <p:sp>
        <p:nvSpPr>
          <p:cNvPr id="5" name="Rectangle 4">
            <a:extLst>
              <a:ext uri="{FF2B5EF4-FFF2-40B4-BE49-F238E27FC236}">
                <a16:creationId xmlns:a16="http://schemas.microsoft.com/office/drawing/2014/main" id="{F6502846-59C7-420A-0C93-A3F6B33E6376}"/>
              </a:ext>
            </a:extLst>
          </p:cNvPr>
          <p:cNvSpPr/>
          <p:nvPr userDrawn="1"/>
        </p:nvSpPr>
        <p:spPr>
          <a:xfrm>
            <a:off x="2890634" y="6117104"/>
            <a:ext cx="6410729" cy="307777"/>
          </a:xfrm>
          <a:prstGeom prst="rect">
            <a:avLst/>
          </a:prstGeom>
        </p:spPr>
        <p:txBody>
          <a:bodyPr wrap="none">
            <a:spAutoFit/>
          </a:bodyPr>
          <a:lstStyle/>
          <a:p>
            <a:r>
              <a:rPr lang="en-US" sz="1400" b="1" i="0" dirty="0">
                <a:solidFill>
                  <a:srgbClr val="333333"/>
                </a:solidFill>
                <a:effectLst/>
                <a:latin typeface="Arial" panose="020B0604020202020204" pitchFamily="34" charset="0"/>
                <a:cs typeface="Arial" panose="020B0604020202020204" pitchFamily="34" charset="0"/>
              </a:rPr>
              <a:t>The Leader in Sampling Solutions and Expertise for OEHS Professionals </a:t>
            </a:r>
            <a:endParaRPr lang="en-US" sz="1400" b="1" i="0" dirty="0">
              <a:solidFill>
                <a:srgbClr val="414A87"/>
              </a:solidFill>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855A2758-5A3F-18D2-AA44-70B550ADBA9D}"/>
              </a:ext>
            </a:extLst>
          </p:cNvPr>
          <p:cNvSpPr/>
          <p:nvPr userDrawn="1"/>
        </p:nvSpPr>
        <p:spPr>
          <a:xfrm>
            <a:off x="4765962" y="6429035"/>
            <a:ext cx="2660075" cy="283833"/>
          </a:xfrm>
          <a:prstGeom prst="rect">
            <a:avLst/>
          </a:prstGeom>
          <a:gradFill flip="none" rotWithShape="1">
            <a:gsLst>
              <a:gs pos="0">
                <a:srgbClr val="00ACD1"/>
              </a:gs>
              <a:gs pos="71000">
                <a:srgbClr val="6C7274"/>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B57122B-3398-3A8D-22DB-89C7FF38E1DF}"/>
              </a:ext>
            </a:extLst>
          </p:cNvPr>
          <p:cNvSpPr/>
          <p:nvPr userDrawn="1"/>
        </p:nvSpPr>
        <p:spPr>
          <a:xfrm>
            <a:off x="4917427" y="6429035"/>
            <a:ext cx="2355581" cy="276999"/>
          </a:xfrm>
          <a:prstGeom prst="rect">
            <a:avLst/>
          </a:prstGeom>
        </p:spPr>
        <p:txBody>
          <a:bodyPr wrap="none">
            <a:spAutoFit/>
          </a:bodyPr>
          <a:lstStyle/>
          <a:p>
            <a:r>
              <a:rPr lang="en-US" sz="1200" b="1" dirty="0">
                <a:solidFill>
                  <a:schemeClr val="bg1"/>
                </a:solidFill>
                <a:latin typeface="Arial" panose="020B0604020202020204" pitchFamily="34" charset="0"/>
                <a:cs typeface="Arial" panose="020B0604020202020204" pitchFamily="34" charset="0"/>
              </a:rPr>
              <a:t>SCIENCE. SERVING PEOPLE.</a:t>
            </a:r>
          </a:p>
        </p:txBody>
      </p:sp>
      <p:sp>
        <p:nvSpPr>
          <p:cNvPr id="11" name="Subtitle 2">
            <a:extLst>
              <a:ext uri="{FF2B5EF4-FFF2-40B4-BE49-F238E27FC236}">
                <a16:creationId xmlns:a16="http://schemas.microsoft.com/office/drawing/2014/main" id="{29092599-DD59-5B36-77A5-6F4FBAA45A23}"/>
              </a:ext>
            </a:extLst>
          </p:cNvPr>
          <p:cNvSpPr txBox="1">
            <a:spLocks/>
          </p:cNvSpPr>
          <p:nvPr userDrawn="1"/>
        </p:nvSpPr>
        <p:spPr>
          <a:xfrm>
            <a:off x="1828017" y="3069376"/>
            <a:ext cx="8534400" cy="1946762"/>
          </a:xfrm>
          <a:prstGeom prst="rect">
            <a:avLst/>
          </a:prstGeom>
        </p:spPr>
        <p:txBody>
          <a:bodyPr vert="horz" lIns="91440" tIns="45720" rIns="91440" bIns="45720" rtlCol="0">
            <a:normAutofit fontScale="77500" lnSpcReduction="20000"/>
          </a:bodyPr>
          <a:lstStyle>
            <a:lvl1pPr marL="0" indent="0" algn="l" defTabSz="914400" rtl="0" eaLnBrk="1" latinLnBrk="0" hangingPunct="1">
              <a:spcBef>
                <a:spcPct val="20000"/>
              </a:spcBef>
              <a:buFont typeface="Arial" panose="020B0604020202020204" pitchFamily="34" charset="0"/>
              <a:buNone/>
              <a:defRPr sz="3200" kern="1200">
                <a:solidFill>
                  <a:srgbClr val="414A87"/>
                </a:solidFill>
                <a:latin typeface="Arial" panose="020B0604020202020204" pitchFamily="34" charset="0"/>
                <a:ea typeface="+mn-ea"/>
                <a:cs typeface="Arial" panose="020B0604020202020204" pitchFamily="34" charset="0"/>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Arial" panose="020B0604020202020204" pitchFamily="34" charset="0"/>
                <a:ea typeface="+mn-ea"/>
                <a:cs typeface="Arial" panose="020B0604020202020204" pitchFamily="34" charset="0"/>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Arial" panose="020B0604020202020204" pitchFamily="34" charset="0"/>
                <a:ea typeface="+mn-ea"/>
                <a:cs typeface="Arial" panose="020B0604020202020204" pitchFamily="34" charset="0"/>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Arial" panose="020B0604020202020204" pitchFamily="34" charset="0"/>
                <a:ea typeface="+mn-ea"/>
                <a:cs typeface="Arial" panose="020B0604020202020204" pitchFamily="34" charset="0"/>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Arial" panose="020B0604020202020204" pitchFamily="34" charset="0"/>
                <a:ea typeface="+mn-ea"/>
                <a:cs typeface="Arial" panose="020B0604020202020204" pitchFamily="34" charset="0"/>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ctr"/>
            <a:r>
              <a:rPr lang="en-US" b="1" dirty="0">
                <a:solidFill>
                  <a:srgbClr val="262520"/>
                </a:solidFill>
              </a:rPr>
              <a:t>CONTACT US AT </a:t>
            </a:r>
            <a:r>
              <a:rPr lang="en-US" dirty="0">
                <a:hlinkClick r:id="rId2"/>
              </a:rPr>
              <a:t>email@skcinc.com</a:t>
            </a:r>
            <a:endParaRPr lang="en-US" dirty="0"/>
          </a:p>
          <a:p>
            <a:pPr algn="ctr"/>
            <a:r>
              <a:rPr lang="en-US" b="1" dirty="0">
                <a:solidFill>
                  <a:srgbClr val="262520"/>
                </a:solidFill>
              </a:rPr>
              <a:t>VISIT US AT </a:t>
            </a:r>
            <a:r>
              <a:rPr lang="en-US" dirty="0" err="1"/>
              <a:t>www.skcinc.com</a:t>
            </a:r>
            <a:endParaRPr lang="en-US" dirty="0"/>
          </a:p>
          <a:p>
            <a:pPr algn="ctr"/>
            <a:endParaRPr lang="en-US" dirty="0"/>
          </a:p>
          <a:p>
            <a:pPr algn="ctr"/>
            <a:r>
              <a:rPr lang="en-US" b="1" dirty="0">
                <a:solidFill>
                  <a:srgbClr val="262520"/>
                </a:solidFill>
              </a:rPr>
              <a:t>FOLLOW US</a:t>
            </a:r>
          </a:p>
          <a:p>
            <a:pPr algn="ctr"/>
            <a:r>
              <a:rPr lang="en-US" dirty="0"/>
              <a:t> </a:t>
            </a:r>
            <a:endParaRPr lang="en-GB" dirty="0"/>
          </a:p>
        </p:txBody>
      </p:sp>
      <p:sp>
        <p:nvSpPr>
          <p:cNvPr id="6" name="Rectangle 5">
            <a:extLst>
              <a:ext uri="{FF2B5EF4-FFF2-40B4-BE49-F238E27FC236}">
                <a16:creationId xmlns:a16="http://schemas.microsoft.com/office/drawing/2014/main" id="{979503A8-5656-E0A4-3E3F-703DE30BE46C}"/>
              </a:ext>
            </a:extLst>
          </p:cNvPr>
          <p:cNvSpPr/>
          <p:nvPr userDrawn="1"/>
        </p:nvSpPr>
        <p:spPr>
          <a:xfrm>
            <a:off x="-77831" y="272689"/>
            <a:ext cx="9990515" cy="160430"/>
          </a:xfrm>
          <a:prstGeom prst="rect">
            <a:avLst/>
          </a:prstGeom>
          <a:gradFill flip="none" rotWithShape="1">
            <a:gsLst>
              <a:gs pos="0">
                <a:srgbClr val="00ACD1"/>
              </a:gs>
              <a:gs pos="71000">
                <a:srgbClr val="6C7274"/>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8AE244F-C715-8173-0362-608C7D636F00}"/>
              </a:ext>
            </a:extLst>
          </p:cNvPr>
          <p:cNvSpPr/>
          <p:nvPr userDrawn="1"/>
        </p:nvSpPr>
        <p:spPr>
          <a:xfrm>
            <a:off x="3734439" y="563194"/>
            <a:ext cx="6403503" cy="105548"/>
          </a:xfrm>
          <a:prstGeom prst="rect">
            <a:avLst/>
          </a:prstGeom>
          <a:gradFill flip="none" rotWithShape="1">
            <a:gsLst>
              <a:gs pos="0">
                <a:srgbClr val="324D88"/>
              </a:gs>
              <a:gs pos="100000">
                <a:srgbClr val="FF7E00"/>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Logo&#10;&#10;Description automatically generated with medium confidence">
            <a:extLst>
              <a:ext uri="{FF2B5EF4-FFF2-40B4-BE49-F238E27FC236}">
                <a16:creationId xmlns:a16="http://schemas.microsoft.com/office/drawing/2014/main" id="{6F9C3C2F-7F1C-996F-7F3B-EACBC3A3AD40}"/>
              </a:ext>
            </a:extLst>
          </p:cNvPr>
          <p:cNvPicPr>
            <a:picLocks noChangeAspect="1"/>
          </p:cNvPicPr>
          <p:nvPr userDrawn="1"/>
        </p:nvPicPr>
        <p:blipFill>
          <a:blip r:embed="rId3"/>
          <a:stretch>
            <a:fillRect/>
          </a:stretch>
        </p:blipFill>
        <p:spPr>
          <a:xfrm>
            <a:off x="10363200" y="151966"/>
            <a:ext cx="1542312" cy="725487"/>
          </a:xfrm>
          <a:prstGeom prst="rect">
            <a:avLst/>
          </a:prstGeom>
        </p:spPr>
      </p:pic>
      <p:pic>
        <p:nvPicPr>
          <p:cNvPr id="15" name="Picture 14" descr="A black and white logo&#10;&#10;Description automatically generated">
            <a:extLst>
              <a:ext uri="{FF2B5EF4-FFF2-40B4-BE49-F238E27FC236}">
                <a16:creationId xmlns:a16="http://schemas.microsoft.com/office/drawing/2014/main" id="{F37D7378-FD75-7BF3-CB8C-0860B9B55C2F}"/>
              </a:ext>
            </a:extLst>
          </p:cNvPr>
          <p:cNvPicPr>
            <a:picLocks noChangeAspect="1"/>
          </p:cNvPicPr>
          <p:nvPr userDrawn="1"/>
        </p:nvPicPr>
        <p:blipFill>
          <a:blip r:embed="rId4"/>
          <a:stretch>
            <a:fillRect/>
          </a:stretch>
        </p:blipFill>
        <p:spPr>
          <a:xfrm>
            <a:off x="4639272" y="4577310"/>
            <a:ext cx="2913456" cy="877656"/>
          </a:xfrm>
          <a:prstGeom prst="rect">
            <a:avLst/>
          </a:prstGeom>
        </p:spPr>
      </p:pic>
    </p:spTree>
    <p:extLst>
      <p:ext uri="{BB962C8B-B14F-4D97-AF65-F5344CB8AC3E}">
        <p14:creationId xmlns:p14="http://schemas.microsoft.com/office/powerpoint/2010/main" val="37206654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p:cNvSpPr>
            <a:spLocks noGrp="1"/>
          </p:cNvSpPr>
          <p:nvPr>
            <p:ph type="ftr" sz="quarter" idx="11"/>
          </p:nvPr>
        </p:nvSpPr>
        <p:spPr/>
        <p:txBody>
          <a:bodyPr/>
          <a:lstStyle/>
          <a:p>
            <a:endParaRPr lang="en-GB" dirty="0"/>
          </a:p>
        </p:txBody>
      </p:sp>
      <p:sp>
        <p:nvSpPr>
          <p:cNvPr id="4" name="Rectangle 3">
            <a:extLst>
              <a:ext uri="{FF2B5EF4-FFF2-40B4-BE49-F238E27FC236}">
                <a16:creationId xmlns:a16="http://schemas.microsoft.com/office/drawing/2014/main" id="{3BB5517A-84D3-D60A-7036-F7C6B31C34C9}"/>
              </a:ext>
            </a:extLst>
          </p:cNvPr>
          <p:cNvSpPr/>
          <p:nvPr userDrawn="1"/>
        </p:nvSpPr>
        <p:spPr>
          <a:xfrm>
            <a:off x="9262685" y="189058"/>
            <a:ext cx="2660075" cy="283833"/>
          </a:xfrm>
          <a:prstGeom prst="rect">
            <a:avLst/>
          </a:prstGeom>
          <a:gradFill flip="none" rotWithShape="1">
            <a:gsLst>
              <a:gs pos="0">
                <a:srgbClr val="00ACD1"/>
              </a:gs>
              <a:gs pos="71000">
                <a:srgbClr val="6C7274"/>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3AA570A-9211-2073-7D25-BF1CEA8E4191}"/>
              </a:ext>
            </a:extLst>
          </p:cNvPr>
          <p:cNvSpPr/>
          <p:nvPr userDrawn="1"/>
        </p:nvSpPr>
        <p:spPr>
          <a:xfrm>
            <a:off x="9414150" y="189058"/>
            <a:ext cx="2355581" cy="276999"/>
          </a:xfrm>
          <a:prstGeom prst="rect">
            <a:avLst/>
          </a:prstGeom>
        </p:spPr>
        <p:txBody>
          <a:bodyPr wrap="none">
            <a:spAutoFit/>
          </a:bodyPr>
          <a:lstStyle/>
          <a:p>
            <a:r>
              <a:rPr lang="en-US" sz="1200" b="1" dirty="0">
                <a:solidFill>
                  <a:schemeClr val="bg1"/>
                </a:solidFill>
                <a:latin typeface="Arial" panose="020B0604020202020204" pitchFamily="34" charset="0"/>
                <a:cs typeface="Arial" panose="020B0604020202020204" pitchFamily="34" charset="0"/>
              </a:rPr>
              <a:t>SCIENCE. SERVING PEOPLE.</a:t>
            </a:r>
          </a:p>
        </p:txBody>
      </p:sp>
      <p:pic>
        <p:nvPicPr>
          <p:cNvPr id="6" name="Picture 5" descr="Logo&#10;&#10;Description automatically generated with medium confidence">
            <a:extLst>
              <a:ext uri="{FF2B5EF4-FFF2-40B4-BE49-F238E27FC236}">
                <a16:creationId xmlns:a16="http://schemas.microsoft.com/office/drawing/2014/main" id="{1BA053D5-9948-A1C2-B65F-6727F3F261F4}"/>
              </a:ext>
            </a:extLst>
          </p:cNvPr>
          <p:cNvPicPr>
            <a:picLocks noChangeAspect="1"/>
          </p:cNvPicPr>
          <p:nvPr userDrawn="1"/>
        </p:nvPicPr>
        <p:blipFill>
          <a:blip r:embed="rId2"/>
          <a:stretch>
            <a:fillRect/>
          </a:stretch>
        </p:blipFill>
        <p:spPr>
          <a:xfrm>
            <a:off x="10864275" y="6107401"/>
            <a:ext cx="1058485" cy="497900"/>
          </a:xfrm>
          <a:prstGeom prst="rect">
            <a:avLst/>
          </a:prstGeom>
        </p:spPr>
      </p:pic>
    </p:spTree>
    <p:extLst>
      <p:ext uri="{BB962C8B-B14F-4D97-AF65-F5344CB8AC3E}">
        <p14:creationId xmlns:p14="http://schemas.microsoft.com/office/powerpoint/2010/main" val="9584628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2387601"/>
            <a:ext cx="10363200" cy="1362075"/>
          </a:xfrm>
        </p:spPr>
        <p:txBody>
          <a:bodyPr anchor="t"/>
          <a:lstStyle>
            <a:lvl1pPr algn="r">
              <a:defRPr sz="4000" b="1" cap="all"/>
            </a:lvl1pPr>
          </a:lstStyle>
          <a:p>
            <a:r>
              <a:rPr lang="en-US"/>
              <a:t>Click to edit Master title style</a:t>
            </a:r>
            <a:endParaRPr lang="en-GB" dirty="0"/>
          </a:p>
        </p:txBody>
      </p:sp>
      <p:sp>
        <p:nvSpPr>
          <p:cNvPr id="3" name="Text Placeholder 2"/>
          <p:cNvSpPr>
            <a:spLocks noGrp="1"/>
          </p:cNvSpPr>
          <p:nvPr>
            <p:ph type="body" idx="1"/>
          </p:nvPr>
        </p:nvSpPr>
        <p:spPr>
          <a:xfrm>
            <a:off x="963084" y="887413"/>
            <a:ext cx="10363200" cy="1500187"/>
          </a:xfrm>
        </p:spPr>
        <p:txBody>
          <a:bodyPr anchor="b"/>
          <a:lstStyle>
            <a:lvl1pPr marL="0" indent="0">
              <a:buNone/>
              <a:defRPr sz="2000">
                <a:solidFill>
                  <a:srgbClr val="414A87"/>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endParaRPr lang="en-GB" dirty="0"/>
          </a:p>
        </p:txBody>
      </p:sp>
      <p:pic>
        <p:nvPicPr>
          <p:cNvPr id="7" name="Picture 2" descr="C:\Users\User\Desktop\Wave2.jpg">
            <a:extLst>
              <a:ext uri="{FF2B5EF4-FFF2-40B4-BE49-F238E27FC236}">
                <a16:creationId xmlns:a16="http://schemas.microsoft.com/office/drawing/2014/main" id="{7E0348AB-8E05-9D0F-2895-76BB50BA9694}"/>
              </a:ext>
            </a:extLst>
          </p:cNvPr>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8829460" y="4239490"/>
            <a:ext cx="3524960" cy="282835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630B88C7-E3C5-D37B-760C-511B8ADC3570}"/>
              </a:ext>
            </a:extLst>
          </p:cNvPr>
          <p:cNvSpPr/>
          <p:nvPr userDrawn="1"/>
        </p:nvSpPr>
        <p:spPr>
          <a:xfrm>
            <a:off x="9262685" y="189058"/>
            <a:ext cx="2660075" cy="283833"/>
          </a:xfrm>
          <a:prstGeom prst="rect">
            <a:avLst/>
          </a:prstGeom>
          <a:gradFill flip="none" rotWithShape="1">
            <a:gsLst>
              <a:gs pos="0">
                <a:srgbClr val="00ACD1"/>
              </a:gs>
              <a:gs pos="71000">
                <a:srgbClr val="6C7274"/>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11C29170-927D-3CF4-9069-F44908DD529D}"/>
              </a:ext>
            </a:extLst>
          </p:cNvPr>
          <p:cNvSpPr/>
          <p:nvPr userDrawn="1"/>
        </p:nvSpPr>
        <p:spPr>
          <a:xfrm>
            <a:off x="9414150" y="189058"/>
            <a:ext cx="2355581" cy="276999"/>
          </a:xfrm>
          <a:prstGeom prst="rect">
            <a:avLst/>
          </a:prstGeom>
        </p:spPr>
        <p:txBody>
          <a:bodyPr wrap="none">
            <a:spAutoFit/>
          </a:bodyPr>
          <a:lstStyle/>
          <a:p>
            <a:r>
              <a:rPr lang="en-US" sz="1200" b="1" dirty="0">
                <a:solidFill>
                  <a:schemeClr val="bg1"/>
                </a:solidFill>
                <a:latin typeface="Arial" panose="020B0604020202020204" pitchFamily="34" charset="0"/>
                <a:cs typeface="Arial" panose="020B0604020202020204" pitchFamily="34" charset="0"/>
              </a:rPr>
              <a:t>SCIENCE. SERVING PEOPLE.</a:t>
            </a:r>
          </a:p>
        </p:txBody>
      </p:sp>
      <p:pic>
        <p:nvPicPr>
          <p:cNvPr id="8" name="Picture 7" descr="Logo&#10;&#10;Description automatically generated with medium confidence">
            <a:extLst>
              <a:ext uri="{FF2B5EF4-FFF2-40B4-BE49-F238E27FC236}">
                <a16:creationId xmlns:a16="http://schemas.microsoft.com/office/drawing/2014/main" id="{59A837E7-E925-8738-BA83-8E3479FF309D}"/>
              </a:ext>
            </a:extLst>
          </p:cNvPr>
          <p:cNvPicPr>
            <a:picLocks noChangeAspect="1"/>
          </p:cNvPicPr>
          <p:nvPr userDrawn="1"/>
        </p:nvPicPr>
        <p:blipFill>
          <a:blip r:embed="rId3"/>
          <a:stretch>
            <a:fillRect/>
          </a:stretch>
        </p:blipFill>
        <p:spPr>
          <a:xfrm>
            <a:off x="10864275" y="6107401"/>
            <a:ext cx="1058485" cy="497900"/>
          </a:xfrm>
          <a:prstGeom prst="rect">
            <a:avLst/>
          </a:prstGeom>
        </p:spPr>
      </p:pic>
    </p:spTree>
    <p:extLst>
      <p:ext uri="{BB962C8B-B14F-4D97-AF65-F5344CB8AC3E}">
        <p14:creationId xmlns:p14="http://schemas.microsoft.com/office/powerpoint/2010/main" val="34673862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a:t>Click to edit Master title style</a:t>
            </a:r>
            <a:endParaRPr lang="en-GB" dirty="0"/>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11"/>
          </p:nvPr>
        </p:nvSpPr>
        <p:spPr/>
        <p:txBody>
          <a:bodyPr/>
          <a:lstStyle/>
          <a:p>
            <a:endParaRPr lang="en-GB" dirty="0"/>
          </a:p>
        </p:txBody>
      </p:sp>
      <p:sp>
        <p:nvSpPr>
          <p:cNvPr id="7" name="Rectangle 6">
            <a:extLst>
              <a:ext uri="{FF2B5EF4-FFF2-40B4-BE49-F238E27FC236}">
                <a16:creationId xmlns:a16="http://schemas.microsoft.com/office/drawing/2014/main" id="{0EB0243F-073E-B182-57A2-7E6213A1E48E}"/>
              </a:ext>
            </a:extLst>
          </p:cNvPr>
          <p:cNvSpPr/>
          <p:nvPr userDrawn="1"/>
        </p:nvSpPr>
        <p:spPr>
          <a:xfrm>
            <a:off x="9262685" y="189058"/>
            <a:ext cx="2660075" cy="283833"/>
          </a:xfrm>
          <a:prstGeom prst="rect">
            <a:avLst/>
          </a:prstGeom>
          <a:gradFill flip="none" rotWithShape="1">
            <a:gsLst>
              <a:gs pos="0">
                <a:srgbClr val="00ACD1"/>
              </a:gs>
              <a:gs pos="71000">
                <a:srgbClr val="6C7274"/>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0C53A14-8A52-6FA5-186A-7DE0DB1B9FB5}"/>
              </a:ext>
            </a:extLst>
          </p:cNvPr>
          <p:cNvSpPr/>
          <p:nvPr userDrawn="1"/>
        </p:nvSpPr>
        <p:spPr>
          <a:xfrm>
            <a:off x="9414150" y="189058"/>
            <a:ext cx="2355581" cy="276999"/>
          </a:xfrm>
          <a:prstGeom prst="rect">
            <a:avLst/>
          </a:prstGeom>
        </p:spPr>
        <p:txBody>
          <a:bodyPr wrap="none">
            <a:spAutoFit/>
          </a:bodyPr>
          <a:lstStyle/>
          <a:p>
            <a:r>
              <a:rPr lang="en-US" sz="1200" b="1" dirty="0">
                <a:solidFill>
                  <a:schemeClr val="bg1"/>
                </a:solidFill>
                <a:latin typeface="Arial" panose="020B0604020202020204" pitchFamily="34" charset="0"/>
                <a:cs typeface="Arial" panose="020B0604020202020204" pitchFamily="34" charset="0"/>
              </a:rPr>
              <a:t>SCIENCE. SERVING PEOPLE.</a:t>
            </a:r>
          </a:p>
        </p:txBody>
      </p:sp>
      <p:pic>
        <p:nvPicPr>
          <p:cNvPr id="10" name="Picture 9" descr="Logo&#10;&#10;Description automatically generated with medium confidence">
            <a:extLst>
              <a:ext uri="{FF2B5EF4-FFF2-40B4-BE49-F238E27FC236}">
                <a16:creationId xmlns:a16="http://schemas.microsoft.com/office/drawing/2014/main" id="{130EF9D5-B064-057F-1EDD-7657A6E996C4}"/>
              </a:ext>
            </a:extLst>
          </p:cNvPr>
          <p:cNvPicPr>
            <a:picLocks noChangeAspect="1"/>
          </p:cNvPicPr>
          <p:nvPr userDrawn="1"/>
        </p:nvPicPr>
        <p:blipFill>
          <a:blip r:embed="rId2"/>
          <a:stretch>
            <a:fillRect/>
          </a:stretch>
        </p:blipFill>
        <p:spPr>
          <a:xfrm>
            <a:off x="10864275" y="6107401"/>
            <a:ext cx="1058485" cy="497900"/>
          </a:xfrm>
          <a:prstGeom prst="rect">
            <a:avLst/>
          </a:prstGeom>
        </p:spPr>
      </p:pic>
    </p:spTree>
    <p:extLst>
      <p:ext uri="{BB962C8B-B14F-4D97-AF65-F5344CB8AC3E}">
        <p14:creationId xmlns:p14="http://schemas.microsoft.com/office/powerpoint/2010/main" val="34876475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a:t>Click to edit Master title style</a:t>
            </a:r>
            <a:endParaRPr lang="en-GB" dirty="0"/>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Footer Placeholder 7"/>
          <p:cNvSpPr>
            <a:spLocks noGrp="1"/>
          </p:cNvSpPr>
          <p:nvPr>
            <p:ph type="ftr" sz="quarter" idx="11"/>
          </p:nvPr>
        </p:nvSpPr>
        <p:spPr/>
        <p:txBody>
          <a:bodyPr/>
          <a:lstStyle/>
          <a:p>
            <a:endParaRPr lang="en-GB" dirty="0"/>
          </a:p>
        </p:txBody>
      </p:sp>
      <p:sp>
        <p:nvSpPr>
          <p:cNvPr id="9" name="Rectangle 8">
            <a:extLst>
              <a:ext uri="{FF2B5EF4-FFF2-40B4-BE49-F238E27FC236}">
                <a16:creationId xmlns:a16="http://schemas.microsoft.com/office/drawing/2014/main" id="{CCDCBBDD-7413-3D64-AF6C-36740FF1D0B4}"/>
              </a:ext>
            </a:extLst>
          </p:cNvPr>
          <p:cNvSpPr/>
          <p:nvPr userDrawn="1"/>
        </p:nvSpPr>
        <p:spPr>
          <a:xfrm>
            <a:off x="9262685" y="189058"/>
            <a:ext cx="2660075" cy="283833"/>
          </a:xfrm>
          <a:prstGeom prst="rect">
            <a:avLst/>
          </a:prstGeom>
          <a:gradFill flip="none" rotWithShape="1">
            <a:gsLst>
              <a:gs pos="0">
                <a:srgbClr val="00ACD1"/>
              </a:gs>
              <a:gs pos="71000">
                <a:srgbClr val="6C7274"/>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E06EB6F-F92F-545C-C557-A97F5E14FDFF}"/>
              </a:ext>
            </a:extLst>
          </p:cNvPr>
          <p:cNvSpPr/>
          <p:nvPr userDrawn="1"/>
        </p:nvSpPr>
        <p:spPr>
          <a:xfrm>
            <a:off x="9414150" y="189058"/>
            <a:ext cx="2355581" cy="276999"/>
          </a:xfrm>
          <a:prstGeom prst="rect">
            <a:avLst/>
          </a:prstGeom>
        </p:spPr>
        <p:txBody>
          <a:bodyPr wrap="none">
            <a:spAutoFit/>
          </a:bodyPr>
          <a:lstStyle/>
          <a:p>
            <a:r>
              <a:rPr lang="en-US" sz="1200" b="1" dirty="0">
                <a:solidFill>
                  <a:schemeClr val="bg1"/>
                </a:solidFill>
                <a:latin typeface="Arial" panose="020B0604020202020204" pitchFamily="34" charset="0"/>
                <a:cs typeface="Arial" panose="020B0604020202020204" pitchFamily="34" charset="0"/>
              </a:rPr>
              <a:t>SCIENCE. SERVING PEOPLE.</a:t>
            </a:r>
          </a:p>
        </p:txBody>
      </p:sp>
      <p:pic>
        <p:nvPicPr>
          <p:cNvPr id="13" name="Picture 12" descr="Logo&#10;&#10;Description automatically generated with medium confidence">
            <a:extLst>
              <a:ext uri="{FF2B5EF4-FFF2-40B4-BE49-F238E27FC236}">
                <a16:creationId xmlns:a16="http://schemas.microsoft.com/office/drawing/2014/main" id="{44A04528-782A-181E-20A1-4271E0F06DAD}"/>
              </a:ext>
            </a:extLst>
          </p:cNvPr>
          <p:cNvPicPr>
            <a:picLocks noChangeAspect="1"/>
          </p:cNvPicPr>
          <p:nvPr userDrawn="1"/>
        </p:nvPicPr>
        <p:blipFill>
          <a:blip r:embed="rId2"/>
          <a:stretch>
            <a:fillRect/>
          </a:stretch>
        </p:blipFill>
        <p:spPr>
          <a:xfrm>
            <a:off x="10864275" y="6107401"/>
            <a:ext cx="1058485" cy="497900"/>
          </a:xfrm>
          <a:prstGeom prst="rect">
            <a:avLst/>
          </a:prstGeom>
        </p:spPr>
      </p:pic>
    </p:spTree>
    <p:extLst>
      <p:ext uri="{BB962C8B-B14F-4D97-AF65-F5344CB8AC3E}">
        <p14:creationId xmlns:p14="http://schemas.microsoft.com/office/powerpoint/2010/main" val="26592780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a:t>Click to edit Master title style</a:t>
            </a:r>
            <a:endParaRPr lang="en-GB" dirty="0"/>
          </a:p>
        </p:txBody>
      </p:sp>
      <p:sp>
        <p:nvSpPr>
          <p:cNvPr id="4" name="Footer Placeholder 3"/>
          <p:cNvSpPr>
            <a:spLocks noGrp="1"/>
          </p:cNvSpPr>
          <p:nvPr>
            <p:ph type="ftr" sz="quarter" idx="11"/>
          </p:nvPr>
        </p:nvSpPr>
        <p:spPr/>
        <p:txBody>
          <a:bodyPr/>
          <a:lstStyle/>
          <a:p>
            <a:endParaRPr lang="en-GB" dirty="0"/>
          </a:p>
        </p:txBody>
      </p:sp>
      <p:sp>
        <p:nvSpPr>
          <p:cNvPr id="3" name="Rectangle 2">
            <a:extLst>
              <a:ext uri="{FF2B5EF4-FFF2-40B4-BE49-F238E27FC236}">
                <a16:creationId xmlns:a16="http://schemas.microsoft.com/office/drawing/2014/main" id="{A2A40AC1-FBD9-D2D4-9507-FA0FFF030C30}"/>
              </a:ext>
            </a:extLst>
          </p:cNvPr>
          <p:cNvSpPr/>
          <p:nvPr userDrawn="1"/>
        </p:nvSpPr>
        <p:spPr>
          <a:xfrm>
            <a:off x="9262685" y="189058"/>
            <a:ext cx="2660075" cy="283833"/>
          </a:xfrm>
          <a:prstGeom prst="rect">
            <a:avLst/>
          </a:prstGeom>
          <a:gradFill flip="none" rotWithShape="1">
            <a:gsLst>
              <a:gs pos="0">
                <a:srgbClr val="00ACD1"/>
              </a:gs>
              <a:gs pos="71000">
                <a:srgbClr val="6C7274"/>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21426E9C-CB17-75B0-B48F-2DC417C940F3}"/>
              </a:ext>
            </a:extLst>
          </p:cNvPr>
          <p:cNvSpPr/>
          <p:nvPr userDrawn="1"/>
        </p:nvSpPr>
        <p:spPr>
          <a:xfrm>
            <a:off x="9414150" y="189058"/>
            <a:ext cx="2355581" cy="276999"/>
          </a:xfrm>
          <a:prstGeom prst="rect">
            <a:avLst/>
          </a:prstGeom>
        </p:spPr>
        <p:txBody>
          <a:bodyPr wrap="none">
            <a:spAutoFit/>
          </a:bodyPr>
          <a:lstStyle/>
          <a:p>
            <a:r>
              <a:rPr lang="en-US" sz="1200" b="1" dirty="0">
                <a:solidFill>
                  <a:schemeClr val="bg1"/>
                </a:solidFill>
                <a:latin typeface="Arial" panose="020B0604020202020204" pitchFamily="34" charset="0"/>
                <a:cs typeface="Arial" panose="020B0604020202020204" pitchFamily="34" charset="0"/>
              </a:rPr>
              <a:t>SCIENCE. SERVING PEOPLE.</a:t>
            </a:r>
          </a:p>
        </p:txBody>
      </p:sp>
      <p:pic>
        <p:nvPicPr>
          <p:cNvPr id="8" name="Picture 2" descr="C:\Users\User\Desktop\Wave2.jpg">
            <a:extLst>
              <a:ext uri="{FF2B5EF4-FFF2-40B4-BE49-F238E27FC236}">
                <a16:creationId xmlns:a16="http://schemas.microsoft.com/office/drawing/2014/main" id="{F5833E90-7AD9-34FA-410A-55F5FEB8F92A}"/>
              </a:ext>
            </a:extLst>
          </p:cNvPr>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8829460" y="4239490"/>
            <a:ext cx="3524960" cy="282835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Logo&#10;&#10;Description automatically generated with medium confidence">
            <a:extLst>
              <a:ext uri="{FF2B5EF4-FFF2-40B4-BE49-F238E27FC236}">
                <a16:creationId xmlns:a16="http://schemas.microsoft.com/office/drawing/2014/main" id="{57BF3EA7-5106-9A94-26EA-18C4078CA356}"/>
              </a:ext>
            </a:extLst>
          </p:cNvPr>
          <p:cNvPicPr>
            <a:picLocks noChangeAspect="1"/>
          </p:cNvPicPr>
          <p:nvPr userDrawn="1"/>
        </p:nvPicPr>
        <p:blipFill>
          <a:blip r:embed="rId3"/>
          <a:stretch>
            <a:fillRect/>
          </a:stretch>
        </p:blipFill>
        <p:spPr>
          <a:xfrm>
            <a:off x="10864275" y="6107401"/>
            <a:ext cx="1058485" cy="497900"/>
          </a:xfrm>
          <a:prstGeom prst="rect">
            <a:avLst/>
          </a:prstGeom>
        </p:spPr>
      </p:pic>
    </p:spTree>
    <p:extLst>
      <p:ext uri="{BB962C8B-B14F-4D97-AF65-F5344CB8AC3E}">
        <p14:creationId xmlns:p14="http://schemas.microsoft.com/office/powerpoint/2010/main" val="2438768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5.pn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b="1">
                <a:solidFill>
                  <a:srgbClr val="414A87"/>
                </a:solidFill>
                <a:latin typeface="Arial" panose="020B0604020202020204" pitchFamily="34" charset="0"/>
                <a:cs typeface="Arial" panose="020B0604020202020204" pitchFamily="34" charset="0"/>
              </a:defRPr>
            </a:lvl1pPr>
          </a:lstStyle>
          <a:p>
            <a:endParaRPr lang="en-US" dirty="0"/>
          </a:p>
        </p:txBody>
      </p:sp>
    </p:spTree>
    <p:extLst>
      <p:ext uri="{BB962C8B-B14F-4D97-AF65-F5344CB8AC3E}">
        <p14:creationId xmlns:p14="http://schemas.microsoft.com/office/powerpoint/2010/main" val="867568388"/>
      </p:ext>
    </p:extLst>
  </p:cSld>
  <p:clrMap bg1="lt1" tx1="dk1" bg2="lt2" tx2="dk2" accent1="accent1" accent2="accent2" accent3="accent3" accent4="accent4" accent5="accent5" accent6="accent6" hlink="hlink" folHlink="folHlink"/>
  <p:sldLayoutIdLst>
    <p:sldLayoutId id="2147483661" r:id="rId1"/>
    <p:sldLayoutId id="2147483675" r:id="rId2"/>
    <p:sldLayoutId id="2147483672" r:id="rId3"/>
    <p:sldLayoutId id="2147483676" r:id="rId4"/>
    <p:sldLayoutId id="2147483662" r:id="rId5"/>
    <p:sldLayoutId id="2147483663" r:id="rId6"/>
    <p:sldLayoutId id="2147483664" r:id="rId7"/>
    <p:sldLayoutId id="2147483665" r:id="rId8"/>
    <p:sldLayoutId id="2147483666" r:id="rId9"/>
    <p:sldLayoutId id="2147483667" r:id="rId10"/>
    <p:sldLayoutId id="2147483673" r:id="rId11"/>
    <p:sldLayoutId id="2147483674" r:id="rId12"/>
    <p:sldLayoutId id="2147483668" r:id="rId13"/>
    <p:sldLayoutId id="2147483669" r:id="rId14"/>
  </p:sldLayoutIdLst>
  <p:txStyles>
    <p:title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rgbClr val="414A87"/>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rgbClr val="414A87"/>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rgbClr val="414A87"/>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rgbClr val="414A87"/>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rgbClr val="414A87"/>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body" idx="1"/>
          </p:nvPr>
        </p:nvSpPr>
        <p:spPr bwMode="auto">
          <a:xfrm>
            <a:off x="914400" y="1752600"/>
            <a:ext cx="10363200" cy="4495800"/>
          </a:xfrm>
          <a:prstGeom prst="rect">
            <a:avLst/>
          </a:prstGeom>
          <a:noFill/>
          <a:ln w="9525">
            <a:noFill/>
            <a:miter lim="800000"/>
            <a:headEnd/>
            <a:tailEnd/>
          </a:ln>
          <a:effectLst/>
        </p:spPr>
        <p:txBody>
          <a:bodyPr vert="horz" wrap="square" lIns="68580" tIns="34290" rIns="68580" bIns="3429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914400" y="6324600"/>
            <a:ext cx="2540000" cy="381000"/>
          </a:xfrm>
          <a:prstGeom prst="rect">
            <a:avLst/>
          </a:prstGeom>
          <a:noFill/>
          <a:ln w="9525">
            <a:noFill/>
            <a:miter lim="800000"/>
            <a:headEnd/>
            <a:tailEnd/>
          </a:ln>
          <a:effectLst/>
        </p:spPr>
        <p:txBody>
          <a:bodyPr vert="horz" wrap="square" lIns="68580" tIns="34290" rIns="68580" bIns="34290" numCol="1" anchor="t" anchorCtr="0" compatLnSpc="1">
            <a:prstTxWarp prst="textNoShape">
              <a:avLst/>
            </a:prstTxWarp>
          </a:bodyPr>
          <a:lstStyle>
            <a:lvl1pPr>
              <a:defRPr sz="1100"/>
            </a:lvl1pPr>
          </a:lstStyle>
          <a:p>
            <a:pPr fontAlgn="base">
              <a:spcBef>
                <a:spcPct val="0"/>
              </a:spcBef>
              <a:spcAft>
                <a:spcPct val="0"/>
              </a:spcAft>
            </a:pPr>
            <a:endParaRPr lang="en-US">
              <a:solidFill>
                <a:srgbClr val="000000"/>
              </a:solidFill>
              <a:latin typeface="Times New Roman" pitchFamily="18" charset="0"/>
            </a:endParaRPr>
          </a:p>
        </p:txBody>
      </p:sp>
      <p:sp>
        <p:nvSpPr>
          <p:cNvPr id="1029" name="Rectangle 5"/>
          <p:cNvSpPr>
            <a:spLocks noGrp="1" noChangeArrowheads="1"/>
          </p:cNvSpPr>
          <p:nvPr>
            <p:ph type="ftr" sz="quarter" idx="3"/>
          </p:nvPr>
        </p:nvSpPr>
        <p:spPr bwMode="auto">
          <a:xfrm>
            <a:off x="4165600" y="6324600"/>
            <a:ext cx="3860800" cy="381000"/>
          </a:xfrm>
          <a:prstGeom prst="rect">
            <a:avLst/>
          </a:prstGeom>
          <a:noFill/>
          <a:ln w="9525">
            <a:noFill/>
            <a:miter lim="800000"/>
            <a:headEnd/>
            <a:tailEnd/>
          </a:ln>
          <a:effectLst/>
        </p:spPr>
        <p:txBody>
          <a:bodyPr vert="horz" wrap="square" lIns="68580" tIns="34290" rIns="68580" bIns="34290" numCol="1" anchor="t" anchorCtr="0" compatLnSpc="1">
            <a:prstTxWarp prst="textNoShape">
              <a:avLst/>
            </a:prstTxWarp>
          </a:bodyPr>
          <a:lstStyle>
            <a:lvl1pPr algn="ctr">
              <a:defRPr sz="1100"/>
            </a:lvl1pPr>
          </a:lstStyle>
          <a:p>
            <a:pPr fontAlgn="base">
              <a:spcBef>
                <a:spcPct val="0"/>
              </a:spcBef>
              <a:spcAft>
                <a:spcPct val="0"/>
              </a:spcAft>
            </a:pPr>
            <a:endParaRPr lang="en-US">
              <a:solidFill>
                <a:srgbClr val="000000"/>
              </a:solidFill>
              <a:latin typeface="Times New Roman" pitchFamily="18" charset="0"/>
            </a:endParaRPr>
          </a:p>
        </p:txBody>
      </p:sp>
      <p:sp>
        <p:nvSpPr>
          <p:cNvPr id="1030" name="Rectangle 6"/>
          <p:cNvSpPr>
            <a:spLocks noGrp="1" noChangeArrowheads="1"/>
          </p:cNvSpPr>
          <p:nvPr>
            <p:ph type="sldNum" sz="quarter" idx="4"/>
          </p:nvPr>
        </p:nvSpPr>
        <p:spPr bwMode="auto">
          <a:xfrm>
            <a:off x="8737600" y="6324600"/>
            <a:ext cx="2540000" cy="381000"/>
          </a:xfrm>
          <a:prstGeom prst="rect">
            <a:avLst/>
          </a:prstGeom>
          <a:noFill/>
          <a:ln w="9525">
            <a:noFill/>
            <a:miter lim="800000"/>
            <a:headEnd/>
            <a:tailEnd/>
          </a:ln>
          <a:effectLst/>
        </p:spPr>
        <p:txBody>
          <a:bodyPr vert="horz" wrap="square" lIns="68580" tIns="34290" rIns="68580" bIns="34290" numCol="1" anchor="t" anchorCtr="0" compatLnSpc="1">
            <a:prstTxWarp prst="textNoShape">
              <a:avLst/>
            </a:prstTxWarp>
          </a:bodyPr>
          <a:lstStyle>
            <a:lvl1pPr algn="r">
              <a:defRPr sz="1100"/>
            </a:lvl1pPr>
          </a:lstStyle>
          <a:p>
            <a:pPr fontAlgn="base">
              <a:spcBef>
                <a:spcPct val="0"/>
              </a:spcBef>
              <a:spcAft>
                <a:spcPct val="0"/>
              </a:spcAft>
            </a:pPr>
            <a:fld id="{41FE0A1A-F791-45A8-AF44-7394C728AF46}" type="slidenum">
              <a:rPr lang="en-US">
                <a:solidFill>
                  <a:srgbClr val="000000"/>
                </a:solidFill>
                <a:latin typeface="Times New Roman" pitchFamily="18" charset="0"/>
              </a:rPr>
              <a:pPr fontAlgn="base">
                <a:spcBef>
                  <a:spcPct val="0"/>
                </a:spcBef>
                <a:spcAft>
                  <a:spcPct val="0"/>
                </a:spcAft>
              </a:pPr>
              <a:t>‹#›</a:t>
            </a:fld>
            <a:endParaRPr lang="en-US">
              <a:solidFill>
                <a:srgbClr val="000000"/>
              </a:solidFill>
              <a:latin typeface="Times New Roman" pitchFamily="18" charset="0"/>
            </a:endParaRPr>
          </a:p>
        </p:txBody>
      </p:sp>
      <p:sp>
        <p:nvSpPr>
          <p:cNvPr id="1032" name="Rectangle 8"/>
          <p:cNvSpPr>
            <a:spLocks noChangeArrowheads="1"/>
          </p:cNvSpPr>
          <p:nvPr/>
        </p:nvSpPr>
        <p:spPr bwMode="auto">
          <a:xfrm>
            <a:off x="4464051" y="3067054"/>
            <a:ext cx="12192000" cy="346249"/>
          </a:xfrm>
          <a:prstGeom prst="rect">
            <a:avLst/>
          </a:prstGeom>
          <a:noFill/>
          <a:ln w="9525">
            <a:noFill/>
            <a:miter lim="800000"/>
            <a:headEnd/>
            <a:tailEnd/>
          </a:ln>
          <a:effectLst/>
        </p:spPr>
        <p:txBody>
          <a:bodyPr lIns="68580" tIns="34290" rIns="68580" bIns="34290">
            <a:spAutoFit/>
          </a:bodyPr>
          <a:lstStyle/>
          <a:p>
            <a:pPr fontAlgn="base">
              <a:spcBef>
                <a:spcPct val="0"/>
              </a:spcBef>
              <a:spcAft>
                <a:spcPct val="0"/>
              </a:spcAft>
            </a:pPr>
            <a:endParaRPr lang="en-US" sz="1800">
              <a:solidFill>
                <a:srgbClr val="000000"/>
              </a:solidFill>
              <a:latin typeface="Times New Roman" pitchFamily="18" charset="0"/>
            </a:endParaRPr>
          </a:p>
        </p:txBody>
      </p:sp>
      <p:sp>
        <p:nvSpPr>
          <p:cNvPr id="1034" name="Line 10"/>
          <p:cNvSpPr>
            <a:spLocks noChangeShapeType="1"/>
          </p:cNvSpPr>
          <p:nvPr/>
        </p:nvSpPr>
        <p:spPr bwMode="auto">
          <a:xfrm>
            <a:off x="740236" y="914402"/>
            <a:ext cx="11350165" cy="1"/>
          </a:xfrm>
          <a:prstGeom prst="line">
            <a:avLst/>
          </a:prstGeom>
          <a:noFill/>
          <a:ln w="57150">
            <a:solidFill>
              <a:schemeClr val="folHlink"/>
            </a:solidFill>
            <a:round/>
            <a:headEnd/>
            <a:tailEnd/>
          </a:ln>
          <a:effectLst/>
        </p:spPr>
        <p:txBody>
          <a:bodyPr lIns="68580" tIns="34290" rIns="68580" bIns="34290"/>
          <a:lstStyle/>
          <a:p>
            <a:pPr fontAlgn="base">
              <a:spcBef>
                <a:spcPct val="0"/>
              </a:spcBef>
              <a:spcAft>
                <a:spcPct val="0"/>
              </a:spcAft>
            </a:pPr>
            <a:endParaRPr lang="en-US" sz="1800">
              <a:solidFill>
                <a:srgbClr val="000000"/>
              </a:solidFill>
              <a:latin typeface="Times New Roman" pitchFamily="18" charset="0"/>
            </a:endParaRPr>
          </a:p>
        </p:txBody>
      </p:sp>
      <p:sp>
        <p:nvSpPr>
          <p:cNvPr id="1038" name="Text Box 14"/>
          <p:cNvSpPr txBox="1">
            <a:spLocks noChangeArrowheads="1"/>
          </p:cNvSpPr>
          <p:nvPr/>
        </p:nvSpPr>
        <p:spPr bwMode="auto">
          <a:xfrm>
            <a:off x="5080000" y="609603"/>
            <a:ext cx="6299200" cy="207749"/>
          </a:xfrm>
          <a:prstGeom prst="rect">
            <a:avLst/>
          </a:prstGeom>
          <a:noFill/>
          <a:ln w="9525">
            <a:noFill/>
            <a:miter lim="800000"/>
            <a:headEnd/>
            <a:tailEnd/>
          </a:ln>
          <a:effectLst/>
        </p:spPr>
        <p:txBody>
          <a:bodyPr wrap="square" lIns="68580" tIns="34290" rIns="68580" bIns="34290">
            <a:spAutoFit/>
          </a:bodyPr>
          <a:lstStyle/>
          <a:p>
            <a:pPr algn="r" fontAlgn="base">
              <a:spcBef>
                <a:spcPct val="50000"/>
              </a:spcBef>
              <a:spcAft>
                <a:spcPct val="0"/>
              </a:spcAft>
            </a:pPr>
            <a:r>
              <a:rPr lang="en-US" sz="900" b="1" dirty="0">
                <a:solidFill>
                  <a:srgbClr val="000000"/>
                </a:solidFill>
              </a:rPr>
              <a:t>Treat yourself to better</a:t>
            </a:r>
            <a:r>
              <a:rPr lang="en-US" sz="900" b="1" baseline="0" dirty="0">
                <a:solidFill>
                  <a:srgbClr val="000000"/>
                </a:solidFill>
              </a:rPr>
              <a:t> rental service</a:t>
            </a:r>
            <a:r>
              <a:rPr lang="en-US" sz="900" b="1" dirty="0">
                <a:solidFill>
                  <a:srgbClr val="000000"/>
                </a:solidFill>
              </a:rPr>
              <a:t>.</a:t>
            </a:r>
          </a:p>
        </p:txBody>
      </p:sp>
      <p:sp>
        <p:nvSpPr>
          <p:cNvPr id="1039" name="Rectangle 15"/>
          <p:cNvSpPr>
            <a:spLocks noGrp="1" noChangeArrowheads="1"/>
          </p:cNvSpPr>
          <p:nvPr>
            <p:ph type="title"/>
          </p:nvPr>
        </p:nvSpPr>
        <p:spPr bwMode="auto">
          <a:xfrm>
            <a:off x="914400" y="1066800"/>
            <a:ext cx="10363200" cy="533400"/>
          </a:xfrm>
          <a:prstGeom prst="rect">
            <a:avLst/>
          </a:prstGeom>
          <a:noFill/>
          <a:ln w="9525">
            <a:noFill/>
            <a:miter lim="800000"/>
            <a:headEnd/>
            <a:tailEnd/>
          </a:ln>
          <a:effectLst/>
        </p:spPr>
        <p:txBody>
          <a:bodyPr vert="horz" wrap="square" lIns="68580" tIns="34290" rIns="68580" bIns="34290" numCol="1" anchor="ctr" anchorCtr="0" compatLnSpc="1">
            <a:prstTxWarp prst="textNoShape">
              <a:avLst/>
            </a:prstTxWarp>
          </a:bodyPr>
          <a:lstStyle/>
          <a:p>
            <a:pPr lvl="0"/>
            <a:r>
              <a:rPr lang="en-US"/>
              <a:t>Click to edit Master title style</a:t>
            </a:r>
          </a:p>
        </p:txBody>
      </p:sp>
      <p:pic>
        <p:nvPicPr>
          <p:cNvPr id="2" name="Picture 1"/>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751526" y="76202"/>
            <a:ext cx="3403860" cy="799907"/>
          </a:xfrm>
          <a:prstGeom prst="rect">
            <a:avLst/>
          </a:prstGeom>
        </p:spPr>
      </p:pic>
    </p:spTree>
    <p:extLst>
      <p:ext uri="{BB962C8B-B14F-4D97-AF65-F5344CB8AC3E}">
        <p14:creationId xmlns:p14="http://schemas.microsoft.com/office/powerpoint/2010/main" val="1281685531"/>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ctr" rtl="0" eaLnBrk="1" fontAlgn="base" hangingPunct="1">
        <a:spcBef>
          <a:spcPct val="0"/>
        </a:spcBef>
        <a:spcAft>
          <a:spcPct val="0"/>
        </a:spcAft>
        <a:defRPr sz="1800">
          <a:solidFill>
            <a:schemeClr val="tx2"/>
          </a:solidFill>
          <a:latin typeface="+mj-lt"/>
          <a:ea typeface="+mj-ea"/>
          <a:cs typeface="+mj-cs"/>
        </a:defRPr>
      </a:lvl1pPr>
      <a:lvl2pPr algn="ctr" rtl="0" eaLnBrk="1" fontAlgn="base" hangingPunct="1">
        <a:spcBef>
          <a:spcPct val="0"/>
        </a:spcBef>
        <a:spcAft>
          <a:spcPct val="0"/>
        </a:spcAft>
        <a:defRPr sz="1800">
          <a:solidFill>
            <a:schemeClr val="tx2"/>
          </a:solidFill>
          <a:latin typeface="Verdana" pitchFamily="34" charset="0"/>
        </a:defRPr>
      </a:lvl2pPr>
      <a:lvl3pPr algn="ctr" rtl="0" eaLnBrk="1" fontAlgn="base" hangingPunct="1">
        <a:spcBef>
          <a:spcPct val="0"/>
        </a:spcBef>
        <a:spcAft>
          <a:spcPct val="0"/>
        </a:spcAft>
        <a:defRPr sz="1800">
          <a:solidFill>
            <a:schemeClr val="tx2"/>
          </a:solidFill>
          <a:latin typeface="Verdana" pitchFamily="34" charset="0"/>
        </a:defRPr>
      </a:lvl3pPr>
      <a:lvl4pPr algn="ctr" rtl="0" eaLnBrk="1" fontAlgn="base" hangingPunct="1">
        <a:spcBef>
          <a:spcPct val="0"/>
        </a:spcBef>
        <a:spcAft>
          <a:spcPct val="0"/>
        </a:spcAft>
        <a:defRPr sz="1800">
          <a:solidFill>
            <a:schemeClr val="tx2"/>
          </a:solidFill>
          <a:latin typeface="Verdana" pitchFamily="34" charset="0"/>
        </a:defRPr>
      </a:lvl4pPr>
      <a:lvl5pPr algn="ctr" rtl="0" eaLnBrk="1" fontAlgn="base" hangingPunct="1">
        <a:spcBef>
          <a:spcPct val="0"/>
        </a:spcBef>
        <a:spcAft>
          <a:spcPct val="0"/>
        </a:spcAft>
        <a:defRPr sz="1800">
          <a:solidFill>
            <a:schemeClr val="tx2"/>
          </a:solidFill>
          <a:latin typeface="Verdana" pitchFamily="34" charset="0"/>
        </a:defRPr>
      </a:lvl5pPr>
      <a:lvl6pPr marL="342900" algn="ctr" rtl="0" eaLnBrk="1" fontAlgn="base" hangingPunct="1">
        <a:spcBef>
          <a:spcPct val="0"/>
        </a:spcBef>
        <a:spcAft>
          <a:spcPct val="0"/>
        </a:spcAft>
        <a:defRPr sz="1800">
          <a:solidFill>
            <a:schemeClr val="tx2"/>
          </a:solidFill>
          <a:latin typeface="Verdana" pitchFamily="34" charset="0"/>
        </a:defRPr>
      </a:lvl6pPr>
      <a:lvl7pPr marL="685800" algn="ctr" rtl="0" eaLnBrk="1" fontAlgn="base" hangingPunct="1">
        <a:spcBef>
          <a:spcPct val="0"/>
        </a:spcBef>
        <a:spcAft>
          <a:spcPct val="0"/>
        </a:spcAft>
        <a:defRPr sz="1800">
          <a:solidFill>
            <a:schemeClr val="tx2"/>
          </a:solidFill>
          <a:latin typeface="Verdana" pitchFamily="34" charset="0"/>
        </a:defRPr>
      </a:lvl7pPr>
      <a:lvl8pPr marL="1028700" algn="ctr" rtl="0" eaLnBrk="1" fontAlgn="base" hangingPunct="1">
        <a:spcBef>
          <a:spcPct val="0"/>
        </a:spcBef>
        <a:spcAft>
          <a:spcPct val="0"/>
        </a:spcAft>
        <a:defRPr sz="1800">
          <a:solidFill>
            <a:schemeClr val="tx2"/>
          </a:solidFill>
          <a:latin typeface="Verdana" pitchFamily="34" charset="0"/>
        </a:defRPr>
      </a:lvl8pPr>
      <a:lvl9pPr marL="1371600" algn="ctr" rtl="0" eaLnBrk="1" fontAlgn="base" hangingPunct="1">
        <a:spcBef>
          <a:spcPct val="0"/>
        </a:spcBef>
        <a:spcAft>
          <a:spcPct val="0"/>
        </a:spcAft>
        <a:defRPr sz="1800">
          <a:solidFill>
            <a:schemeClr val="tx2"/>
          </a:solidFill>
          <a:latin typeface="Verdana" pitchFamily="34" charset="0"/>
        </a:defRPr>
      </a:lvl9pPr>
    </p:titleStyle>
    <p:bodyStyle>
      <a:lvl1pPr marL="257175" indent="-257175" algn="l" rtl="0" eaLnBrk="1" fontAlgn="base" hangingPunct="1">
        <a:spcBef>
          <a:spcPct val="20000"/>
        </a:spcBef>
        <a:spcAft>
          <a:spcPct val="0"/>
        </a:spcAft>
        <a:buChar char="•"/>
        <a:defRPr sz="2400">
          <a:solidFill>
            <a:schemeClr val="tx1"/>
          </a:solidFill>
          <a:latin typeface="+mn-lt"/>
          <a:ea typeface="+mn-ea"/>
          <a:cs typeface="+mn-cs"/>
        </a:defRPr>
      </a:lvl1pPr>
      <a:lvl2pPr marL="557213" indent="-214313" algn="l" rtl="0" eaLnBrk="1" fontAlgn="base" hangingPunct="1">
        <a:spcBef>
          <a:spcPct val="20000"/>
        </a:spcBef>
        <a:spcAft>
          <a:spcPct val="0"/>
        </a:spcAft>
        <a:buChar char="–"/>
        <a:defRPr sz="2100">
          <a:solidFill>
            <a:schemeClr val="tx1"/>
          </a:solidFill>
          <a:latin typeface="+mn-lt"/>
        </a:defRPr>
      </a:lvl2pPr>
      <a:lvl3pPr marL="857250" indent="-171450" algn="l" rtl="0" eaLnBrk="1" fontAlgn="base" hangingPunct="1">
        <a:spcBef>
          <a:spcPct val="20000"/>
        </a:spcBef>
        <a:spcAft>
          <a:spcPct val="0"/>
        </a:spcAft>
        <a:buChar char="•"/>
        <a:defRPr sz="1800">
          <a:solidFill>
            <a:schemeClr val="tx1"/>
          </a:solidFill>
          <a:latin typeface="+mn-lt"/>
        </a:defRPr>
      </a:lvl3pPr>
      <a:lvl4pPr marL="1200150" indent="-171450" algn="l" rtl="0" eaLnBrk="1" fontAlgn="base" hangingPunct="1">
        <a:spcBef>
          <a:spcPct val="20000"/>
        </a:spcBef>
        <a:spcAft>
          <a:spcPct val="0"/>
        </a:spcAft>
        <a:buChar char="–"/>
        <a:defRPr sz="1500">
          <a:solidFill>
            <a:schemeClr val="tx1"/>
          </a:solidFill>
          <a:latin typeface="+mn-lt"/>
        </a:defRPr>
      </a:lvl4pPr>
      <a:lvl5pPr marL="1543050" indent="-171450" algn="l" rtl="0" eaLnBrk="1" fontAlgn="base" hangingPunct="1">
        <a:spcBef>
          <a:spcPct val="20000"/>
        </a:spcBef>
        <a:spcAft>
          <a:spcPct val="0"/>
        </a:spcAft>
        <a:buChar char="»"/>
        <a:defRPr sz="1500">
          <a:solidFill>
            <a:schemeClr val="tx1"/>
          </a:solidFill>
          <a:latin typeface="+mn-lt"/>
        </a:defRPr>
      </a:lvl5pPr>
      <a:lvl6pPr marL="1885950" indent="-171450" algn="l" rtl="0" eaLnBrk="1" fontAlgn="base" hangingPunct="1">
        <a:spcBef>
          <a:spcPct val="20000"/>
        </a:spcBef>
        <a:spcAft>
          <a:spcPct val="0"/>
        </a:spcAft>
        <a:buChar char="»"/>
        <a:defRPr sz="1500">
          <a:solidFill>
            <a:schemeClr val="tx1"/>
          </a:solidFill>
          <a:latin typeface="+mn-lt"/>
        </a:defRPr>
      </a:lvl6pPr>
      <a:lvl7pPr marL="2228850" indent="-171450" algn="l" rtl="0" eaLnBrk="1" fontAlgn="base" hangingPunct="1">
        <a:spcBef>
          <a:spcPct val="20000"/>
        </a:spcBef>
        <a:spcAft>
          <a:spcPct val="0"/>
        </a:spcAft>
        <a:buChar char="»"/>
        <a:defRPr sz="1500">
          <a:solidFill>
            <a:schemeClr val="tx1"/>
          </a:solidFill>
          <a:latin typeface="+mn-lt"/>
        </a:defRPr>
      </a:lvl7pPr>
      <a:lvl8pPr marL="2571750" indent="-171450" algn="l" rtl="0" eaLnBrk="1" fontAlgn="base" hangingPunct="1">
        <a:spcBef>
          <a:spcPct val="20000"/>
        </a:spcBef>
        <a:spcAft>
          <a:spcPct val="0"/>
        </a:spcAft>
        <a:buChar char="»"/>
        <a:defRPr sz="1500">
          <a:solidFill>
            <a:schemeClr val="tx1"/>
          </a:solidFill>
          <a:latin typeface="+mn-lt"/>
        </a:defRPr>
      </a:lvl8pPr>
      <a:lvl9pPr marL="2914650" indent="-171450" algn="l" rtl="0" eaLnBrk="1" fontAlgn="base" hangingPunct="1">
        <a:spcBef>
          <a:spcPct val="20000"/>
        </a:spcBef>
        <a:spcAft>
          <a:spcPct val="0"/>
        </a:spcAft>
        <a:buChar char="»"/>
        <a:defRPr sz="1500">
          <a:solidFill>
            <a:schemeClr val="tx1"/>
          </a:solidFill>
          <a:latin typeface="+mn-lt"/>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 Id="rId4" Type="http://schemas.openxmlformats.org/officeDocument/2006/relationships/image" Target="../media/image43.png"/></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7.xml"/><Relationship Id="rId4" Type="http://schemas.openxmlformats.org/officeDocument/2006/relationships/image" Target="../media/image46.png"/></Relationships>
</file>

<file path=ppt/slides/_rels/slide4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1.xml"/><Relationship Id="rId4" Type="http://schemas.openxmlformats.org/officeDocument/2006/relationships/image" Target="../media/image51.png"/></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Title 1"/>
          <p:cNvSpPr txBox="1">
            <a:spLocks/>
          </p:cNvSpPr>
          <p:nvPr/>
        </p:nvSpPr>
        <p:spPr bwMode="auto">
          <a:xfrm>
            <a:off x="2455655" y="1032207"/>
            <a:ext cx="7433559" cy="533400"/>
          </a:xfrm>
          <a:prstGeom prst="rect">
            <a:avLst/>
          </a:prstGeom>
          <a:noFill/>
          <a:ln w="9525">
            <a:noFill/>
            <a:miter lim="800000"/>
            <a:headEnd/>
            <a:tailEnd/>
          </a:ln>
          <a:effectLst/>
        </p:spPr>
        <p:txBody>
          <a:bodyPr vert="horz" wrap="square" lIns="68580" tIns="34290" rIns="68580" bIns="34290" numCol="1" anchor="ctr" anchorCtr="0" compatLnSpc="1">
            <a:prstTxWarp prst="textNoShape">
              <a:avLst/>
            </a:prstTxWarp>
          </a:bodyPr>
          <a:lstStyle>
            <a:lvl1pPr algn="ctr" rtl="0" eaLnBrk="1" fontAlgn="base" hangingPunct="1">
              <a:spcBef>
                <a:spcPct val="0"/>
              </a:spcBef>
              <a:spcAft>
                <a:spcPct val="0"/>
              </a:spcAft>
              <a:defRPr sz="2400">
                <a:solidFill>
                  <a:schemeClr val="tx2"/>
                </a:solidFill>
                <a:latin typeface="+mj-lt"/>
                <a:ea typeface="+mj-ea"/>
                <a:cs typeface="+mj-cs"/>
              </a:defRPr>
            </a:lvl1pPr>
            <a:lvl2pPr algn="ctr" rtl="0" eaLnBrk="1" fontAlgn="base" hangingPunct="1">
              <a:spcBef>
                <a:spcPct val="0"/>
              </a:spcBef>
              <a:spcAft>
                <a:spcPct val="0"/>
              </a:spcAft>
              <a:defRPr sz="2400">
                <a:solidFill>
                  <a:schemeClr val="tx2"/>
                </a:solidFill>
                <a:latin typeface="Verdana" pitchFamily="34" charset="0"/>
              </a:defRPr>
            </a:lvl2pPr>
            <a:lvl3pPr algn="ctr" rtl="0" eaLnBrk="1" fontAlgn="base" hangingPunct="1">
              <a:spcBef>
                <a:spcPct val="0"/>
              </a:spcBef>
              <a:spcAft>
                <a:spcPct val="0"/>
              </a:spcAft>
              <a:defRPr sz="2400">
                <a:solidFill>
                  <a:schemeClr val="tx2"/>
                </a:solidFill>
                <a:latin typeface="Verdana" pitchFamily="34" charset="0"/>
              </a:defRPr>
            </a:lvl3pPr>
            <a:lvl4pPr algn="ctr" rtl="0" eaLnBrk="1" fontAlgn="base" hangingPunct="1">
              <a:spcBef>
                <a:spcPct val="0"/>
              </a:spcBef>
              <a:spcAft>
                <a:spcPct val="0"/>
              </a:spcAft>
              <a:defRPr sz="2400">
                <a:solidFill>
                  <a:schemeClr val="tx2"/>
                </a:solidFill>
                <a:latin typeface="Verdana" pitchFamily="34" charset="0"/>
              </a:defRPr>
            </a:lvl4pPr>
            <a:lvl5pPr algn="ctr" rtl="0" eaLnBrk="1" fontAlgn="base" hangingPunct="1">
              <a:spcBef>
                <a:spcPct val="0"/>
              </a:spcBef>
              <a:spcAft>
                <a:spcPct val="0"/>
              </a:spcAft>
              <a:defRPr sz="2400">
                <a:solidFill>
                  <a:schemeClr val="tx2"/>
                </a:solidFill>
                <a:latin typeface="Verdana" pitchFamily="34" charset="0"/>
              </a:defRPr>
            </a:lvl5pPr>
            <a:lvl6pPr marL="457200" algn="ctr" rtl="0" eaLnBrk="1" fontAlgn="base" hangingPunct="1">
              <a:spcBef>
                <a:spcPct val="0"/>
              </a:spcBef>
              <a:spcAft>
                <a:spcPct val="0"/>
              </a:spcAft>
              <a:defRPr sz="2400">
                <a:solidFill>
                  <a:schemeClr val="tx2"/>
                </a:solidFill>
                <a:latin typeface="Verdana" pitchFamily="34" charset="0"/>
              </a:defRPr>
            </a:lvl6pPr>
            <a:lvl7pPr marL="914400" algn="ctr" rtl="0" eaLnBrk="1" fontAlgn="base" hangingPunct="1">
              <a:spcBef>
                <a:spcPct val="0"/>
              </a:spcBef>
              <a:spcAft>
                <a:spcPct val="0"/>
              </a:spcAft>
              <a:defRPr sz="2400">
                <a:solidFill>
                  <a:schemeClr val="tx2"/>
                </a:solidFill>
                <a:latin typeface="Verdana" pitchFamily="34" charset="0"/>
              </a:defRPr>
            </a:lvl7pPr>
            <a:lvl8pPr marL="1371600" algn="ctr" rtl="0" eaLnBrk="1" fontAlgn="base" hangingPunct="1">
              <a:spcBef>
                <a:spcPct val="0"/>
              </a:spcBef>
              <a:spcAft>
                <a:spcPct val="0"/>
              </a:spcAft>
              <a:defRPr sz="2400">
                <a:solidFill>
                  <a:schemeClr val="tx2"/>
                </a:solidFill>
                <a:latin typeface="Verdana" pitchFamily="34" charset="0"/>
              </a:defRPr>
            </a:lvl8pPr>
            <a:lvl9pPr marL="1828800" algn="ctr" rtl="0" eaLnBrk="1" fontAlgn="base" hangingPunct="1">
              <a:spcBef>
                <a:spcPct val="0"/>
              </a:spcBef>
              <a:spcAft>
                <a:spcPct val="0"/>
              </a:spcAft>
              <a:defRPr sz="2400">
                <a:solidFill>
                  <a:schemeClr val="tx2"/>
                </a:solidFill>
                <a:latin typeface="Verdana" pitchFamily="34" charset="0"/>
              </a:defRPr>
            </a:lvl9pPr>
          </a:lstStyle>
          <a:p>
            <a:pPr defTabSz="685800"/>
            <a:r>
              <a:rPr lang="en-US" b="1" kern="0" dirty="0">
                <a:solidFill>
                  <a:srgbClr val="000000"/>
                </a:solidFill>
                <a:latin typeface="Verdana"/>
              </a:rPr>
              <a:t>Thank You for Attending Today’s Webinar:</a:t>
            </a:r>
          </a:p>
        </p:txBody>
      </p:sp>
      <p:sp>
        <p:nvSpPr>
          <p:cNvPr id="11" name="Rectangle 3"/>
          <p:cNvSpPr txBox="1">
            <a:spLocks noChangeArrowheads="1"/>
          </p:cNvSpPr>
          <p:nvPr/>
        </p:nvSpPr>
        <p:spPr bwMode="auto">
          <a:xfrm>
            <a:off x="2960737" y="3621036"/>
            <a:ext cx="3083748" cy="1524074"/>
          </a:xfrm>
          <a:prstGeom prst="rect">
            <a:avLst/>
          </a:prstGeom>
          <a:noFill/>
          <a:ln w="9525">
            <a:noFill/>
            <a:miter lim="800000"/>
            <a:headEnd/>
            <a:tailEnd/>
          </a:ln>
          <a:effectLst/>
        </p:spPr>
        <p:txBody>
          <a:bodyPr vert="horz" wrap="square" lIns="68580" tIns="34290" rIns="68580" bIns="34290" numCol="1" anchor="t" anchorCtr="0" compatLnSpc="1">
            <a:prstTxWarp prst="textNoShape">
              <a:avLst/>
            </a:prstTxWarp>
          </a:bodyPr>
          <a:lstStyle>
            <a:lvl1pPr marL="0" indent="0" algn="ctr" rtl="0" eaLnBrk="1" fontAlgn="base" hangingPunct="1">
              <a:spcBef>
                <a:spcPct val="20000"/>
              </a:spcBef>
              <a:spcAft>
                <a:spcPct val="0"/>
              </a:spcAft>
              <a:buNone/>
              <a:defRPr sz="3200">
                <a:solidFill>
                  <a:schemeClr val="tx1"/>
                </a:solidFill>
                <a:latin typeface="+mn-lt"/>
                <a:ea typeface="+mn-ea"/>
                <a:cs typeface="+mn-cs"/>
              </a:defRPr>
            </a:lvl1pPr>
            <a:lvl2pPr marL="457200" indent="0" algn="ctr" rtl="0" eaLnBrk="1" fontAlgn="base" hangingPunct="1">
              <a:spcBef>
                <a:spcPct val="20000"/>
              </a:spcBef>
              <a:spcAft>
                <a:spcPct val="0"/>
              </a:spcAft>
              <a:buNone/>
              <a:defRPr sz="2800">
                <a:solidFill>
                  <a:schemeClr val="tx1"/>
                </a:solidFill>
                <a:latin typeface="+mn-lt"/>
              </a:defRPr>
            </a:lvl2pPr>
            <a:lvl3pPr marL="914400" indent="0" algn="ctr" rtl="0" eaLnBrk="1" fontAlgn="base" hangingPunct="1">
              <a:spcBef>
                <a:spcPct val="20000"/>
              </a:spcBef>
              <a:spcAft>
                <a:spcPct val="0"/>
              </a:spcAft>
              <a:buNone/>
              <a:defRPr sz="2400">
                <a:solidFill>
                  <a:schemeClr val="tx1"/>
                </a:solidFill>
                <a:latin typeface="+mn-lt"/>
              </a:defRPr>
            </a:lvl3pPr>
            <a:lvl4pPr marL="1371600" indent="0" algn="ctr" rtl="0" eaLnBrk="1" fontAlgn="base" hangingPunct="1">
              <a:spcBef>
                <a:spcPct val="20000"/>
              </a:spcBef>
              <a:spcAft>
                <a:spcPct val="0"/>
              </a:spcAft>
              <a:buNone/>
              <a:defRPr sz="2000">
                <a:solidFill>
                  <a:schemeClr val="tx1"/>
                </a:solidFill>
                <a:latin typeface="+mn-lt"/>
              </a:defRPr>
            </a:lvl4pPr>
            <a:lvl5pPr marL="1828800" indent="0" algn="ctr" rtl="0" eaLnBrk="1" fontAlgn="base" hangingPunct="1">
              <a:spcBef>
                <a:spcPct val="20000"/>
              </a:spcBef>
              <a:spcAft>
                <a:spcPct val="0"/>
              </a:spcAft>
              <a:buNone/>
              <a:defRPr sz="2000">
                <a:solidFill>
                  <a:schemeClr val="tx1"/>
                </a:solidFill>
                <a:latin typeface="+mn-lt"/>
              </a:defRPr>
            </a:lvl5pPr>
            <a:lvl6pPr marL="2286000" indent="0" algn="ctr" rtl="0" eaLnBrk="1" fontAlgn="base" hangingPunct="1">
              <a:spcBef>
                <a:spcPct val="20000"/>
              </a:spcBef>
              <a:spcAft>
                <a:spcPct val="0"/>
              </a:spcAft>
              <a:buNone/>
              <a:defRPr sz="2000">
                <a:solidFill>
                  <a:schemeClr val="tx1"/>
                </a:solidFill>
                <a:latin typeface="+mn-lt"/>
              </a:defRPr>
            </a:lvl6pPr>
            <a:lvl7pPr marL="2743200" indent="0" algn="ctr" rtl="0" eaLnBrk="1" fontAlgn="base" hangingPunct="1">
              <a:spcBef>
                <a:spcPct val="20000"/>
              </a:spcBef>
              <a:spcAft>
                <a:spcPct val="0"/>
              </a:spcAft>
              <a:buNone/>
              <a:defRPr sz="2000">
                <a:solidFill>
                  <a:schemeClr val="tx1"/>
                </a:solidFill>
                <a:latin typeface="+mn-lt"/>
              </a:defRPr>
            </a:lvl7pPr>
            <a:lvl8pPr marL="3200400" indent="0" algn="ctr" rtl="0" eaLnBrk="1" fontAlgn="base" hangingPunct="1">
              <a:spcBef>
                <a:spcPct val="20000"/>
              </a:spcBef>
              <a:spcAft>
                <a:spcPct val="0"/>
              </a:spcAft>
              <a:buNone/>
              <a:defRPr sz="2000">
                <a:solidFill>
                  <a:schemeClr val="tx1"/>
                </a:solidFill>
                <a:latin typeface="+mn-lt"/>
              </a:defRPr>
            </a:lvl8pPr>
            <a:lvl9pPr marL="3657600" indent="0" algn="ctr" rtl="0" eaLnBrk="1" fontAlgn="base" hangingPunct="1">
              <a:spcBef>
                <a:spcPct val="20000"/>
              </a:spcBef>
              <a:spcAft>
                <a:spcPct val="0"/>
              </a:spcAft>
              <a:buNone/>
              <a:defRPr sz="2000">
                <a:solidFill>
                  <a:schemeClr val="tx1"/>
                </a:solidFill>
                <a:latin typeface="+mn-lt"/>
              </a:defRPr>
            </a:lvl9pPr>
          </a:lstStyle>
          <a:p>
            <a:pPr algn="l" defTabSz="685800"/>
            <a:r>
              <a:rPr lang="en-US" sz="1700" b="1" kern="0" dirty="0">
                <a:solidFill>
                  <a:srgbClr val="000000"/>
                </a:solidFill>
                <a:latin typeface="Verdana"/>
              </a:rPr>
              <a:t> Your Host</a:t>
            </a:r>
          </a:p>
          <a:p>
            <a:pPr algn="l" defTabSz="685800"/>
            <a:r>
              <a:rPr lang="en-US" sz="1700" kern="0" dirty="0">
                <a:solidFill>
                  <a:srgbClr val="000000"/>
                </a:solidFill>
                <a:latin typeface="Verdana"/>
              </a:rPr>
              <a:t> Hunter Wack</a:t>
            </a:r>
            <a:br>
              <a:rPr lang="en-US" sz="1700" kern="0" dirty="0">
                <a:solidFill>
                  <a:srgbClr val="000000"/>
                </a:solidFill>
                <a:latin typeface="Verdana"/>
              </a:rPr>
            </a:br>
            <a:r>
              <a:rPr lang="en-US" sz="1700" kern="0" dirty="0">
                <a:solidFill>
                  <a:srgbClr val="000000"/>
                </a:solidFill>
                <a:latin typeface="Verdana"/>
              </a:rPr>
              <a:t> Business Development</a:t>
            </a:r>
            <a:br>
              <a:rPr lang="en-US" sz="1700" kern="0" dirty="0">
                <a:solidFill>
                  <a:srgbClr val="000000"/>
                </a:solidFill>
                <a:latin typeface="Verdana"/>
              </a:rPr>
            </a:br>
            <a:r>
              <a:rPr lang="en-US" sz="1700" kern="0" dirty="0">
                <a:solidFill>
                  <a:srgbClr val="000000"/>
                </a:solidFill>
                <a:latin typeface="Verdana"/>
              </a:rPr>
              <a:t> RAECO Rents</a:t>
            </a:r>
            <a:br>
              <a:rPr lang="en-US" sz="1700" kern="0" dirty="0">
                <a:solidFill>
                  <a:srgbClr val="000000"/>
                </a:solidFill>
                <a:latin typeface="Verdana"/>
              </a:rPr>
            </a:br>
            <a:r>
              <a:rPr lang="en-US" sz="1700" kern="0" dirty="0">
                <a:solidFill>
                  <a:srgbClr val="000000"/>
                </a:solidFill>
                <a:latin typeface="Verdana"/>
              </a:rPr>
              <a:t> </a:t>
            </a:r>
            <a:r>
              <a:rPr lang="en-US" sz="1700" kern="0" dirty="0">
                <a:solidFill>
                  <a:srgbClr val="3333CC"/>
                </a:solidFill>
                <a:latin typeface="Verdana"/>
              </a:rPr>
              <a:t>hunterw@raecorents.com</a:t>
            </a:r>
            <a:endParaRPr lang="en-US" sz="1800" kern="0" dirty="0">
              <a:solidFill>
                <a:srgbClr val="000000"/>
              </a:solidFill>
              <a:latin typeface="Verdana"/>
            </a:endParaRPr>
          </a:p>
          <a:p>
            <a:pPr algn="l" defTabSz="685800"/>
            <a:endParaRPr lang="en-US" sz="1800" kern="0" dirty="0">
              <a:solidFill>
                <a:srgbClr val="000000"/>
              </a:solidFill>
              <a:latin typeface="Verdana"/>
            </a:endParaRPr>
          </a:p>
        </p:txBody>
      </p:sp>
      <p:sp>
        <p:nvSpPr>
          <p:cNvPr id="2" name="Rectangle 1"/>
          <p:cNvSpPr/>
          <p:nvPr/>
        </p:nvSpPr>
        <p:spPr>
          <a:xfrm>
            <a:off x="7188422" y="3616179"/>
            <a:ext cx="3234290" cy="1146468"/>
          </a:xfrm>
          <a:prstGeom prst="rect">
            <a:avLst/>
          </a:prstGeom>
        </p:spPr>
        <p:txBody>
          <a:bodyPr wrap="square" lIns="68580" tIns="34290" rIns="68580" bIns="34290">
            <a:spAutoFit/>
          </a:bodyPr>
          <a:lstStyle/>
          <a:p>
            <a:pPr defTabSz="685800"/>
            <a:r>
              <a:rPr lang="en-US" sz="1700" b="1" kern="0" dirty="0">
                <a:solidFill>
                  <a:srgbClr val="000000"/>
                </a:solidFill>
                <a:latin typeface="Verdana"/>
              </a:rPr>
              <a:t>Featured Speakers</a:t>
            </a:r>
          </a:p>
          <a:p>
            <a:pPr defTabSz="685800"/>
            <a:r>
              <a:rPr lang="en-US" dirty="0">
                <a:solidFill>
                  <a:srgbClr val="000000"/>
                </a:solidFill>
                <a:latin typeface="Calibri" panose="020F0502020204030204" pitchFamily="34" charset="0"/>
                <a:ea typeface="Calibri" panose="020F0502020204030204" pitchFamily="34" charset="0"/>
              </a:rPr>
              <a:t>Dusty Ott, CIH</a:t>
            </a:r>
          </a:p>
          <a:p>
            <a:pPr defTabSz="685800"/>
            <a:r>
              <a:rPr lang="en-US" sz="1700" kern="0" dirty="0">
                <a:solidFill>
                  <a:srgbClr val="000000"/>
                </a:solidFill>
                <a:latin typeface="Verdana"/>
              </a:rPr>
              <a:t>SKC Inc</a:t>
            </a:r>
            <a:br>
              <a:rPr lang="en-US" sz="1700" kern="0" dirty="0">
                <a:solidFill>
                  <a:srgbClr val="000000"/>
                </a:solidFill>
                <a:latin typeface="Verdana"/>
              </a:rPr>
            </a:br>
            <a:endParaRPr lang="en-US" sz="1700" kern="0" dirty="0">
              <a:solidFill>
                <a:srgbClr val="3333CC"/>
              </a:solidFill>
              <a:latin typeface="Verdana"/>
            </a:endParaRPr>
          </a:p>
        </p:txBody>
      </p:sp>
      <p:sp>
        <p:nvSpPr>
          <p:cNvPr id="9" name="Title 1"/>
          <p:cNvSpPr txBox="1">
            <a:spLocks/>
          </p:cNvSpPr>
          <p:nvPr/>
        </p:nvSpPr>
        <p:spPr bwMode="auto">
          <a:xfrm>
            <a:off x="1334505" y="2075601"/>
            <a:ext cx="9285368" cy="628495"/>
          </a:xfrm>
          <a:prstGeom prst="rect">
            <a:avLst/>
          </a:prstGeom>
          <a:noFill/>
          <a:ln w="9525">
            <a:noFill/>
            <a:miter lim="800000"/>
            <a:headEnd/>
            <a:tailEnd/>
          </a:ln>
          <a:effectLst/>
        </p:spPr>
        <p:txBody>
          <a:bodyPr vert="horz" wrap="square" lIns="68580" tIns="34290" rIns="68580" bIns="34290" numCol="1" anchor="ctr" anchorCtr="0" compatLnSpc="1">
            <a:prstTxWarp prst="textNoShape">
              <a:avLst/>
            </a:prstTxWarp>
          </a:bodyPr>
          <a:lstStyle>
            <a:lvl1pPr algn="ctr" rtl="0" eaLnBrk="1" fontAlgn="base" hangingPunct="1">
              <a:spcBef>
                <a:spcPct val="0"/>
              </a:spcBef>
              <a:spcAft>
                <a:spcPct val="0"/>
              </a:spcAft>
              <a:defRPr sz="2400">
                <a:solidFill>
                  <a:schemeClr val="tx2"/>
                </a:solidFill>
                <a:latin typeface="+mj-lt"/>
                <a:ea typeface="+mj-ea"/>
                <a:cs typeface="+mj-cs"/>
              </a:defRPr>
            </a:lvl1pPr>
            <a:lvl2pPr algn="ctr" rtl="0" eaLnBrk="1" fontAlgn="base" hangingPunct="1">
              <a:spcBef>
                <a:spcPct val="0"/>
              </a:spcBef>
              <a:spcAft>
                <a:spcPct val="0"/>
              </a:spcAft>
              <a:defRPr sz="2400">
                <a:solidFill>
                  <a:schemeClr val="tx2"/>
                </a:solidFill>
                <a:latin typeface="Verdana" pitchFamily="34" charset="0"/>
              </a:defRPr>
            </a:lvl2pPr>
            <a:lvl3pPr algn="ctr" rtl="0" eaLnBrk="1" fontAlgn="base" hangingPunct="1">
              <a:spcBef>
                <a:spcPct val="0"/>
              </a:spcBef>
              <a:spcAft>
                <a:spcPct val="0"/>
              </a:spcAft>
              <a:defRPr sz="2400">
                <a:solidFill>
                  <a:schemeClr val="tx2"/>
                </a:solidFill>
                <a:latin typeface="Verdana" pitchFamily="34" charset="0"/>
              </a:defRPr>
            </a:lvl3pPr>
            <a:lvl4pPr algn="ctr" rtl="0" eaLnBrk="1" fontAlgn="base" hangingPunct="1">
              <a:spcBef>
                <a:spcPct val="0"/>
              </a:spcBef>
              <a:spcAft>
                <a:spcPct val="0"/>
              </a:spcAft>
              <a:defRPr sz="2400">
                <a:solidFill>
                  <a:schemeClr val="tx2"/>
                </a:solidFill>
                <a:latin typeface="Verdana" pitchFamily="34" charset="0"/>
              </a:defRPr>
            </a:lvl4pPr>
            <a:lvl5pPr algn="ctr" rtl="0" eaLnBrk="1" fontAlgn="base" hangingPunct="1">
              <a:spcBef>
                <a:spcPct val="0"/>
              </a:spcBef>
              <a:spcAft>
                <a:spcPct val="0"/>
              </a:spcAft>
              <a:defRPr sz="2400">
                <a:solidFill>
                  <a:schemeClr val="tx2"/>
                </a:solidFill>
                <a:latin typeface="Verdana" pitchFamily="34" charset="0"/>
              </a:defRPr>
            </a:lvl5pPr>
            <a:lvl6pPr marL="457200" algn="ctr" rtl="0" eaLnBrk="1" fontAlgn="base" hangingPunct="1">
              <a:spcBef>
                <a:spcPct val="0"/>
              </a:spcBef>
              <a:spcAft>
                <a:spcPct val="0"/>
              </a:spcAft>
              <a:defRPr sz="2400">
                <a:solidFill>
                  <a:schemeClr val="tx2"/>
                </a:solidFill>
                <a:latin typeface="Verdana" pitchFamily="34" charset="0"/>
              </a:defRPr>
            </a:lvl6pPr>
            <a:lvl7pPr marL="914400" algn="ctr" rtl="0" eaLnBrk="1" fontAlgn="base" hangingPunct="1">
              <a:spcBef>
                <a:spcPct val="0"/>
              </a:spcBef>
              <a:spcAft>
                <a:spcPct val="0"/>
              </a:spcAft>
              <a:defRPr sz="2400">
                <a:solidFill>
                  <a:schemeClr val="tx2"/>
                </a:solidFill>
                <a:latin typeface="Verdana" pitchFamily="34" charset="0"/>
              </a:defRPr>
            </a:lvl7pPr>
            <a:lvl8pPr marL="1371600" algn="ctr" rtl="0" eaLnBrk="1" fontAlgn="base" hangingPunct="1">
              <a:spcBef>
                <a:spcPct val="0"/>
              </a:spcBef>
              <a:spcAft>
                <a:spcPct val="0"/>
              </a:spcAft>
              <a:defRPr sz="2400">
                <a:solidFill>
                  <a:schemeClr val="tx2"/>
                </a:solidFill>
                <a:latin typeface="Verdana" pitchFamily="34" charset="0"/>
              </a:defRPr>
            </a:lvl8pPr>
            <a:lvl9pPr marL="1828800" algn="ctr" rtl="0" eaLnBrk="1" fontAlgn="base" hangingPunct="1">
              <a:spcBef>
                <a:spcPct val="0"/>
              </a:spcBef>
              <a:spcAft>
                <a:spcPct val="0"/>
              </a:spcAft>
              <a:defRPr sz="2400">
                <a:solidFill>
                  <a:schemeClr val="tx2"/>
                </a:solidFill>
                <a:latin typeface="Verdana" pitchFamily="34" charset="0"/>
              </a:defRPr>
            </a:lvl9pPr>
          </a:lstStyle>
          <a:p>
            <a:pPr defTabSz="685800"/>
            <a:r>
              <a:rPr lang="en-US" sz="1800"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Maximize Personal Noise Measurement:</a:t>
            </a:r>
          </a:p>
          <a:p>
            <a:pPr defTabSz="685800"/>
            <a:r>
              <a:rPr lang="en-US" sz="1800"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Accuracy, Applications &amp; Industry Insights</a:t>
            </a:r>
            <a:endParaRPr lang="en-US" sz="2800" kern="0" dirty="0">
              <a:solidFill>
                <a:srgbClr val="000000"/>
              </a:solidFill>
              <a:latin typeface="Verdana"/>
            </a:endParaRPr>
          </a:p>
        </p:txBody>
      </p:sp>
    </p:spTree>
    <p:extLst>
      <p:ext uri="{BB962C8B-B14F-4D97-AF65-F5344CB8AC3E}">
        <p14:creationId xmlns:p14="http://schemas.microsoft.com/office/powerpoint/2010/main" val="36709286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E344C3-AE53-BB41-E9C4-A309EC17E11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73791BD-39EA-6063-FF4C-FEADE3535F3A}"/>
              </a:ext>
            </a:extLst>
          </p:cNvPr>
          <p:cNvSpPr>
            <a:spLocks noGrp="1"/>
          </p:cNvSpPr>
          <p:nvPr>
            <p:ph type="title"/>
          </p:nvPr>
        </p:nvSpPr>
        <p:spPr>
          <a:xfrm>
            <a:off x="498566" y="281487"/>
            <a:ext cx="10972800" cy="1143000"/>
          </a:xfrm>
        </p:spPr>
        <p:txBody>
          <a:bodyPr>
            <a:normAutofit/>
          </a:bodyPr>
          <a:lstStyle/>
          <a:p>
            <a:pPr algn="l"/>
            <a:r>
              <a:rPr lang="en-US" dirty="0"/>
              <a:t>Sound Pressure and Sound Intensity</a:t>
            </a:r>
          </a:p>
        </p:txBody>
      </p:sp>
      <p:sp>
        <p:nvSpPr>
          <p:cNvPr id="3" name="Content Placeholder 2">
            <a:extLst>
              <a:ext uri="{FF2B5EF4-FFF2-40B4-BE49-F238E27FC236}">
                <a16:creationId xmlns:a16="http://schemas.microsoft.com/office/drawing/2014/main" id="{F6C8F58C-2BA1-58A1-3875-0B0F036990B6}"/>
              </a:ext>
            </a:extLst>
          </p:cNvPr>
          <p:cNvSpPr>
            <a:spLocks noGrp="1"/>
          </p:cNvSpPr>
          <p:nvPr>
            <p:ph sz="half" idx="1"/>
          </p:nvPr>
        </p:nvSpPr>
        <p:spPr>
          <a:xfrm>
            <a:off x="498566" y="1273214"/>
            <a:ext cx="5313899" cy="3684140"/>
          </a:xfrm>
        </p:spPr>
        <p:txBody>
          <a:bodyPr>
            <a:normAutofit lnSpcReduction="10000"/>
          </a:bodyPr>
          <a:lstStyle/>
          <a:p>
            <a:r>
              <a:rPr lang="en-US" sz="2400" dirty="0"/>
              <a:t>6 dB increase</a:t>
            </a:r>
          </a:p>
          <a:p>
            <a:pPr lvl="1"/>
            <a:r>
              <a:rPr lang="en-US" sz="2000" dirty="0"/>
              <a:t>2x Sound Pressure</a:t>
            </a:r>
          </a:p>
          <a:p>
            <a:pPr lvl="1"/>
            <a:r>
              <a:rPr lang="en-US" sz="2000" dirty="0"/>
              <a:t>4x Sound Intensity</a:t>
            </a:r>
          </a:p>
          <a:p>
            <a:pPr lvl="1"/>
            <a:endParaRPr lang="en-US" sz="2000" dirty="0"/>
          </a:p>
          <a:p>
            <a:r>
              <a:rPr lang="en-US" sz="2000" b="1" dirty="0"/>
              <a:t>Sound Pressure </a:t>
            </a:r>
          </a:p>
          <a:p>
            <a:pPr lvl="1"/>
            <a:r>
              <a:rPr lang="en-US" sz="1600" dirty="0"/>
              <a:t>How loud the music feels at your spot in the crowd </a:t>
            </a:r>
            <a:endParaRPr lang="en-US" sz="2000" dirty="0"/>
          </a:p>
          <a:p>
            <a:r>
              <a:rPr lang="en-US" sz="2000" b="1" dirty="0"/>
              <a:t>Sound Intensity </a:t>
            </a:r>
            <a:r>
              <a:rPr lang="en-US" sz="2000" dirty="0"/>
              <a:t>is </a:t>
            </a:r>
          </a:p>
          <a:p>
            <a:pPr lvl="1"/>
            <a:r>
              <a:rPr lang="en-US" sz="1600" dirty="0"/>
              <a:t>How much sound energy is coming from the speakers and traveling through the air toward you — the power of the wave, not just how it feels.</a:t>
            </a:r>
          </a:p>
          <a:p>
            <a:endParaRPr lang="en-US" dirty="0"/>
          </a:p>
        </p:txBody>
      </p:sp>
      <p:pic>
        <p:nvPicPr>
          <p:cNvPr id="26626" name="Picture 2" descr="Post-Pandemic and Beyond: Looking Ahead to the Future of Live Concerts">
            <a:extLst>
              <a:ext uri="{FF2B5EF4-FFF2-40B4-BE49-F238E27FC236}">
                <a16:creationId xmlns:a16="http://schemas.microsoft.com/office/drawing/2014/main" id="{6E9E74B0-C89E-53B1-66EF-A5AE95432A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79607" y="1660058"/>
            <a:ext cx="5887091" cy="39247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11837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24DA9B-8B81-8A5A-5E2C-A054DFC1D55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C9BCEFA-D5F0-7AC2-923E-4F33357DBD9D}"/>
              </a:ext>
            </a:extLst>
          </p:cNvPr>
          <p:cNvSpPr>
            <a:spLocks noGrp="1"/>
          </p:cNvSpPr>
          <p:nvPr>
            <p:ph type="title"/>
          </p:nvPr>
        </p:nvSpPr>
        <p:spPr>
          <a:xfrm>
            <a:off x="269966" y="457201"/>
            <a:ext cx="10972800" cy="1143000"/>
          </a:xfrm>
        </p:spPr>
        <p:txBody>
          <a:bodyPr>
            <a:normAutofit fontScale="90000"/>
          </a:bodyPr>
          <a:lstStyle/>
          <a:p>
            <a:pPr algn="l"/>
            <a:r>
              <a:rPr lang="en-US" dirty="0"/>
              <a:t>Key Noise Metrics for Industrial Hygienist: </a:t>
            </a:r>
            <a:r>
              <a:rPr lang="en-US" dirty="0" err="1"/>
              <a:t>Leq</a:t>
            </a:r>
            <a:r>
              <a:rPr lang="en-US" dirty="0"/>
              <a:t>, </a:t>
            </a:r>
            <a:r>
              <a:rPr lang="en-US" dirty="0" err="1"/>
              <a:t>Lavg</a:t>
            </a:r>
            <a:r>
              <a:rPr lang="en-US" dirty="0"/>
              <a:t> and TWA</a:t>
            </a:r>
          </a:p>
        </p:txBody>
      </p:sp>
      <p:sp>
        <p:nvSpPr>
          <p:cNvPr id="3" name="Content Placeholder 2">
            <a:extLst>
              <a:ext uri="{FF2B5EF4-FFF2-40B4-BE49-F238E27FC236}">
                <a16:creationId xmlns:a16="http://schemas.microsoft.com/office/drawing/2014/main" id="{2F2A9CB9-B295-4939-8413-D684E8DF297E}"/>
              </a:ext>
            </a:extLst>
          </p:cNvPr>
          <p:cNvSpPr>
            <a:spLocks noGrp="1"/>
          </p:cNvSpPr>
          <p:nvPr>
            <p:ph sz="half" idx="1"/>
          </p:nvPr>
        </p:nvSpPr>
        <p:spPr>
          <a:xfrm>
            <a:off x="452845" y="1874521"/>
            <a:ext cx="5384800" cy="4706006"/>
          </a:xfrm>
        </p:spPr>
        <p:txBody>
          <a:bodyPr>
            <a:normAutofit fontScale="62500" lnSpcReduction="20000"/>
          </a:bodyPr>
          <a:lstStyle/>
          <a:p>
            <a:r>
              <a:rPr lang="en-US" b="1" u="sng" dirty="0"/>
              <a:t>Time-Weighted Average (TWA): </a:t>
            </a:r>
            <a:r>
              <a:rPr lang="en-US" dirty="0"/>
              <a:t>A single number representing the average noise exposure level over a standard 8-hour workday. This value is used for compliance sampling</a:t>
            </a:r>
          </a:p>
          <a:p>
            <a:endParaRPr lang="en-US" dirty="0"/>
          </a:p>
          <a:p>
            <a:r>
              <a:rPr lang="en-US" b="1" u="sng" dirty="0"/>
              <a:t>Level Average (</a:t>
            </a:r>
            <a:r>
              <a:rPr lang="en-US" b="1" u="sng" dirty="0" err="1"/>
              <a:t>Lavg</a:t>
            </a:r>
            <a:r>
              <a:rPr lang="en-US" b="1" u="sng" dirty="0"/>
              <a:t>): </a:t>
            </a:r>
            <a:r>
              <a:rPr lang="en-US" dirty="0"/>
              <a:t>If present continuously, would generate the same amount of energy as the varying levels that are present in the environment measured in decibels. (Assumes a 5 dB exchange rate and threshold)</a:t>
            </a:r>
          </a:p>
          <a:p>
            <a:endParaRPr lang="en-US" dirty="0"/>
          </a:p>
          <a:p>
            <a:r>
              <a:rPr lang="en-US" b="1" u="sng" dirty="0"/>
              <a:t>Level Equivalent (</a:t>
            </a:r>
            <a:r>
              <a:rPr lang="en-US" b="1" u="sng" dirty="0" err="1"/>
              <a:t>Leq</a:t>
            </a:r>
            <a:r>
              <a:rPr lang="en-US" b="1" u="sng" dirty="0"/>
              <a:t>): </a:t>
            </a:r>
            <a:r>
              <a:rPr lang="en-US" dirty="0"/>
              <a:t>The constant sound level that would deliver the same total sound energy over a given period as the actual fluctuating sound. Note the assumption of a 3 dB exchange rate for sound level meters when averaging to </a:t>
            </a:r>
            <a:r>
              <a:rPr lang="en-US" dirty="0" err="1"/>
              <a:t>Leq</a:t>
            </a:r>
            <a:r>
              <a:rPr lang="en-US" dirty="0"/>
              <a:t>.</a:t>
            </a:r>
          </a:p>
          <a:p>
            <a:endParaRPr lang="en-US" dirty="0"/>
          </a:p>
          <a:p>
            <a:endParaRPr lang="en-US" dirty="0"/>
          </a:p>
          <a:p>
            <a:endParaRPr lang="en-US" dirty="0"/>
          </a:p>
        </p:txBody>
      </p:sp>
      <p:pic>
        <p:nvPicPr>
          <p:cNvPr id="25602" name="Picture 2" descr="Reduce noise level of amplified music to 100 decibels | News item | The  Health Council of the Netherlands">
            <a:extLst>
              <a:ext uri="{FF2B5EF4-FFF2-40B4-BE49-F238E27FC236}">
                <a16:creationId xmlns:a16="http://schemas.microsoft.com/office/drawing/2014/main" id="{7AFD698C-DB85-A187-9D69-E1A4C58A46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97602" y="1600201"/>
            <a:ext cx="5618714" cy="3743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98060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74C6A2-FDEF-8A75-F1CF-9B9D1DC35B1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27A9952-6410-F837-295A-1354070C09A2}"/>
              </a:ext>
            </a:extLst>
          </p:cNvPr>
          <p:cNvSpPr>
            <a:spLocks noGrp="1"/>
          </p:cNvSpPr>
          <p:nvPr>
            <p:ph type="title"/>
          </p:nvPr>
        </p:nvSpPr>
        <p:spPr/>
        <p:txBody>
          <a:bodyPr>
            <a:noAutofit/>
          </a:bodyPr>
          <a:lstStyle/>
          <a:p>
            <a:r>
              <a:rPr lang="en-US" sz="3600" dirty="0"/>
              <a:t>Key Noise Metrics: TWA</a:t>
            </a:r>
          </a:p>
        </p:txBody>
      </p:sp>
      <p:sp>
        <p:nvSpPr>
          <p:cNvPr id="3" name="Content Placeholder 2">
            <a:extLst>
              <a:ext uri="{FF2B5EF4-FFF2-40B4-BE49-F238E27FC236}">
                <a16:creationId xmlns:a16="http://schemas.microsoft.com/office/drawing/2014/main" id="{8D8A70F3-5A17-4BCD-C460-17C8071857D0}"/>
              </a:ext>
            </a:extLst>
          </p:cNvPr>
          <p:cNvSpPr>
            <a:spLocks noGrp="1"/>
          </p:cNvSpPr>
          <p:nvPr>
            <p:ph sz="half" idx="1"/>
          </p:nvPr>
        </p:nvSpPr>
        <p:spPr>
          <a:xfrm>
            <a:off x="609600" y="1600201"/>
            <a:ext cx="10887740" cy="4706006"/>
          </a:xfrm>
        </p:spPr>
        <p:txBody>
          <a:bodyPr>
            <a:normAutofit fontScale="92500" lnSpcReduction="10000"/>
          </a:bodyPr>
          <a:lstStyle/>
          <a:p>
            <a:r>
              <a:rPr lang="en-US" dirty="0"/>
              <a:t>This is a level average with an assumed </a:t>
            </a:r>
            <a:r>
              <a:rPr lang="en-US" b="1" dirty="0"/>
              <a:t>fixed sample period of 8 hours</a:t>
            </a:r>
          </a:p>
          <a:p>
            <a:r>
              <a:rPr lang="en-US" dirty="0"/>
              <a:t>It represents a constant sound level lasting 8 hours that would result in the equivalent sound energy as the noise that was sampled (no matter how long)</a:t>
            </a:r>
          </a:p>
          <a:p>
            <a:r>
              <a:rPr lang="en-US" dirty="0"/>
              <a:t>TWA always averages the sampled sound over an 8-hour period, starting at zero and growing </a:t>
            </a:r>
          </a:p>
          <a:p>
            <a:r>
              <a:rPr lang="en-US" dirty="0"/>
              <a:t>Measurement times:</a:t>
            </a:r>
          </a:p>
          <a:p>
            <a:pPr lvl="1"/>
            <a:r>
              <a:rPr lang="en-US" dirty="0"/>
              <a:t>&lt;8 hours: TWA will be lower than </a:t>
            </a:r>
            <a:r>
              <a:rPr lang="en-US" dirty="0" err="1"/>
              <a:t>Lavg</a:t>
            </a:r>
            <a:r>
              <a:rPr lang="en-US" dirty="0"/>
              <a:t> </a:t>
            </a:r>
          </a:p>
          <a:p>
            <a:pPr lvl="1"/>
            <a:r>
              <a:rPr lang="en-US" dirty="0"/>
              <a:t>=8 hours: TWA is equal to </a:t>
            </a:r>
            <a:r>
              <a:rPr lang="en-US" dirty="0" err="1"/>
              <a:t>Lavg</a:t>
            </a:r>
            <a:r>
              <a:rPr lang="en-US" dirty="0"/>
              <a:t> </a:t>
            </a:r>
          </a:p>
          <a:p>
            <a:pPr lvl="1"/>
            <a:r>
              <a:rPr lang="en-US" dirty="0"/>
              <a:t>&gt;8 hours: TWA will be higher than </a:t>
            </a:r>
            <a:r>
              <a:rPr lang="en-US" dirty="0" err="1"/>
              <a:t>Lavg</a:t>
            </a:r>
            <a:endParaRPr lang="en-US" dirty="0"/>
          </a:p>
          <a:p>
            <a:pPr lvl="2"/>
            <a:r>
              <a:rPr lang="en-US" dirty="0"/>
              <a:t>Squishing a 12 hour reading into 8 hours</a:t>
            </a:r>
          </a:p>
          <a:p>
            <a:pPr marL="0" indent="0">
              <a:buNone/>
            </a:pPr>
            <a:endParaRPr lang="en-US" dirty="0"/>
          </a:p>
          <a:p>
            <a:pPr marL="0" indent="0">
              <a:buNone/>
            </a:pPr>
            <a:endParaRPr lang="en-US" dirty="0"/>
          </a:p>
          <a:p>
            <a:pPr marL="0" indent="0">
              <a:buNone/>
            </a:pPr>
            <a:endParaRPr lang="en-US" dirty="0"/>
          </a:p>
        </p:txBody>
      </p:sp>
      <p:pic>
        <p:nvPicPr>
          <p:cNvPr id="4" name="Picture 3">
            <a:extLst>
              <a:ext uri="{FF2B5EF4-FFF2-40B4-BE49-F238E27FC236}">
                <a16:creationId xmlns:a16="http://schemas.microsoft.com/office/drawing/2014/main" id="{055D95D9-959F-5B31-7096-47185CBD3B72}"/>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7765870" y="4168325"/>
            <a:ext cx="4369526" cy="2639348"/>
          </a:xfrm>
          <a:prstGeom prst="rect">
            <a:avLst/>
          </a:prstGeom>
        </p:spPr>
      </p:pic>
    </p:spTree>
    <p:extLst>
      <p:ext uri="{BB962C8B-B14F-4D97-AF65-F5344CB8AC3E}">
        <p14:creationId xmlns:p14="http://schemas.microsoft.com/office/powerpoint/2010/main" val="31032267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23CCD2-FEEA-CCD3-2DF2-5D3925D0F09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FCF1C9D-8224-F961-5BB5-C20D06C44394}"/>
              </a:ext>
            </a:extLst>
          </p:cNvPr>
          <p:cNvSpPr>
            <a:spLocks noGrp="1"/>
          </p:cNvSpPr>
          <p:nvPr>
            <p:ph type="title"/>
          </p:nvPr>
        </p:nvSpPr>
        <p:spPr/>
        <p:txBody>
          <a:bodyPr>
            <a:normAutofit/>
          </a:bodyPr>
          <a:lstStyle/>
          <a:p>
            <a:r>
              <a:rPr lang="en-US" dirty="0"/>
              <a:t>Key Noise Metrics: </a:t>
            </a:r>
            <a:r>
              <a:rPr lang="en-US" dirty="0" err="1"/>
              <a:t>Lavg</a:t>
            </a:r>
            <a:endParaRPr lang="en-US" dirty="0"/>
          </a:p>
        </p:txBody>
      </p:sp>
      <p:sp>
        <p:nvSpPr>
          <p:cNvPr id="3" name="Content Placeholder 2">
            <a:extLst>
              <a:ext uri="{FF2B5EF4-FFF2-40B4-BE49-F238E27FC236}">
                <a16:creationId xmlns:a16="http://schemas.microsoft.com/office/drawing/2014/main" id="{9F071BA3-98A7-DB13-1009-B564721C5C15}"/>
              </a:ext>
            </a:extLst>
          </p:cNvPr>
          <p:cNvSpPr>
            <a:spLocks noGrp="1"/>
          </p:cNvSpPr>
          <p:nvPr>
            <p:ph sz="half" idx="1"/>
          </p:nvPr>
        </p:nvSpPr>
        <p:spPr>
          <a:xfrm>
            <a:off x="609600" y="1600201"/>
            <a:ext cx="10672204" cy="4706006"/>
          </a:xfrm>
        </p:spPr>
        <p:txBody>
          <a:bodyPr>
            <a:normAutofit/>
          </a:bodyPr>
          <a:lstStyle/>
          <a:p>
            <a:r>
              <a:rPr lang="en-US" dirty="0"/>
              <a:t>The average sound level measured over the run time of the measurement</a:t>
            </a:r>
          </a:p>
          <a:p>
            <a:r>
              <a:rPr lang="en-US" dirty="0"/>
              <a:t>If present continuously, it would generate the same amount of energy as the varying levels that are present in the environment</a:t>
            </a:r>
          </a:p>
          <a:p>
            <a:r>
              <a:rPr lang="en-US" dirty="0"/>
              <a:t>When thresholds are used, the average does not include any sound below the threshold</a:t>
            </a:r>
          </a:p>
          <a:p>
            <a:r>
              <a:rPr lang="en-US" dirty="0" err="1"/>
              <a:t>Lavg</a:t>
            </a:r>
            <a:r>
              <a:rPr lang="en-US" dirty="0"/>
              <a:t> is calculated with a 5 dB exchange rate when using noise dosimeters under OSHA standard</a:t>
            </a:r>
          </a:p>
          <a:p>
            <a:pPr marL="0" indent="0">
              <a:buNone/>
            </a:pPr>
            <a:endParaRPr lang="en-US" dirty="0"/>
          </a:p>
        </p:txBody>
      </p:sp>
    </p:spTree>
    <p:extLst>
      <p:ext uri="{BB962C8B-B14F-4D97-AF65-F5344CB8AC3E}">
        <p14:creationId xmlns:p14="http://schemas.microsoft.com/office/powerpoint/2010/main" val="22912787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96A811-10BD-3308-BCCA-E7B7C95854C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3E6C85B-1137-15AE-B48E-6A16F15C3C31}"/>
              </a:ext>
            </a:extLst>
          </p:cNvPr>
          <p:cNvSpPr>
            <a:spLocks noGrp="1"/>
          </p:cNvSpPr>
          <p:nvPr>
            <p:ph type="title"/>
          </p:nvPr>
        </p:nvSpPr>
        <p:spPr/>
        <p:txBody>
          <a:bodyPr>
            <a:normAutofit/>
          </a:bodyPr>
          <a:lstStyle/>
          <a:p>
            <a:r>
              <a:rPr lang="en-US" dirty="0"/>
              <a:t>Key Noise Metrics: </a:t>
            </a:r>
            <a:r>
              <a:rPr lang="en-US" dirty="0" err="1"/>
              <a:t>Leq</a:t>
            </a:r>
            <a:endParaRPr lang="en-US" dirty="0"/>
          </a:p>
        </p:txBody>
      </p:sp>
      <p:sp>
        <p:nvSpPr>
          <p:cNvPr id="3" name="Content Placeholder 2">
            <a:extLst>
              <a:ext uri="{FF2B5EF4-FFF2-40B4-BE49-F238E27FC236}">
                <a16:creationId xmlns:a16="http://schemas.microsoft.com/office/drawing/2014/main" id="{16F57793-0AAD-4D17-B9AF-B8328730675D}"/>
              </a:ext>
            </a:extLst>
          </p:cNvPr>
          <p:cNvSpPr>
            <a:spLocks noGrp="1"/>
          </p:cNvSpPr>
          <p:nvPr>
            <p:ph sz="half" idx="1"/>
          </p:nvPr>
        </p:nvSpPr>
        <p:spPr>
          <a:xfrm>
            <a:off x="609600" y="1600201"/>
            <a:ext cx="10972800" cy="4706006"/>
          </a:xfrm>
        </p:spPr>
        <p:txBody>
          <a:bodyPr>
            <a:normAutofit/>
          </a:bodyPr>
          <a:lstStyle/>
          <a:p>
            <a:r>
              <a:rPr lang="en-US" dirty="0"/>
              <a:t>This is the true equivalent sound level measured over the run time</a:t>
            </a:r>
          </a:p>
          <a:p>
            <a:r>
              <a:rPr lang="en-US" dirty="0" err="1"/>
              <a:t>Leq</a:t>
            </a:r>
            <a:r>
              <a:rPr lang="en-US" dirty="0"/>
              <a:t> is functionally the same as </a:t>
            </a:r>
            <a:r>
              <a:rPr lang="en-US" dirty="0" err="1"/>
              <a:t>Lavg</a:t>
            </a:r>
            <a:r>
              <a:rPr lang="en-US" dirty="0"/>
              <a:t>, except that it is only used when the exchange rate is set to 3 dB and the threshold is zero</a:t>
            </a:r>
          </a:p>
          <a:p>
            <a:r>
              <a:rPr lang="en-US" dirty="0"/>
              <a:t>If a 3 dB exchange rate is used (as with ACGIH standards), reports will show </a:t>
            </a:r>
            <a:r>
              <a:rPr lang="en-US" dirty="0" err="1"/>
              <a:t>Leq</a:t>
            </a:r>
            <a:r>
              <a:rPr lang="en-US" dirty="0"/>
              <a:t> instead of </a:t>
            </a:r>
            <a:r>
              <a:rPr lang="en-US" dirty="0" err="1"/>
              <a:t>Lavg</a:t>
            </a:r>
            <a:endParaRPr lang="en-US" dirty="0"/>
          </a:p>
          <a:p>
            <a:r>
              <a:rPr lang="en-US" dirty="0"/>
              <a:t>Noise Graph will look different depending if you use a 1 second, or 60 second logging duration</a:t>
            </a:r>
          </a:p>
        </p:txBody>
      </p:sp>
    </p:spTree>
    <p:extLst>
      <p:ext uri="{BB962C8B-B14F-4D97-AF65-F5344CB8AC3E}">
        <p14:creationId xmlns:p14="http://schemas.microsoft.com/office/powerpoint/2010/main" val="2148877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D82CE9-D11F-4471-A08A-235F2B988E3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DEF3BDB-8A60-E3BE-C7A6-78572DD92C4E}"/>
              </a:ext>
            </a:extLst>
          </p:cNvPr>
          <p:cNvSpPr>
            <a:spLocks noGrp="1"/>
          </p:cNvSpPr>
          <p:nvPr>
            <p:ph type="title"/>
          </p:nvPr>
        </p:nvSpPr>
        <p:spPr/>
        <p:txBody>
          <a:bodyPr>
            <a:normAutofit fontScale="90000"/>
          </a:bodyPr>
          <a:lstStyle/>
          <a:p>
            <a:pPr algn="l"/>
            <a:r>
              <a:rPr lang="en-US" dirty="0"/>
              <a:t>Clarifying </a:t>
            </a:r>
            <a:r>
              <a:rPr lang="en-US" dirty="0" err="1"/>
              <a:t>Lpk</a:t>
            </a:r>
            <a:r>
              <a:rPr lang="en-US" dirty="0"/>
              <a:t> for Impulse Noise Assessment</a:t>
            </a:r>
          </a:p>
        </p:txBody>
      </p:sp>
      <p:sp>
        <p:nvSpPr>
          <p:cNvPr id="3" name="Content Placeholder 2">
            <a:extLst>
              <a:ext uri="{FF2B5EF4-FFF2-40B4-BE49-F238E27FC236}">
                <a16:creationId xmlns:a16="http://schemas.microsoft.com/office/drawing/2014/main" id="{77842559-0934-56E4-55EF-8E6B2D2FD055}"/>
              </a:ext>
            </a:extLst>
          </p:cNvPr>
          <p:cNvSpPr>
            <a:spLocks noGrp="1"/>
          </p:cNvSpPr>
          <p:nvPr>
            <p:ph sz="half" idx="1"/>
          </p:nvPr>
        </p:nvSpPr>
        <p:spPr/>
        <p:txBody>
          <a:bodyPr>
            <a:normAutofit lnSpcReduction="10000"/>
          </a:bodyPr>
          <a:lstStyle/>
          <a:p>
            <a:pPr marL="0" indent="0">
              <a:buNone/>
            </a:pPr>
            <a:r>
              <a:rPr lang="en-US" dirty="0"/>
              <a:t>Peak Level (</a:t>
            </a:r>
            <a:r>
              <a:rPr lang="en-US" dirty="0" err="1"/>
              <a:t>Lpk</a:t>
            </a:r>
            <a:r>
              <a:rPr lang="en-US" dirty="0"/>
              <a:t>): The highest unweighted, fast response sound level measured during the sample period.</a:t>
            </a:r>
          </a:p>
          <a:p>
            <a:pPr marL="0" indent="0">
              <a:buNone/>
            </a:pPr>
            <a:endParaRPr lang="en-US" dirty="0"/>
          </a:p>
          <a:p>
            <a:pPr marL="0" indent="0">
              <a:buNone/>
            </a:pPr>
            <a:r>
              <a:rPr lang="en-US" dirty="0" err="1"/>
              <a:t>Lpk</a:t>
            </a:r>
            <a:r>
              <a:rPr lang="en-US" dirty="0"/>
              <a:t> is crucial for assessing impulse or impact noise.</a:t>
            </a:r>
          </a:p>
          <a:p>
            <a:pPr marL="0" indent="0">
              <a:buNone/>
            </a:pPr>
            <a:endParaRPr lang="en-US" dirty="0"/>
          </a:p>
          <a:p>
            <a:pPr marL="0" indent="0">
              <a:buNone/>
            </a:pPr>
            <a:r>
              <a:rPr lang="en-US" dirty="0"/>
              <a:t>OSHA limit of 140 dB for Peak Level.</a:t>
            </a:r>
          </a:p>
        </p:txBody>
      </p:sp>
    </p:spTree>
    <p:extLst>
      <p:ext uri="{BB962C8B-B14F-4D97-AF65-F5344CB8AC3E}">
        <p14:creationId xmlns:p14="http://schemas.microsoft.com/office/powerpoint/2010/main" val="42721887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4A1D0F-CF81-1B92-6FAB-3716D4B185C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CCF312D-A229-90C2-AFB9-F0BF6C3C820C}"/>
              </a:ext>
            </a:extLst>
          </p:cNvPr>
          <p:cNvSpPr>
            <a:spLocks noGrp="1"/>
          </p:cNvSpPr>
          <p:nvPr>
            <p:ph type="title"/>
          </p:nvPr>
        </p:nvSpPr>
        <p:spPr/>
        <p:txBody>
          <a:bodyPr>
            <a:normAutofit fontScale="90000"/>
          </a:bodyPr>
          <a:lstStyle/>
          <a:p>
            <a:pPr algn="l"/>
            <a:r>
              <a:rPr lang="en-US" dirty="0"/>
              <a:t>Understanding </a:t>
            </a:r>
            <a:r>
              <a:rPr lang="en-US" dirty="0" err="1"/>
              <a:t>Lmax</a:t>
            </a:r>
            <a:r>
              <a:rPr lang="en-US" dirty="0"/>
              <a:t> for Ceiling Level Monitoring</a:t>
            </a:r>
          </a:p>
        </p:txBody>
      </p:sp>
      <p:sp>
        <p:nvSpPr>
          <p:cNvPr id="3" name="Content Placeholder 2">
            <a:extLst>
              <a:ext uri="{FF2B5EF4-FFF2-40B4-BE49-F238E27FC236}">
                <a16:creationId xmlns:a16="http://schemas.microsoft.com/office/drawing/2014/main" id="{6037B415-D6FE-141B-ED96-7992161608FE}"/>
              </a:ext>
            </a:extLst>
          </p:cNvPr>
          <p:cNvSpPr>
            <a:spLocks noGrp="1"/>
          </p:cNvSpPr>
          <p:nvPr>
            <p:ph sz="half" idx="1"/>
          </p:nvPr>
        </p:nvSpPr>
        <p:spPr/>
        <p:txBody>
          <a:bodyPr>
            <a:normAutofit fontScale="77500" lnSpcReduction="20000"/>
          </a:bodyPr>
          <a:lstStyle/>
          <a:p>
            <a:pPr marL="0" indent="0">
              <a:buNone/>
            </a:pPr>
            <a:r>
              <a:rPr lang="en-US" dirty="0"/>
              <a:t>Maximum Level (</a:t>
            </a:r>
            <a:r>
              <a:rPr lang="en-US" dirty="0" err="1"/>
              <a:t>Lmax</a:t>
            </a:r>
            <a:r>
              <a:rPr lang="en-US" dirty="0"/>
              <a:t>): The highest weighted slow level measured during the sample period.</a:t>
            </a:r>
          </a:p>
          <a:p>
            <a:pPr marL="0" indent="0">
              <a:buNone/>
            </a:pPr>
            <a:endParaRPr lang="en-US" dirty="0"/>
          </a:p>
          <a:p>
            <a:pPr marL="0" indent="0">
              <a:buNone/>
            </a:pPr>
            <a:r>
              <a:rPr lang="en-US" dirty="0" err="1"/>
              <a:t>Lmax</a:t>
            </a:r>
            <a:r>
              <a:rPr lang="en-US" dirty="0"/>
              <a:t> pertains to the ceiling level to prevent instantaneous hearing damage.</a:t>
            </a:r>
          </a:p>
          <a:p>
            <a:pPr marL="0" indent="0">
              <a:buNone/>
            </a:pPr>
            <a:endParaRPr lang="en-US" dirty="0"/>
          </a:p>
          <a:p>
            <a:pPr marL="0" indent="0">
              <a:buNone/>
            </a:pPr>
            <a:r>
              <a:rPr lang="en-US" dirty="0"/>
              <a:t>OSHA limit of 115 dBA for </a:t>
            </a:r>
            <a:r>
              <a:rPr lang="en-US" dirty="0" err="1"/>
              <a:t>Lmax</a:t>
            </a:r>
            <a:r>
              <a:rPr lang="en-US" dirty="0"/>
              <a:t>.</a:t>
            </a:r>
          </a:p>
          <a:p>
            <a:pPr marL="0" indent="0">
              <a:buNone/>
            </a:pPr>
            <a:endParaRPr lang="en-US" dirty="0"/>
          </a:p>
          <a:p>
            <a:pPr marL="0" indent="0">
              <a:buNone/>
            </a:pPr>
            <a:r>
              <a:rPr lang="en-US" dirty="0"/>
              <a:t>Address the common confusion between </a:t>
            </a:r>
            <a:r>
              <a:rPr lang="en-US" dirty="0" err="1"/>
              <a:t>Lpk</a:t>
            </a:r>
            <a:r>
              <a:rPr lang="en-US" dirty="0"/>
              <a:t> and </a:t>
            </a:r>
            <a:r>
              <a:rPr lang="en-US" dirty="0" err="1"/>
              <a:t>Lmax</a:t>
            </a:r>
            <a:r>
              <a:rPr lang="en-US" dirty="0"/>
              <a:t>, highlighting their different weighting and response characteristics.</a:t>
            </a:r>
          </a:p>
        </p:txBody>
      </p:sp>
    </p:spTree>
    <p:extLst>
      <p:ext uri="{BB962C8B-B14F-4D97-AF65-F5344CB8AC3E}">
        <p14:creationId xmlns:p14="http://schemas.microsoft.com/office/powerpoint/2010/main" val="3910657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457F70-742B-382A-9C1A-A97ABCF1FA7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BBAD769-6DBB-F725-51AA-61F18B9C4474}"/>
              </a:ext>
            </a:extLst>
          </p:cNvPr>
          <p:cNvSpPr>
            <a:spLocks noGrp="1"/>
          </p:cNvSpPr>
          <p:nvPr>
            <p:ph type="title"/>
          </p:nvPr>
        </p:nvSpPr>
        <p:spPr/>
        <p:txBody>
          <a:bodyPr>
            <a:normAutofit fontScale="90000"/>
          </a:bodyPr>
          <a:lstStyle/>
          <a:p>
            <a:r>
              <a:rPr lang="en-US" dirty="0"/>
              <a:t>Understanding Dose, Criterion, Threshold and Exchange Rate</a:t>
            </a:r>
          </a:p>
        </p:txBody>
      </p:sp>
      <p:sp>
        <p:nvSpPr>
          <p:cNvPr id="3" name="Content Placeholder 2">
            <a:extLst>
              <a:ext uri="{FF2B5EF4-FFF2-40B4-BE49-F238E27FC236}">
                <a16:creationId xmlns:a16="http://schemas.microsoft.com/office/drawing/2014/main" id="{4F95320F-4CD7-AA57-AF54-A5D5CE41F135}"/>
              </a:ext>
            </a:extLst>
          </p:cNvPr>
          <p:cNvSpPr>
            <a:spLocks noGrp="1"/>
          </p:cNvSpPr>
          <p:nvPr>
            <p:ph sz="half" idx="1"/>
          </p:nvPr>
        </p:nvSpPr>
        <p:spPr>
          <a:xfrm>
            <a:off x="609600" y="1417639"/>
            <a:ext cx="5384800" cy="4708526"/>
          </a:xfrm>
        </p:spPr>
        <p:txBody>
          <a:bodyPr>
            <a:normAutofit lnSpcReduction="10000"/>
          </a:bodyPr>
          <a:lstStyle/>
          <a:p>
            <a:endParaRPr lang="en-US" sz="1600" dirty="0"/>
          </a:p>
          <a:p>
            <a:r>
              <a:rPr lang="en-US" sz="1600" dirty="0"/>
              <a:t>Dose: The percentage of allowable daily noise exposure. A 100% dose corresponds to the Permissible Exposure Limit (PEL)</a:t>
            </a:r>
          </a:p>
          <a:p>
            <a:endParaRPr lang="en-US" sz="1600" dirty="0"/>
          </a:p>
          <a:p>
            <a:r>
              <a:rPr lang="en-US" sz="1600" dirty="0"/>
              <a:t>Criterion Level: The sound pressure level (SPL) that, if present continuously for eight hours, would result in a maximum allowable exposure </a:t>
            </a:r>
          </a:p>
          <a:p>
            <a:pPr lvl="1"/>
            <a:r>
              <a:rPr lang="en-US" sz="1200" dirty="0"/>
              <a:t>90 dBA for OSHA</a:t>
            </a:r>
          </a:p>
          <a:p>
            <a:endParaRPr lang="en-US" sz="1600" dirty="0"/>
          </a:p>
          <a:p>
            <a:r>
              <a:rPr lang="en-US" sz="1600" dirty="0"/>
              <a:t>Threshold: The sound pressure level below which measured values are not included in the dose calculation </a:t>
            </a:r>
          </a:p>
          <a:p>
            <a:pPr lvl="1"/>
            <a:r>
              <a:rPr lang="en-US" sz="1200" dirty="0"/>
              <a:t>80 dBA for OSHA Hearing Conservation Action Level</a:t>
            </a:r>
          </a:p>
          <a:p>
            <a:endParaRPr lang="en-US" sz="1600" dirty="0"/>
          </a:p>
          <a:p>
            <a:r>
              <a:rPr lang="en-US" sz="1600" dirty="0"/>
              <a:t>Exchange Rate: The increase in sound level that corresponds to a halving of the allowable exposure time </a:t>
            </a:r>
          </a:p>
          <a:p>
            <a:pPr lvl="1"/>
            <a:r>
              <a:rPr lang="en-US" sz="1200" dirty="0"/>
              <a:t>5 dB for OSHA and MSHA, and 3 dB for ACGIH</a:t>
            </a:r>
          </a:p>
        </p:txBody>
      </p:sp>
      <p:pic>
        <p:nvPicPr>
          <p:cNvPr id="12292" name="Picture 4" descr="How to Measure Noise in Workplace - Perfect Pollucon Services">
            <a:extLst>
              <a:ext uri="{FF2B5EF4-FFF2-40B4-BE49-F238E27FC236}">
                <a16:creationId xmlns:a16="http://schemas.microsoft.com/office/drawing/2014/main" id="{5612F657-CD40-882E-A65F-5481AA3B07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28391" y="2025006"/>
            <a:ext cx="4761614" cy="32855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55710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448605-1C3E-6EED-FAD8-00BFFB48038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8FE100C-D6D8-804D-27BD-D95919A3591E}"/>
              </a:ext>
            </a:extLst>
          </p:cNvPr>
          <p:cNvSpPr>
            <a:spLocks noGrp="1"/>
          </p:cNvSpPr>
          <p:nvPr>
            <p:ph type="title"/>
          </p:nvPr>
        </p:nvSpPr>
        <p:spPr>
          <a:xfrm>
            <a:off x="276740" y="457201"/>
            <a:ext cx="11241865" cy="1143000"/>
          </a:xfrm>
        </p:spPr>
        <p:txBody>
          <a:bodyPr>
            <a:normAutofit fontScale="90000"/>
          </a:bodyPr>
          <a:lstStyle/>
          <a:p>
            <a:pPr algn="l"/>
            <a:r>
              <a:rPr lang="en-US" dirty="0"/>
              <a:t>Understanding the Regulatory Landscape: OSHA and MSHA</a:t>
            </a:r>
          </a:p>
        </p:txBody>
      </p:sp>
      <p:sp>
        <p:nvSpPr>
          <p:cNvPr id="3" name="Content Placeholder 2">
            <a:extLst>
              <a:ext uri="{FF2B5EF4-FFF2-40B4-BE49-F238E27FC236}">
                <a16:creationId xmlns:a16="http://schemas.microsoft.com/office/drawing/2014/main" id="{93E09ECD-226E-94B2-2E90-CD31E6A14BD9}"/>
              </a:ext>
            </a:extLst>
          </p:cNvPr>
          <p:cNvSpPr>
            <a:spLocks noGrp="1"/>
          </p:cNvSpPr>
          <p:nvPr>
            <p:ph sz="half" idx="1"/>
          </p:nvPr>
        </p:nvSpPr>
        <p:spPr>
          <a:xfrm>
            <a:off x="226828" y="1524534"/>
            <a:ext cx="6592088" cy="4898065"/>
          </a:xfrm>
        </p:spPr>
        <p:txBody>
          <a:bodyPr>
            <a:normAutofit fontScale="92500" lnSpcReduction="20000"/>
          </a:bodyPr>
          <a:lstStyle/>
          <a:p>
            <a:pPr marL="457200" lvl="1" indent="0">
              <a:buNone/>
            </a:pPr>
            <a:endParaRPr lang="en-US" dirty="0"/>
          </a:p>
          <a:p>
            <a:pPr lvl="1">
              <a:buFont typeface="Arial" panose="020B0604020202020204" pitchFamily="34" charset="0"/>
              <a:buChar char="•"/>
            </a:pPr>
            <a:r>
              <a:rPr lang="en-US" dirty="0"/>
              <a:t>Occupational Noise Exposure Standard set at a 90 dBA TWA (8 hours)</a:t>
            </a:r>
          </a:p>
          <a:p>
            <a:pPr lvl="1">
              <a:buFont typeface="Arial" panose="020B0604020202020204" pitchFamily="34" charset="0"/>
              <a:buChar char="•"/>
            </a:pPr>
            <a:endParaRPr lang="en-US" dirty="0"/>
          </a:p>
          <a:p>
            <a:pPr lvl="1">
              <a:buFont typeface="Arial" panose="020B0604020202020204" pitchFamily="34" charset="0"/>
              <a:buChar char="•"/>
            </a:pPr>
            <a:r>
              <a:rPr lang="en-US" dirty="0"/>
              <a:t>Hearing Conservation Program Includes:</a:t>
            </a:r>
          </a:p>
          <a:p>
            <a:pPr lvl="2"/>
            <a:r>
              <a:rPr lang="en-US" dirty="0"/>
              <a:t>Noise Monitoring</a:t>
            </a:r>
          </a:p>
          <a:p>
            <a:pPr lvl="2"/>
            <a:r>
              <a:rPr lang="en-US" dirty="0"/>
              <a:t>Audiometric tests </a:t>
            </a:r>
          </a:p>
          <a:p>
            <a:pPr lvl="2"/>
            <a:r>
              <a:rPr lang="en-US" dirty="0"/>
              <a:t>Hearing protectors </a:t>
            </a:r>
          </a:p>
          <a:p>
            <a:pPr lvl="2"/>
            <a:r>
              <a:rPr lang="en-US" dirty="0"/>
              <a:t>Education and training</a:t>
            </a:r>
          </a:p>
          <a:p>
            <a:pPr lvl="2"/>
            <a:r>
              <a:rPr lang="en-US" dirty="0"/>
              <a:t>Record keeping</a:t>
            </a:r>
          </a:p>
          <a:p>
            <a:pPr lvl="1">
              <a:buFont typeface="Arial" panose="020B0604020202020204" pitchFamily="34" charset="0"/>
              <a:buChar char="•"/>
            </a:pPr>
            <a:endParaRPr lang="en-US" dirty="0"/>
          </a:p>
          <a:p>
            <a:pPr lvl="1">
              <a:buFont typeface="Arial" panose="020B0604020202020204" pitchFamily="34" charset="0"/>
              <a:buChar char="•"/>
            </a:pPr>
            <a:r>
              <a:rPr lang="en-US" dirty="0"/>
              <a:t>AL of 50% PEL (85dBA*) triggers HC </a:t>
            </a:r>
          </a:p>
          <a:p>
            <a:pPr lvl="1">
              <a:buFont typeface="Arial" panose="020B0604020202020204" pitchFamily="34" charset="0"/>
              <a:buChar char="•"/>
            </a:pPr>
            <a:endParaRPr lang="en-US" dirty="0"/>
          </a:p>
          <a:p>
            <a:pPr lvl="1">
              <a:buFont typeface="Arial" panose="020B0604020202020204" pitchFamily="34" charset="0"/>
              <a:buChar char="•"/>
            </a:pPr>
            <a:r>
              <a:rPr lang="en-US" dirty="0"/>
              <a:t>One main difference is MSHA </a:t>
            </a:r>
            <a:r>
              <a:rPr lang="en-US" b="1" u="sng" dirty="0"/>
              <a:t>does not </a:t>
            </a:r>
            <a:r>
              <a:rPr lang="en-US" dirty="0"/>
              <a:t>allow age correction</a:t>
            </a:r>
          </a:p>
          <a:p>
            <a:pPr marL="457200" lvl="1" indent="0">
              <a:buNone/>
            </a:pPr>
            <a:endParaRPr lang="en-US" dirty="0"/>
          </a:p>
          <a:p>
            <a:pPr marL="457200" lvl="1" indent="0">
              <a:buNone/>
            </a:pPr>
            <a:endParaRPr lang="en-US" dirty="0"/>
          </a:p>
        </p:txBody>
      </p:sp>
      <p:pic>
        <p:nvPicPr>
          <p:cNvPr id="58" name="Picture 57">
            <a:extLst>
              <a:ext uri="{FF2B5EF4-FFF2-40B4-BE49-F238E27FC236}">
                <a16:creationId xmlns:a16="http://schemas.microsoft.com/office/drawing/2014/main" id="{DEE58343-E070-ECFF-AD48-262FFF75504D}"/>
              </a:ext>
            </a:extLst>
          </p:cNvPr>
          <p:cNvPicPr>
            <a:picLocks noChangeAspect="1"/>
          </p:cNvPicPr>
          <p:nvPr/>
        </p:nvPicPr>
        <p:blipFill>
          <a:blip r:embed="rId2"/>
          <a:stretch>
            <a:fillRect/>
          </a:stretch>
        </p:blipFill>
        <p:spPr>
          <a:xfrm>
            <a:off x="7252137" y="1862194"/>
            <a:ext cx="4018105" cy="3835464"/>
          </a:xfrm>
          <a:prstGeom prst="rect">
            <a:avLst/>
          </a:prstGeom>
        </p:spPr>
      </p:pic>
    </p:spTree>
    <p:extLst>
      <p:ext uri="{BB962C8B-B14F-4D97-AF65-F5344CB8AC3E}">
        <p14:creationId xmlns:p14="http://schemas.microsoft.com/office/powerpoint/2010/main" val="26261744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431EE8-504A-344F-3E82-6656247E96C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7F87F1F-CB64-73B9-9940-5F33852245B6}"/>
              </a:ext>
            </a:extLst>
          </p:cNvPr>
          <p:cNvSpPr>
            <a:spLocks noGrp="1"/>
          </p:cNvSpPr>
          <p:nvPr>
            <p:ph type="title"/>
          </p:nvPr>
        </p:nvSpPr>
        <p:spPr>
          <a:xfrm>
            <a:off x="609600" y="274638"/>
            <a:ext cx="10972800" cy="1143000"/>
          </a:xfrm>
        </p:spPr>
        <p:txBody>
          <a:bodyPr anchor="ctr">
            <a:normAutofit/>
          </a:bodyPr>
          <a:lstStyle/>
          <a:p>
            <a:r>
              <a:rPr lang="en-US" dirty="0"/>
              <a:t>Hearing Conservation Program</a:t>
            </a:r>
          </a:p>
        </p:txBody>
      </p:sp>
      <p:sp>
        <p:nvSpPr>
          <p:cNvPr id="3" name="Content Placeholder 2">
            <a:extLst>
              <a:ext uri="{FF2B5EF4-FFF2-40B4-BE49-F238E27FC236}">
                <a16:creationId xmlns:a16="http://schemas.microsoft.com/office/drawing/2014/main" id="{9EAF7B4D-5A58-3A36-399A-4DD3D17712DF}"/>
              </a:ext>
            </a:extLst>
          </p:cNvPr>
          <p:cNvSpPr>
            <a:spLocks noGrp="1"/>
          </p:cNvSpPr>
          <p:nvPr>
            <p:ph sz="half" idx="1"/>
          </p:nvPr>
        </p:nvSpPr>
        <p:spPr>
          <a:xfrm>
            <a:off x="609600" y="1600201"/>
            <a:ext cx="5384800" cy="4525963"/>
          </a:xfrm>
        </p:spPr>
        <p:txBody>
          <a:bodyPr>
            <a:normAutofit fontScale="92500" lnSpcReduction="10000"/>
          </a:bodyPr>
          <a:lstStyle/>
          <a:p>
            <a:endParaRPr lang="en-US" dirty="0"/>
          </a:p>
          <a:p>
            <a:endParaRPr lang="en-US" dirty="0"/>
          </a:p>
          <a:p>
            <a:r>
              <a:rPr lang="en-US" dirty="0"/>
              <a:t>Enrollment in HC Program</a:t>
            </a:r>
          </a:p>
          <a:p>
            <a:pPr lvl="1"/>
            <a:r>
              <a:rPr lang="en-US" sz="2800" dirty="0"/>
              <a:t>AL of &gt;= 85 dB</a:t>
            </a:r>
          </a:p>
          <a:p>
            <a:pPr lvl="1"/>
            <a:r>
              <a:rPr lang="en-US" sz="2800" dirty="0"/>
              <a:t>Dose of &gt;= 50%</a:t>
            </a:r>
          </a:p>
          <a:p>
            <a:pPr lvl="1"/>
            <a:r>
              <a:rPr lang="en-US" sz="2800" dirty="0"/>
              <a:t>Must use a threshold 80 dB</a:t>
            </a:r>
          </a:p>
          <a:p>
            <a:endParaRPr lang="en-US" dirty="0"/>
          </a:p>
          <a:p>
            <a:r>
              <a:rPr lang="en-US" dirty="0"/>
              <a:t>Type 2 Dosimeter +- 2 dB</a:t>
            </a:r>
          </a:p>
          <a:p>
            <a:pPr lvl="1"/>
            <a:r>
              <a:rPr lang="en-US" dirty="0"/>
              <a:t>Conservative @ 83 dB</a:t>
            </a:r>
          </a:p>
          <a:p>
            <a:pPr lvl="1"/>
            <a:r>
              <a:rPr lang="en-US" dirty="0"/>
              <a:t>Compliance @ 87 dB</a:t>
            </a:r>
          </a:p>
          <a:p>
            <a:pPr lvl="1"/>
            <a:endParaRPr lang="en-US" sz="2800" dirty="0"/>
          </a:p>
          <a:p>
            <a:pPr marL="457200" lvl="1" indent="0">
              <a:buNone/>
            </a:pPr>
            <a:endParaRPr lang="en-US" sz="2800" dirty="0"/>
          </a:p>
        </p:txBody>
      </p:sp>
      <p:pic>
        <p:nvPicPr>
          <p:cNvPr id="7" name="Picture 6">
            <a:extLst>
              <a:ext uri="{FF2B5EF4-FFF2-40B4-BE49-F238E27FC236}">
                <a16:creationId xmlns:a16="http://schemas.microsoft.com/office/drawing/2014/main" id="{DF049500-5FE9-059F-415B-298262B650B9}"/>
              </a:ext>
            </a:extLst>
          </p:cNvPr>
          <p:cNvPicPr>
            <a:picLocks noChangeAspect="1"/>
          </p:cNvPicPr>
          <p:nvPr/>
        </p:nvPicPr>
        <p:blipFill>
          <a:blip r:embed="rId2"/>
          <a:srcRect r="-1" b="11946"/>
          <a:stretch/>
        </p:blipFill>
        <p:spPr>
          <a:xfrm>
            <a:off x="6197600" y="1600201"/>
            <a:ext cx="5384800" cy="4525963"/>
          </a:xfrm>
          <a:prstGeom prst="rect">
            <a:avLst/>
          </a:prstGeom>
          <a:noFill/>
        </p:spPr>
      </p:pic>
      <p:sp>
        <p:nvSpPr>
          <p:cNvPr id="8" name="Oval 7">
            <a:extLst>
              <a:ext uri="{FF2B5EF4-FFF2-40B4-BE49-F238E27FC236}">
                <a16:creationId xmlns:a16="http://schemas.microsoft.com/office/drawing/2014/main" id="{91DDB832-D8A1-734B-D561-5FCD4C164E21}"/>
              </a:ext>
            </a:extLst>
          </p:cNvPr>
          <p:cNvSpPr/>
          <p:nvPr/>
        </p:nvSpPr>
        <p:spPr>
          <a:xfrm>
            <a:off x="6096000" y="3820633"/>
            <a:ext cx="5628167" cy="878958"/>
          </a:xfrm>
          <a:prstGeom prst="ellipse">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81396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7ADBF1B-1070-68BB-1802-2EA0C8F9AE8E}"/>
              </a:ext>
            </a:extLst>
          </p:cNvPr>
          <p:cNvSpPr>
            <a:spLocks noGrp="1"/>
          </p:cNvSpPr>
          <p:nvPr>
            <p:ph type="ctrTitle"/>
          </p:nvPr>
        </p:nvSpPr>
        <p:spPr/>
        <p:txBody>
          <a:bodyPr>
            <a:normAutofit fontScale="90000"/>
          </a:bodyPr>
          <a:lstStyle/>
          <a:p>
            <a:r>
              <a:rPr lang="en-US" dirty="0"/>
              <a:t>Mastering Noise Monitoring: Best Practices and Leveraging Modern Technology for Industrial Hygienists</a:t>
            </a:r>
          </a:p>
        </p:txBody>
      </p:sp>
      <p:sp>
        <p:nvSpPr>
          <p:cNvPr id="5" name="Subtitle 4">
            <a:extLst>
              <a:ext uri="{FF2B5EF4-FFF2-40B4-BE49-F238E27FC236}">
                <a16:creationId xmlns:a16="http://schemas.microsoft.com/office/drawing/2014/main" id="{72D14CB3-6572-4B62-DB14-56C6A05433A9}"/>
              </a:ext>
            </a:extLst>
          </p:cNvPr>
          <p:cNvSpPr>
            <a:spLocks noGrp="1"/>
          </p:cNvSpPr>
          <p:nvPr>
            <p:ph type="subTitle" idx="1"/>
          </p:nvPr>
        </p:nvSpPr>
        <p:spPr/>
        <p:txBody>
          <a:bodyPr/>
          <a:lstStyle/>
          <a:p>
            <a:r>
              <a:rPr lang="en-US" dirty="0"/>
              <a:t>Dusty Ott, CIH – SKC Inc.</a:t>
            </a:r>
          </a:p>
          <a:p>
            <a:r>
              <a:rPr lang="en-US" dirty="0"/>
              <a:t>17 April 2025</a:t>
            </a:r>
          </a:p>
        </p:txBody>
      </p:sp>
    </p:spTree>
    <p:extLst>
      <p:ext uri="{BB962C8B-B14F-4D97-AF65-F5344CB8AC3E}">
        <p14:creationId xmlns:p14="http://schemas.microsoft.com/office/powerpoint/2010/main" val="19377970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776912-D420-43DF-9CB4-6C70CBFE868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A82C6B6-9699-6700-E6AC-EEE6B84F74D0}"/>
              </a:ext>
            </a:extLst>
          </p:cNvPr>
          <p:cNvSpPr>
            <a:spLocks noGrp="1"/>
          </p:cNvSpPr>
          <p:nvPr>
            <p:ph type="title"/>
          </p:nvPr>
        </p:nvSpPr>
        <p:spPr>
          <a:xfrm>
            <a:off x="609600" y="274638"/>
            <a:ext cx="10972800" cy="1143000"/>
          </a:xfrm>
        </p:spPr>
        <p:txBody>
          <a:bodyPr anchor="ctr">
            <a:normAutofit/>
          </a:bodyPr>
          <a:lstStyle/>
          <a:p>
            <a:r>
              <a:rPr lang="en-US" dirty="0"/>
              <a:t>Hearing Conservation Program cont’d</a:t>
            </a:r>
          </a:p>
        </p:txBody>
      </p:sp>
      <p:sp>
        <p:nvSpPr>
          <p:cNvPr id="3" name="Content Placeholder 2">
            <a:extLst>
              <a:ext uri="{FF2B5EF4-FFF2-40B4-BE49-F238E27FC236}">
                <a16:creationId xmlns:a16="http://schemas.microsoft.com/office/drawing/2014/main" id="{82432315-921A-1602-F6CC-39C4BABEC45C}"/>
              </a:ext>
            </a:extLst>
          </p:cNvPr>
          <p:cNvSpPr>
            <a:spLocks noGrp="1"/>
          </p:cNvSpPr>
          <p:nvPr>
            <p:ph sz="half" idx="1"/>
          </p:nvPr>
        </p:nvSpPr>
        <p:spPr>
          <a:xfrm>
            <a:off x="609600" y="1600201"/>
            <a:ext cx="5384800" cy="4525963"/>
          </a:xfrm>
        </p:spPr>
        <p:txBody>
          <a:bodyPr>
            <a:normAutofit lnSpcReduction="10000"/>
          </a:bodyPr>
          <a:lstStyle/>
          <a:p>
            <a:r>
              <a:rPr lang="en-US" dirty="0"/>
              <a:t>Enrollment in HC Program</a:t>
            </a:r>
          </a:p>
          <a:p>
            <a:pPr lvl="1"/>
            <a:r>
              <a:rPr lang="en-US" sz="2800" dirty="0"/>
              <a:t>Corrected AL or &gt;= 87 dBA</a:t>
            </a:r>
          </a:p>
          <a:p>
            <a:pPr lvl="1"/>
            <a:r>
              <a:rPr lang="en-US" sz="2800" dirty="0"/>
              <a:t>Dose of &gt;= 66%</a:t>
            </a:r>
          </a:p>
          <a:p>
            <a:pPr lvl="1"/>
            <a:r>
              <a:rPr lang="en-US" sz="2800" dirty="0"/>
              <a:t>Must use a threshold 80 dB</a:t>
            </a:r>
          </a:p>
          <a:p>
            <a:pPr marL="457200" lvl="1" indent="0">
              <a:buNone/>
            </a:pPr>
            <a:endParaRPr lang="en-US" sz="2800" dirty="0"/>
          </a:p>
          <a:p>
            <a:r>
              <a:rPr lang="en-US" dirty="0"/>
              <a:t>Following a Standard Threshold Shift (STS)</a:t>
            </a:r>
          </a:p>
          <a:p>
            <a:pPr lvl="1"/>
            <a:r>
              <a:rPr lang="en-US" dirty="0"/>
              <a:t>Loss of 10 dB or more across 2k, 3k, and 4k Hz compared to their baseline survey</a:t>
            </a:r>
          </a:p>
          <a:p>
            <a:pPr marL="0" indent="0">
              <a:buNone/>
            </a:pPr>
            <a:endParaRPr lang="en-US" dirty="0"/>
          </a:p>
        </p:txBody>
      </p:sp>
      <p:pic>
        <p:nvPicPr>
          <p:cNvPr id="7" name="Picture 6">
            <a:extLst>
              <a:ext uri="{FF2B5EF4-FFF2-40B4-BE49-F238E27FC236}">
                <a16:creationId xmlns:a16="http://schemas.microsoft.com/office/drawing/2014/main" id="{D30BEA2A-5533-F053-9594-C055DE6E623F}"/>
              </a:ext>
            </a:extLst>
          </p:cNvPr>
          <p:cNvPicPr>
            <a:picLocks noChangeAspect="1"/>
          </p:cNvPicPr>
          <p:nvPr/>
        </p:nvPicPr>
        <p:blipFill>
          <a:blip r:embed="rId2"/>
          <a:srcRect r="-1" b="11946"/>
          <a:stretch/>
        </p:blipFill>
        <p:spPr>
          <a:xfrm>
            <a:off x="6197600" y="1600201"/>
            <a:ext cx="5384800" cy="4525963"/>
          </a:xfrm>
          <a:prstGeom prst="rect">
            <a:avLst/>
          </a:prstGeom>
          <a:noFill/>
        </p:spPr>
      </p:pic>
      <p:sp>
        <p:nvSpPr>
          <p:cNvPr id="8" name="Oval 7">
            <a:extLst>
              <a:ext uri="{FF2B5EF4-FFF2-40B4-BE49-F238E27FC236}">
                <a16:creationId xmlns:a16="http://schemas.microsoft.com/office/drawing/2014/main" id="{7E79C832-CDEF-FE43-EE6E-C5EFD978145B}"/>
              </a:ext>
            </a:extLst>
          </p:cNvPr>
          <p:cNvSpPr/>
          <p:nvPr/>
        </p:nvSpPr>
        <p:spPr>
          <a:xfrm>
            <a:off x="6096000" y="3820633"/>
            <a:ext cx="5628167" cy="878958"/>
          </a:xfrm>
          <a:prstGeom prst="ellipse">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614824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53F3BA-F79B-DFC4-F4CD-0B97F32AA57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59D60FF-F4B5-E555-CFF1-134073B75C68}"/>
              </a:ext>
            </a:extLst>
          </p:cNvPr>
          <p:cNvSpPr>
            <a:spLocks noGrp="1"/>
          </p:cNvSpPr>
          <p:nvPr>
            <p:ph type="title"/>
          </p:nvPr>
        </p:nvSpPr>
        <p:spPr/>
        <p:txBody>
          <a:bodyPr>
            <a:normAutofit/>
          </a:bodyPr>
          <a:lstStyle/>
          <a:p>
            <a:r>
              <a:rPr lang="en-US" dirty="0"/>
              <a:t>Hearing Conservation Program cont’d</a:t>
            </a:r>
          </a:p>
        </p:txBody>
      </p:sp>
      <p:sp>
        <p:nvSpPr>
          <p:cNvPr id="3" name="Content Placeholder 2">
            <a:extLst>
              <a:ext uri="{FF2B5EF4-FFF2-40B4-BE49-F238E27FC236}">
                <a16:creationId xmlns:a16="http://schemas.microsoft.com/office/drawing/2014/main" id="{8FCF4D09-05A5-34C2-B48E-9E509201405F}"/>
              </a:ext>
            </a:extLst>
          </p:cNvPr>
          <p:cNvSpPr>
            <a:spLocks noGrp="1"/>
          </p:cNvSpPr>
          <p:nvPr>
            <p:ph sz="half" idx="1"/>
          </p:nvPr>
        </p:nvSpPr>
        <p:spPr>
          <a:xfrm>
            <a:off x="3403600" y="5156902"/>
            <a:ext cx="5384800" cy="1590740"/>
          </a:xfrm>
        </p:spPr>
        <p:txBody>
          <a:bodyPr>
            <a:normAutofit/>
          </a:bodyPr>
          <a:lstStyle/>
          <a:p>
            <a:pPr marL="0" indent="0" algn="ctr">
              <a:buNone/>
            </a:pPr>
            <a:r>
              <a:rPr lang="en-US" dirty="0"/>
              <a:t>Exposure at or above 87 dBA</a:t>
            </a:r>
          </a:p>
          <a:p>
            <a:pPr marL="0" indent="0" algn="ctr">
              <a:buNone/>
            </a:pPr>
            <a:r>
              <a:rPr lang="en-US" dirty="0"/>
              <a:t>Dose at or above 66%  </a:t>
            </a:r>
          </a:p>
        </p:txBody>
      </p:sp>
      <p:pic>
        <p:nvPicPr>
          <p:cNvPr id="5" name="Picture 4">
            <a:extLst>
              <a:ext uri="{FF2B5EF4-FFF2-40B4-BE49-F238E27FC236}">
                <a16:creationId xmlns:a16="http://schemas.microsoft.com/office/drawing/2014/main" id="{67ED8E3B-9C67-747D-D670-253EE9285ADA}"/>
              </a:ext>
            </a:extLst>
          </p:cNvPr>
          <p:cNvPicPr>
            <a:picLocks noChangeAspect="1"/>
          </p:cNvPicPr>
          <p:nvPr/>
        </p:nvPicPr>
        <p:blipFill>
          <a:blip r:embed="rId2"/>
          <a:stretch>
            <a:fillRect/>
          </a:stretch>
        </p:blipFill>
        <p:spPr>
          <a:xfrm>
            <a:off x="2366746" y="1659715"/>
            <a:ext cx="7458507" cy="3497187"/>
          </a:xfrm>
          <a:prstGeom prst="rect">
            <a:avLst/>
          </a:prstGeom>
        </p:spPr>
      </p:pic>
      <p:sp>
        <p:nvSpPr>
          <p:cNvPr id="4" name="Oval 3">
            <a:extLst>
              <a:ext uri="{FF2B5EF4-FFF2-40B4-BE49-F238E27FC236}">
                <a16:creationId xmlns:a16="http://schemas.microsoft.com/office/drawing/2014/main" id="{A8AB9646-96E8-11F7-14C6-B0E8C5F7286B}"/>
              </a:ext>
            </a:extLst>
          </p:cNvPr>
          <p:cNvSpPr/>
          <p:nvPr/>
        </p:nvSpPr>
        <p:spPr>
          <a:xfrm>
            <a:off x="2301766" y="2535275"/>
            <a:ext cx="2572932" cy="813322"/>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2914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406737-7587-93AA-FEF2-3009F731089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9BA59E6-A360-6156-AB29-61D8441EF3A6}"/>
              </a:ext>
            </a:extLst>
          </p:cNvPr>
          <p:cNvSpPr>
            <a:spLocks noGrp="1"/>
          </p:cNvSpPr>
          <p:nvPr>
            <p:ph type="title"/>
          </p:nvPr>
        </p:nvSpPr>
        <p:spPr/>
        <p:txBody>
          <a:bodyPr>
            <a:normAutofit fontScale="90000"/>
          </a:bodyPr>
          <a:lstStyle/>
          <a:p>
            <a:r>
              <a:rPr lang="en-US" dirty="0"/>
              <a:t>Pre-Survey Prep: Instrument Checks and Calibration</a:t>
            </a:r>
          </a:p>
        </p:txBody>
      </p:sp>
      <p:sp>
        <p:nvSpPr>
          <p:cNvPr id="3" name="Content Placeholder 2">
            <a:extLst>
              <a:ext uri="{FF2B5EF4-FFF2-40B4-BE49-F238E27FC236}">
                <a16:creationId xmlns:a16="http://schemas.microsoft.com/office/drawing/2014/main" id="{8D90AD76-8DCA-E72A-E86D-04BF01B25727}"/>
              </a:ext>
            </a:extLst>
          </p:cNvPr>
          <p:cNvSpPr>
            <a:spLocks noGrp="1"/>
          </p:cNvSpPr>
          <p:nvPr>
            <p:ph sz="half" idx="1"/>
          </p:nvPr>
        </p:nvSpPr>
        <p:spPr>
          <a:xfrm>
            <a:off x="206002" y="1337477"/>
            <a:ext cx="5992999" cy="4525963"/>
          </a:xfrm>
        </p:spPr>
        <p:txBody>
          <a:bodyPr>
            <a:normAutofit fontScale="77500" lnSpcReduction="20000"/>
          </a:bodyPr>
          <a:lstStyle/>
          <a:p>
            <a:endParaRPr lang="en-US" dirty="0"/>
          </a:p>
          <a:p>
            <a:r>
              <a:rPr lang="en-US" dirty="0"/>
              <a:t>Check the dosimeter battery before each survey. </a:t>
            </a:r>
            <a:r>
              <a:rPr lang="en-US" b="1" u="sng" dirty="0"/>
              <a:t>Don’t forget!!</a:t>
            </a:r>
          </a:p>
          <a:p>
            <a:pPr marL="0" indent="0">
              <a:buNone/>
            </a:pPr>
            <a:endParaRPr lang="en-US" dirty="0"/>
          </a:p>
          <a:p>
            <a:r>
              <a:rPr lang="en-US" dirty="0"/>
              <a:t>Pre- and Post- calibration process must be performed (114 dB @ 1000 Hz)</a:t>
            </a:r>
          </a:p>
          <a:p>
            <a:pPr lvl="1"/>
            <a:r>
              <a:rPr lang="en-US" dirty="0"/>
              <a:t>Ensures data accuracy</a:t>
            </a:r>
          </a:p>
          <a:p>
            <a:pPr lvl="1"/>
            <a:r>
              <a:rPr lang="en-US" dirty="0"/>
              <a:t>Identifies instrumental drift </a:t>
            </a:r>
          </a:p>
          <a:p>
            <a:pPr lvl="1"/>
            <a:r>
              <a:rPr lang="en-US" dirty="0"/>
              <a:t>Automatic calibrator recognition</a:t>
            </a:r>
          </a:p>
          <a:p>
            <a:pPr lvl="1"/>
            <a:endParaRPr lang="en-US" dirty="0"/>
          </a:p>
          <a:p>
            <a:pPr>
              <a:defRPr/>
            </a:pPr>
            <a:r>
              <a:rPr kumimoji="0" lang="en-US" sz="2800" b="0" i="0" u="none" strike="noStrike" kern="1200" cap="none" spc="0" normalizeH="0" baseline="0" noProof="0" dirty="0">
                <a:ln>
                  <a:noFill/>
                </a:ln>
                <a:solidFill>
                  <a:srgbClr val="414A87"/>
                </a:solidFill>
                <a:effectLst/>
                <a:uLnTx/>
                <a:uFillTx/>
                <a:latin typeface="Arial" panose="020B0604020202020204" pitchFamily="34" charset="0"/>
                <a:ea typeface="+mn-ea"/>
                <a:cs typeface="Arial" panose="020B0604020202020204" pitchFamily="34" charset="0"/>
              </a:rPr>
              <a:t>Ensure wind screen is secured and in place prior to sampling</a:t>
            </a:r>
          </a:p>
          <a:p>
            <a:pPr lvl="1">
              <a:defRPr/>
            </a:pPr>
            <a:r>
              <a:rPr kumimoji="0" lang="en-US" b="0" i="0" u="none" strike="noStrike" kern="1200" cap="none" spc="0" normalizeH="0" baseline="0" noProof="0" dirty="0">
                <a:ln>
                  <a:noFill/>
                </a:ln>
                <a:solidFill>
                  <a:srgbClr val="414A87"/>
                </a:solidFill>
                <a:effectLst/>
                <a:uLnTx/>
                <a:uFillTx/>
                <a:latin typeface="Arial" panose="020B0604020202020204" pitchFamily="34" charset="0"/>
                <a:ea typeface="+mn-ea"/>
                <a:cs typeface="Arial" panose="020B0604020202020204" pitchFamily="34" charset="0"/>
              </a:rPr>
              <a:t>Acoustically transparent</a:t>
            </a:r>
          </a:p>
          <a:p>
            <a:pPr lvl="1">
              <a:defRPr/>
            </a:pPr>
            <a:r>
              <a:rPr lang="en-US" dirty="0"/>
              <a:t>10-12 mph wind</a:t>
            </a:r>
            <a:endParaRPr kumimoji="0" lang="en-US" b="0" i="0" u="none" strike="noStrike" kern="1200" cap="none" spc="0" normalizeH="0" baseline="0" noProof="0" dirty="0">
              <a:ln>
                <a:noFill/>
              </a:ln>
              <a:solidFill>
                <a:srgbClr val="414A87"/>
              </a:solidFill>
              <a:effectLst/>
              <a:uLnTx/>
              <a:uFillTx/>
              <a:latin typeface="Arial" panose="020B0604020202020204" pitchFamily="34" charset="0"/>
              <a:ea typeface="+mn-ea"/>
              <a:cs typeface="Arial" panose="020B0604020202020204" pitchFamily="34" charset="0"/>
            </a:endParaRPr>
          </a:p>
          <a:p>
            <a:pPr lvl="1"/>
            <a:endParaRPr lang="en-US" dirty="0"/>
          </a:p>
        </p:txBody>
      </p:sp>
      <p:pic>
        <p:nvPicPr>
          <p:cNvPr id="6146" name="Picture 2" descr="Combat Calibration Drift in Gas Sensors ...">
            <a:extLst>
              <a:ext uri="{FF2B5EF4-FFF2-40B4-BE49-F238E27FC236}">
                <a16:creationId xmlns:a16="http://schemas.microsoft.com/office/drawing/2014/main" id="{6BE7B075-5406-4B02-BB56-6F3FB1999B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91133" y="2190307"/>
            <a:ext cx="5036259" cy="28203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59046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F42E78-52AB-756B-B70B-9CC34AE31EA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D7AE6F4-84A6-5312-4F3B-AF001ED07B41}"/>
              </a:ext>
            </a:extLst>
          </p:cNvPr>
          <p:cNvSpPr>
            <a:spLocks noGrp="1"/>
          </p:cNvSpPr>
          <p:nvPr>
            <p:ph type="title"/>
          </p:nvPr>
        </p:nvSpPr>
        <p:spPr>
          <a:xfrm>
            <a:off x="609600" y="454366"/>
            <a:ext cx="10972800" cy="1143000"/>
          </a:xfrm>
        </p:spPr>
        <p:txBody>
          <a:bodyPr>
            <a:normAutofit fontScale="90000"/>
          </a:bodyPr>
          <a:lstStyle/>
          <a:p>
            <a:r>
              <a:rPr lang="en-US" dirty="0"/>
              <a:t>Proper Dosimeter Placement and Worker Communication</a:t>
            </a:r>
          </a:p>
        </p:txBody>
      </p:sp>
      <p:sp>
        <p:nvSpPr>
          <p:cNvPr id="3" name="Content Placeholder 2">
            <a:extLst>
              <a:ext uri="{FF2B5EF4-FFF2-40B4-BE49-F238E27FC236}">
                <a16:creationId xmlns:a16="http://schemas.microsoft.com/office/drawing/2014/main" id="{ED6B47CE-EF66-48EF-D2F4-9E3A2A5CE10E}"/>
              </a:ext>
            </a:extLst>
          </p:cNvPr>
          <p:cNvSpPr>
            <a:spLocks noGrp="1"/>
          </p:cNvSpPr>
          <p:nvPr>
            <p:ph sz="half" idx="1"/>
          </p:nvPr>
        </p:nvSpPr>
        <p:spPr/>
        <p:txBody>
          <a:bodyPr>
            <a:normAutofit fontScale="85000" lnSpcReduction="20000"/>
          </a:bodyPr>
          <a:lstStyle/>
          <a:p>
            <a:r>
              <a:rPr lang="en-US" dirty="0"/>
              <a:t>Correct dosimeter placement:</a:t>
            </a:r>
          </a:p>
          <a:p>
            <a:pPr lvl="1"/>
            <a:r>
              <a:rPr lang="en-US" dirty="0"/>
              <a:t>Typically on the shoulder, close to the ear and secured to the workers clothing</a:t>
            </a:r>
          </a:p>
          <a:p>
            <a:pPr lvl="1"/>
            <a:endParaRPr lang="en-US" dirty="0"/>
          </a:p>
          <a:p>
            <a:r>
              <a:rPr lang="en-US" dirty="0"/>
              <a:t>Inform the worker:</a:t>
            </a:r>
          </a:p>
          <a:p>
            <a:pPr lvl="1"/>
            <a:r>
              <a:rPr lang="en-US" dirty="0"/>
              <a:t>Purpose of the monitoring and </a:t>
            </a:r>
          </a:p>
          <a:p>
            <a:pPr lvl="1"/>
            <a:r>
              <a:rPr lang="en-US" dirty="0"/>
              <a:t>How the dosimeter works </a:t>
            </a:r>
          </a:p>
          <a:p>
            <a:pPr lvl="1"/>
            <a:r>
              <a:rPr lang="en-US" dirty="0"/>
              <a:t>Helps ensure cooperation and prevents tampering</a:t>
            </a:r>
          </a:p>
          <a:p>
            <a:endParaRPr lang="en-US" dirty="0"/>
          </a:p>
          <a:p>
            <a:r>
              <a:rPr lang="en-US" dirty="0"/>
              <a:t>Periodically check the placement periodically throughout the workday to ensure it remains in the correct position.</a:t>
            </a:r>
          </a:p>
        </p:txBody>
      </p:sp>
      <p:pic>
        <p:nvPicPr>
          <p:cNvPr id="7170" name="Picture 2" descr="Introducing the NEW SKC NoiseCHEK Personal Noise Dosimeter">
            <a:extLst>
              <a:ext uri="{FF2B5EF4-FFF2-40B4-BE49-F238E27FC236}">
                <a16:creationId xmlns:a16="http://schemas.microsoft.com/office/drawing/2014/main" id="{3373B866-EEFF-DB60-404F-4CF08752667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5819"/>
          <a:stretch/>
        </p:blipFill>
        <p:spPr bwMode="auto">
          <a:xfrm>
            <a:off x="6988391" y="2383209"/>
            <a:ext cx="4526815" cy="2768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80400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3C79D6-F09D-7D4F-8692-E3E06B0668B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1B0812A-D6F2-3DFF-B2F0-ED7419DE4448}"/>
              </a:ext>
            </a:extLst>
          </p:cNvPr>
          <p:cNvSpPr>
            <a:spLocks noGrp="1"/>
          </p:cNvSpPr>
          <p:nvPr>
            <p:ph type="title"/>
          </p:nvPr>
        </p:nvSpPr>
        <p:spPr/>
        <p:txBody>
          <a:bodyPr>
            <a:normAutofit/>
          </a:bodyPr>
          <a:lstStyle/>
          <a:p>
            <a:pPr algn="l"/>
            <a:r>
              <a:rPr lang="en-US" dirty="0"/>
              <a:t>Additional Considerations</a:t>
            </a:r>
          </a:p>
        </p:txBody>
      </p:sp>
      <p:sp>
        <p:nvSpPr>
          <p:cNvPr id="3" name="Content Placeholder 2">
            <a:extLst>
              <a:ext uri="{FF2B5EF4-FFF2-40B4-BE49-F238E27FC236}">
                <a16:creationId xmlns:a16="http://schemas.microsoft.com/office/drawing/2014/main" id="{085DA1D0-0DCA-B71D-32B8-65C00B845F3D}"/>
              </a:ext>
            </a:extLst>
          </p:cNvPr>
          <p:cNvSpPr>
            <a:spLocks noGrp="1"/>
          </p:cNvSpPr>
          <p:nvPr>
            <p:ph sz="half" idx="1"/>
          </p:nvPr>
        </p:nvSpPr>
        <p:spPr>
          <a:xfrm>
            <a:off x="390985" y="1600201"/>
            <a:ext cx="6016121" cy="4525963"/>
          </a:xfrm>
        </p:spPr>
        <p:txBody>
          <a:bodyPr>
            <a:normAutofit/>
          </a:bodyPr>
          <a:lstStyle/>
          <a:p>
            <a:r>
              <a:rPr lang="en-US" dirty="0"/>
              <a:t>Employee behavior </a:t>
            </a:r>
          </a:p>
          <a:p>
            <a:pPr lvl="1"/>
            <a:r>
              <a:rPr lang="en-US" dirty="0"/>
              <a:t>Removing dosimeters</a:t>
            </a:r>
          </a:p>
          <a:p>
            <a:pPr lvl="1"/>
            <a:r>
              <a:rPr lang="en-US" dirty="0"/>
              <a:t>‘Helping’</a:t>
            </a:r>
          </a:p>
          <a:p>
            <a:pPr lvl="1"/>
            <a:r>
              <a:rPr lang="en-US" dirty="0"/>
              <a:t>Sabotage of measurements</a:t>
            </a:r>
          </a:p>
          <a:p>
            <a:r>
              <a:rPr lang="en-US" dirty="0"/>
              <a:t>Incorrect assumptions about tasks</a:t>
            </a:r>
          </a:p>
          <a:p>
            <a:r>
              <a:rPr lang="en-US" dirty="0"/>
              <a:t>Wind interference &gt;10-12 mph</a:t>
            </a:r>
          </a:p>
          <a:p>
            <a:r>
              <a:rPr lang="en-US" dirty="0"/>
              <a:t>Not observing the worker during the monitoring period</a:t>
            </a:r>
          </a:p>
        </p:txBody>
      </p:sp>
      <p:pic>
        <p:nvPicPr>
          <p:cNvPr id="18434" name="Picture 2" descr="The Best Office Pranks Of All Time">
            <a:extLst>
              <a:ext uri="{FF2B5EF4-FFF2-40B4-BE49-F238E27FC236}">
                <a16:creationId xmlns:a16="http://schemas.microsoft.com/office/drawing/2014/main" id="{79468D27-5B8A-B3DE-0CEB-6985D9C6D01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974" r="4563"/>
          <a:stretch/>
        </p:blipFill>
        <p:spPr bwMode="auto">
          <a:xfrm>
            <a:off x="6599274" y="1844196"/>
            <a:ext cx="5139070" cy="2276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40120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3CE209-DAED-B953-715E-7DF502C5ACD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D11B453-8993-0F4A-BD94-6795C5012740}"/>
              </a:ext>
            </a:extLst>
          </p:cNvPr>
          <p:cNvSpPr>
            <a:spLocks noGrp="1"/>
          </p:cNvSpPr>
          <p:nvPr>
            <p:ph type="title"/>
          </p:nvPr>
        </p:nvSpPr>
        <p:spPr/>
        <p:txBody>
          <a:bodyPr>
            <a:normAutofit fontScale="90000"/>
          </a:bodyPr>
          <a:lstStyle/>
          <a:p>
            <a:r>
              <a:rPr lang="en-US" dirty="0"/>
              <a:t>Real-Time Date Backup: Manual Note Taking</a:t>
            </a:r>
          </a:p>
        </p:txBody>
      </p:sp>
      <p:sp>
        <p:nvSpPr>
          <p:cNvPr id="3" name="Content Placeholder 2">
            <a:extLst>
              <a:ext uri="{FF2B5EF4-FFF2-40B4-BE49-F238E27FC236}">
                <a16:creationId xmlns:a16="http://schemas.microsoft.com/office/drawing/2014/main" id="{2DDC9187-48F3-4971-BE2F-7992BBA1FFD0}"/>
              </a:ext>
            </a:extLst>
          </p:cNvPr>
          <p:cNvSpPr>
            <a:spLocks noGrp="1"/>
          </p:cNvSpPr>
          <p:nvPr>
            <p:ph sz="half" idx="1"/>
          </p:nvPr>
        </p:nvSpPr>
        <p:spPr>
          <a:xfrm>
            <a:off x="276446" y="1640960"/>
            <a:ext cx="5696688" cy="4525963"/>
          </a:xfrm>
        </p:spPr>
        <p:txBody>
          <a:bodyPr>
            <a:normAutofit/>
          </a:bodyPr>
          <a:lstStyle/>
          <a:p>
            <a:r>
              <a:rPr lang="en-US" sz="2000" dirty="0"/>
              <a:t>Paper and Pencil don’t run out of battery</a:t>
            </a:r>
          </a:p>
          <a:p>
            <a:pPr lvl="1"/>
            <a:r>
              <a:rPr lang="en-US" sz="1600" dirty="0"/>
              <a:t>‘OG’ but still a good-e</a:t>
            </a:r>
          </a:p>
          <a:p>
            <a:endParaRPr lang="en-US" sz="2000" dirty="0"/>
          </a:p>
          <a:p>
            <a:r>
              <a:rPr lang="en-US" sz="2000" dirty="0"/>
              <a:t>Include drawings or pictures of workplace</a:t>
            </a:r>
          </a:p>
          <a:p>
            <a:pPr lvl="1"/>
            <a:r>
              <a:rPr lang="en-US" sz="1600" dirty="0"/>
              <a:t>Do your best, we are not all Michelangelo</a:t>
            </a:r>
          </a:p>
          <a:p>
            <a:pPr lvl="1"/>
            <a:r>
              <a:rPr lang="en-US" sz="1600" dirty="0"/>
              <a:t>If you can draw it, you can explain it </a:t>
            </a:r>
          </a:p>
          <a:p>
            <a:endParaRPr lang="en-US" sz="2000" dirty="0"/>
          </a:p>
          <a:p>
            <a:r>
              <a:rPr lang="en-US" sz="2000" dirty="0"/>
              <a:t>Notes provide valuable contextual information and can help in data interpretation</a:t>
            </a:r>
          </a:p>
          <a:p>
            <a:endParaRPr lang="en-US" sz="2000" dirty="0"/>
          </a:p>
          <a:p>
            <a:r>
              <a:rPr lang="en-US" sz="2000" dirty="0"/>
              <a:t>Once you get back to the office, you can “upgrade” your drawings/notes on a computer</a:t>
            </a:r>
          </a:p>
        </p:txBody>
      </p:sp>
      <p:pic>
        <p:nvPicPr>
          <p:cNvPr id="8198" name="Picture 6" descr="Field Notes - what students need to learn to do. - GEOetc">
            <a:extLst>
              <a:ext uri="{FF2B5EF4-FFF2-40B4-BE49-F238E27FC236}">
                <a16:creationId xmlns:a16="http://schemas.microsoft.com/office/drawing/2014/main" id="{517FE2DB-DB77-1605-12A9-A044AA8929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64520" y="1600201"/>
            <a:ext cx="5417880" cy="40634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86097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187123-630B-F7CA-A07F-BBE4F3ECCC3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89ACB5B-BFE0-9FDB-58E3-EFFDA67BE04F}"/>
              </a:ext>
            </a:extLst>
          </p:cNvPr>
          <p:cNvSpPr>
            <a:spLocks noGrp="1"/>
          </p:cNvSpPr>
          <p:nvPr>
            <p:ph type="title"/>
          </p:nvPr>
        </p:nvSpPr>
        <p:spPr/>
        <p:txBody>
          <a:bodyPr>
            <a:normAutofit fontScale="90000"/>
          </a:bodyPr>
          <a:lstStyle/>
          <a:p>
            <a:r>
              <a:rPr lang="en-US" dirty="0"/>
              <a:t>Enhanced Documentation with Technology</a:t>
            </a:r>
          </a:p>
        </p:txBody>
      </p:sp>
      <p:sp>
        <p:nvSpPr>
          <p:cNvPr id="3" name="Content Placeholder 2">
            <a:extLst>
              <a:ext uri="{FF2B5EF4-FFF2-40B4-BE49-F238E27FC236}">
                <a16:creationId xmlns:a16="http://schemas.microsoft.com/office/drawing/2014/main" id="{3209A57A-24C2-4ED2-4DA1-69F184EE6AB9}"/>
              </a:ext>
            </a:extLst>
          </p:cNvPr>
          <p:cNvSpPr>
            <a:spLocks noGrp="1"/>
          </p:cNvSpPr>
          <p:nvPr>
            <p:ph sz="half" idx="1"/>
          </p:nvPr>
        </p:nvSpPr>
        <p:spPr>
          <a:xfrm>
            <a:off x="609600" y="1600201"/>
            <a:ext cx="5486400" cy="4525963"/>
          </a:xfrm>
        </p:spPr>
        <p:txBody>
          <a:bodyPr>
            <a:normAutofit fontScale="92500"/>
          </a:bodyPr>
          <a:lstStyle/>
          <a:p>
            <a:r>
              <a:rPr lang="en-US" dirty="0"/>
              <a:t>Bluetooth enabled phones/tablets</a:t>
            </a:r>
          </a:p>
          <a:p>
            <a:pPr lvl="1"/>
            <a:r>
              <a:rPr lang="en-US" dirty="0"/>
              <a:t>Wirelessly connect to the app to view information real time</a:t>
            </a:r>
          </a:p>
          <a:p>
            <a:pPr lvl="1"/>
            <a:r>
              <a:rPr lang="en-US" dirty="0"/>
              <a:t>Take screenshots of live data to include in digital field notes</a:t>
            </a:r>
          </a:p>
          <a:p>
            <a:pPr lvl="1"/>
            <a:r>
              <a:rPr lang="en-US" dirty="0"/>
              <a:t>Take pictures of the task and/or environment to augment your notes</a:t>
            </a:r>
          </a:p>
          <a:p>
            <a:pPr marL="457200" lvl="1" indent="0">
              <a:buNone/>
            </a:pPr>
            <a:endParaRPr lang="en-US" dirty="0"/>
          </a:p>
          <a:p>
            <a:r>
              <a:rPr lang="en-US" dirty="0"/>
              <a:t>More information can lead to more meaningful post-sampling discussions</a:t>
            </a:r>
          </a:p>
          <a:p>
            <a:endParaRPr lang="en-US" dirty="0"/>
          </a:p>
          <a:p>
            <a:endParaRPr lang="en-US" dirty="0"/>
          </a:p>
        </p:txBody>
      </p:sp>
      <p:pic>
        <p:nvPicPr>
          <p:cNvPr id="9218" name="Picture 2" descr="Rugged iPad xCases and Bundles for Business | MobileDemand">
            <a:extLst>
              <a:ext uri="{FF2B5EF4-FFF2-40B4-BE49-F238E27FC236}">
                <a16:creationId xmlns:a16="http://schemas.microsoft.com/office/drawing/2014/main" id="{8BD3541A-C163-1631-C2AE-76BA253B8D9F}"/>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6322938" y="1870701"/>
            <a:ext cx="4862514" cy="38802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93446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611431-9075-E2CC-9F6B-11FFAD56946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28A46C3-7996-BF62-6290-9DF5FCAA2F44}"/>
              </a:ext>
            </a:extLst>
          </p:cNvPr>
          <p:cNvSpPr>
            <a:spLocks noGrp="1"/>
          </p:cNvSpPr>
          <p:nvPr>
            <p:ph type="title"/>
          </p:nvPr>
        </p:nvSpPr>
        <p:spPr>
          <a:xfrm>
            <a:off x="319515" y="454366"/>
            <a:ext cx="10972800" cy="1143000"/>
          </a:xfrm>
        </p:spPr>
        <p:txBody>
          <a:bodyPr>
            <a:normAutofit fontScale="90000"/>
          </a:bodyPr>
          <a:lstStyle/>
          <a:p>
            <a:pPr algn="l"/>
            <a:r>
              <a:rPr lang="en-US" dirty="0"/>
              <a:t>Best Practices for Monitoring During Lunch Breaks</a:t>
            </a:r>
          </a:p>
        </p:txBody>
      </p:sp>
      <p:sp>
        <p:nvSpPr>
          <p:cNvPr id="3" name="Content Placeholder 2">
            <a:extLst>
              <a:ext uri="{FF2B5EF4-FFF2-40B4-BE49-F238E27FC236}">
                <a16:creationId xmlns:a16="http://schemas.microsoft.com/office/drawing/2014/main" id="{F5CDA261-20D6-D3C3-E77C-9398998E22C6}"/>
              </a:ext>
            </a:extLst>
          </p:cNvPr>
          <p:cNvSpPr>
            <a:spLocks noGrp="1"/>
          </p:cNvSpPr>
          <p:nvPr>
            <p:ph sz="half" idx="1"/>
          </p:nvPr>
        </p:nvSpPr>
        <p:spPr>
          <a:xfrm>
            <a:off x="609600" y="1713713"/>
            <a:ext cx="5384800" cy="4525963"/>
          </a:xfrm>
        </p:spPr>
        <p:txBody>
          <a:bodyPr>
            <a:normAutofit fontScale="85000" lnSpcReduction="20000"/>
          </a:bodyPr>
          <a:lstStyle/>
          <a:p>
            <a:r>
              <a:rPr lang="en-US" dirty="0"/>
              <a:t>Varying perspectives on monitoring during lunch breaks</a:t>
            </a:r>
          </a:p>
          <a:p>
            <a:pPr lvl="1"/>
            <a:r>
              <a:rPr lang="en-US" dirty="0"/>
              <a:t>Considering whether workers remain in the work environment or go to a quiet break room.</a:t>
            </a:r>
          </a:p>
          <a:p>
            <a:endParaRPr lang="en-US" dirty="0"/>
          </a:p>
          <a:p>
            <a:r>
              <a:rPr lang="en-US" dirty="0"/>
              <a:t>Different policies between different companies</a:t>
            </a:r>
          </a:p>
          <a:p>
            <a:pPr lvl="1"/>
            <a:r>
              <a:rPr lang="en-US" dirty="0"/>
              <a:t>Continuous monitoring</a:t>
            </a:r>
          </a:p>
          <a:p>
            <a:pPr lvl="1"/>
            <a:r>
              <a:rPr lang="en-US" dirty="0"/>
              <a:t>Pausing/stopping</a:t>
            </a:r>
          </a:p>
          <a:p>
            <a:endParaRPr lang="en-US" dirty="0"/>
          </a:p>
          <a:p>
            <a:r>
              <a:rPr lang="en-US" dirty="0"/>
              <a:t>Best practice depends on the potential for noise exposure during the break and company policy</a:t>
            </a:r>
          </a:p>
        </p:txBody>
      </p:sp>
      <p:pic>
        <p:nvPicPr>
          <p:cNvPr id="17410" name="Picture 2" descr="House Bill 500 Takes Away Kentucky Workers' Lunch and Rest Breaks and Cuts  Their Pay - Kentucky Center for Economic Policy : r/WorkReform">
            <a:extLst>
              <a:ext uri="{FF2B5EF4-FFF2-40B4-BE49-F238E27FC236}">
                <a16:creationId xmlns:a16="http://schemas.microsoft.com/office/drawing/2014/main" id="{2AA488B4-AD7A-C266-2355-2862B9333D7F}"/>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7215963" y="1597366"/>
            <a:ext cx="3877340" cy="43818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74172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40D4C7-7200-3E26-ADCF-306CA0898A5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09F1783-AFED-97BF-CDB9-053693E72AF0}"/>
              </a:ext>
            </a:extLst>
          </p:cNvPr>
          <p:cNvSpPr>
            <a:spLocks noGrp="1"/>
          </p:cNvSpPr>
          <p:nvPr>
            <p:ph type="title"/>
          </p:nvPr>
        </p:nvSpPr>
        <p:spPr/>
        <p:txBody>
          <a:bodyPr>
            <a:normAutofit fontScale="90000"/>
          </a:bodyPr>
          <a:lstStyle/>
          <a:p>
            <a:pPr algn="l"/>
            <a:r>
              <a:rPr lang="en-US" dirty="0"/>
              <a:t>The Differences in Hearing Protection NRR and PAR</a:t>
            </a:r>
          </a:p>
        </p:txBody>
      </p:sp>
      <p:sp>
        <p:nvSpPr>
          <p:cNvPr id="3" name="Content Placeholder 2">
            <a:extLst>
              <a:ext uri="{FF2B5EF4-FFF2-40B4-BE49-F238E27FC236}">
                <a16:creationId xmlns:a16="http://schemas.microsoft.com/office/drawing/2014/main" id="{EDD29B51-E22B-4521-87E2-7F9AECE56B40}"/>
              </a:ext>
            </a:extLst>
          </p:cNvPr>
          <p:cNvSpPr>
            <a:spLocks noGrp="1"/>
          </p:cNvSpPr>
          <p:nvPr>
            <p:ph sz="half" idx="1"/>
          </p:nvPr>
        </p:nvSpPr>
        <p:spPr>
          <a:xfrm>
            <a:off x="482009" y="1749057"/>
            <a:ext cx="5550195" cy="4525963"/>
          </a:xfrm>
        </p:spPr>
        <p:txBody>
          <a:bodyPr>
            <a:normAutofit/>
          </a:bodyPr>
          <a:lstStyle/>
          <a:p>
            <a:r>
              <a:rPr lang="en-US" sz="2400" dirty="0"/>
              <a:t>Noise Reduction Rating (NRR):</a:t>
            </a:r>
          </a:p>
          <a:p>
            <a:pPr lvl="1"/>
            <a:r>
              <a:rPr lang="en-US" sz="2000" dirty="0"/>
              <a:t>Laboratory-derived numerical estimate of how much the hearing protector can reduce noise exposure </a:t>
            </a:r>
          </a:p>
          <a:p>
            <a:endParaRPr lang="en-US" dirty="0"/>
          </a:p>
          <a:p>
            <a:r>
              <a:rPr lang="en-US" sz="2400" dirty="0"/>
              <a:t>Personal Attenuation Rating (PAR):</a:t>
            </a:r>
          </a:p>
          <a:p>
            <a:pPr lvl="1"/>
            <a:r>
              <a:rPr lang="en-US" sz="2000" dirty="0"/>
              <a:t>Actual amount of noise reduction a specific individual achieves when wearing a particular hearing protector</a:t>
            </a:r>
          </a:p>
          <a:p>
            <a:pPr lvl="1"/>
            <a:r>
              <a:rPr lang="en-US" sz="2000" dirty="0"/>
              <a:t>Users are ‘fit tested’ for various HPDs</a:t>
            </a:r>
          </a:p>
          <a:p>
            <a:pPr lvl="1"/>
            <a:r>
              <a:rPr lang="en-US" sz="2000" dirty="0"/>
              <a:t>Commonly referred to as ‘Best Practice’</a:t>
            </a:r>
          </a:p>
        </p:txBody>
      </p:sp>
      <p:pic>
        <p:nvPicPr>
          <p:cNvPr id="19458" name="Picture 2" descr="3M™ E-A-Rfit™ Dual-Ear Validation System 393-1100 | 3M United States">
            <a:extLst>
              <a:ext uri="{FF2B5EF4-FFF2-40B4-BE49-F238E27FC236}">
                <a16:creationId xmlns:a16="http://schemas.microsoft.com/office/drawing/2014/main" id="{DE5E3C9A-31F9-4BE4-133E-B9F26AE2A9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7146" y="1681771"/>
            <a:ext cx="5847722" cy="34944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13335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D64DA2-B826-F0AA-5CAC-788098B7DCA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F291FF1-CEEA-B871-04FF-8A0E71BDE54D}"/>
              </a:ext>
            </a:extLst>
          </p:cNvPr>
          <p:cNvSpPr>
            <a:spLocks noGrp="1"/>
          </p:cNvSpPr>
          <p:nvPr>
            <p:ph type="title"/>
          </p:nvPr>
        </p:nvSpPr>
        <p:spPr>
          <a:xfrm>
            <a:off x="248093" y="402228"/>
            <a:ext cx="10972800" cy="1143000"/>
          </a:xfrm>
        </p:spPr>
        <p:txBody>
          <a:bodyPr>
            <a:normAutofit fontScale="90000"/>
          </a:bodyPr>
          <a:lstStyle/>
          <a:p>
            <a:pPr algn="l"/>
            <a:r>
              <a:rPr lang="en-US" dirty="0"/>
              <a:t>Understanding the Limitations of NRR and Real-World Attenuation</a:t>
            </a:r>
          </a:p>
        </p:txBody>
      </p:sp>
      <p:sp>
        <p:nvSpPr>
          <p:cNvPr id="3" name="Content Placeholder 2">
            <a:extLst>
              <a:ext uri="{FF2B5EF4-FFF2-40B4-BE49-F238E27FC236}">
                <a16:creationId xmlns:a16="http://schemas.microsoft.com/office/drawing/2014/main" id="{F66C8114-C842-5D39-8ECD-EF5262D9AEB0}"/>
              </a:ext>
            </a:extLst>
          </p:cNvPr>
          <p:cNvSpPr>
            <a:spLocks noGrp="1"/>
          </p:cNvSpPr>
          <p:nvPr>
            <p:ph sz="half" idx="1"/>
          </p:nvPr>
        </p:nvSpPr>
        <p:spPr>
          <a:xfrm>
            <a:off x="609600" y="1600201"/>
            <a:ext cx="5384800" cy="5176283"/>
          </a:xfrm>
        </p:spPr>
        <p:txBody>
          <a:bodyPr>
            <a:normAutofit/>
          </a:bodyPr>
          <a:lstStyle/>
          <a:p>
            <a:r>
              <a:rPr lang="en-US" dirty="0"/>
              <a:t>NRR often overestimates the real-world attenuation:</a:t>
            </a:r>
          </a:p>
          <a:p>
            <a:pPr lvl="1"/>
            <a:r>
              <a:rPr lang="en-US" dirty="0"/>
              <a:t>Fit of the Hearing Protector</a:t>
            </a:r>
          </a:p>
          <a:p>
            <a:pPr lvl="1"/>
            <a:r>
              <a:rPr lang="en-US" dirty="0"/>
              <a:t>Consistency of use</a:t>
            </a:r>
          </a:p>
          <a:p>
            <a:pPr lvl="1"/>
            <a:r>
              <a:rPr lang="en-US" dirty="0"/>
              <a:t>Individual ear canal size and shape</a:t>
            </a:r>
          </a:p>
          <a:p>
            <a:pPr lvl="1"/>
            <a:r>
              <a:rPr lang="en-US" dirty="0"/>
              <a:t>Workplace conditions </a:t>
            </a:r>
          </a:p>
          <a:p>
            <a:pPr lvl="1"/>
            <a:endParaRPr lang="en-US" dirty="0"/>
          </a:p>
          <a:p>
            <a:r>
              <a:rPr lang="en-US" dirty="0"/>
              <a:t>Common Formula</a:t>
            </a:r>
          </a:p>
          <a:p>
            <a:pPr lvl="1"/>
            <a:r>
              <a:rPr lang="en-US" dirty="0"/>
              <a:t>(NRR-7) / 2 </a:t>
            </a:r>
          </a:p>
        </p:txBody>
      </p:sp>
      <p:pic>
        <p:nvPicPr>
          <p:cNvPr id="22530" name="Picture 2" descr="Understanding Calculus Limits: Explained Simply">
            <a:extLst>
              <a:ext uri="{FF2B5EF4-FFF2-40B4-BE49-F238E27FC236}">
                <a16:creationId xmlns:a16="http://schemas.microsoft.com/office/drawing/2014/main" id="{28704502-637D-6BC0-954F-6A523B8A7F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35063" y="1222046"/>
            <a:ext cx="2827373" cy="5048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27738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357E3C-8E62-541B-FF4F-6A973666DACA}"/>
              </a:ext>
            </a:extLst>
          </p:cNvPr>
          <p:cNvSpPr>
            <a:spLocks noGrp="1"/>
          </p:cNvSpPr>
          <p:nvPr>
            <p:ph type="title"/>
          </p:nvPr>
        </p:nvSpPr>
        <p:spPr>
          <a:xfrm>
            <a:off x="609600" y="460672"/>
            <a:ext cx="10972800" cy="1143000"/>
          </a:xfrm>
        </p:spPr>
        <p:txBody>
          <a:bodyPr>
            <a:normAutofit fontScale="90000"/>
          </a:bodyPr>
          <a:lstStyle/>
          <a:p>
            <a:pPr algn="l"/>
            <a:r>
              <a:rPr lang="en-US" dirty="0"/>
              <a:t>Setting the Stage: Why accurate Noise Measurement Matters for IH’s</a:t>
            </a:r>
          </a:p>
        </p:txBody>
      </p:sp>
      <p:sp>
        <p:nvSpPr>
          <p:cNvPr id="3" name="Content Placeholder 2">
            <a:extLst>
              <a:ext uri="{FF2B5EF4-FFF2-40B4-BE49-F238E27FC236}">
                <a16:creationId xmlns:a16="http://schemas.microsoft.com/office/drawing/2014/main" id="{D1549256-9826-A68B-BB5D-B2AA7AC85077}"/>
              </a:ext>
            </a:extLst>
          </p:cNvPr>
          <p:cNvSpPr>
            <a:spLocks noGrp="1"/>
          </p:cNvSpPr>
          <p:nvPr>
            <p:ph idx="1"/>
          </p:nvPr>
        </p:nvSpPr>
        <p:spPr>
          <a:xfrm>
            <a:off x="565457" y="1764163"/>
            <a:ext cx="6207410" cy="4525963"/>
          </a:xfrm>
        </p:spPr>
        <p:txBody>
          <a:bodyPr>
            <a:normAutofit lnSpcReduction="10000"/>
          </a:bodyPr>
          <a:lstStyle/>
          <a:p>
            <a:r>
              <a:rPr lang="en-US" sz="2800" dirty="0"/>
              <a:t>Provide practical insights and guidance's on conducting effective noise monitoring</a:t>
            </a:r>
          </a:p>
          <a:p>
            <a:endParaRPr lang="en-US" sz="2800" dirty="0"/>
          </a:p>
          <a:p>
            <a:r>
              <a:rPr lang="en-US" sz="2800" dirty="0"/>
              <a:t>Understanding key concepts to ensure accurate assessments and regulatory compliance</a:t>
            </a:r>
          </a:p>
          <a:p>
            <a:endParaRPr lang="en-US" sz="2800" dirty="0"/>
          </a:p>
          <a:p>
            <a:r>
              <a:rPr lang="en-US" sz="2800" dirty="0"/>
              <a:t>Utilizing modern dosimeter and software features to rock your world</a:t>
            </a:r>
          </a:p>
          <a:p>
            <a:endParaRPr lang="en-US" dirty="0"/>
          </a:p>
        </p:txBody>
      </p:sp>
      <p:pic>
        <p:nvPicPr>
          <p:cNvPr id="1026" name="Picture 2" descr="Noise Pollution | WorldBeat Center Official Website">
            <a:extLst>
              <a:ext uri="{FF2B5EF4-FFF2-40B4-BE49-F238E27FC236}">
                <a16:creationId xmlns:a16="http://schemas.microsoft.com/office/drawing/2014/main" id="{33427F2C-C163-77EC-19FF-C3A41097682B}"/>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677246" y="2200939"/>
            <a:ext cx="5280837" cy="29704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8912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09F064-D891-4972-F3E9-9E8D514FC24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A5629D0-829F-1FDA-1033-F0470005A53A}"/>
              </a:ext>
            </a:extLst>
          </p:cNvPr>
          <p:cNvSpPr>
            <a:spLocks noGrp="1"/>
          </p:cNvSpPr>
          <p:nvPr>
            <p:ph type="title"/>
          </p:nvPr>
        </p:nvSpPr>
        <p:spPr>
          <a:xfrm>
            <a:off x="248092" y="402228"/>
            <a:ext cx="11689557" cy="1143000"/>
          </a:xfrm>
        </p:spPr>
        <p:txBody>
          <a:bodyPr>
            <a:normAutofit fontScale="90000"/>
          </a:bodyPr>
          <a:lstStyle/>
          <a:p>
            <a:pPr algn="l"/>
            <a:r>
              <a:rPr lang="en-US" dirty="0"/>
              <a:t>Different Methods to Determine NRR from OSHA</a:t>
            </a:r>
          </a:p>
        </p:txBody>
      </p:sp>
      <p:sp>
        <p:nvSpPr>
          <p:cNvPr id="3" name="Content Placeholder 2">
            <a:extLst>
              <a:ext uri="{FF2B5EF4-FFF2-40B4-BE49-F238E27FC236}">
                <a16:creationId xmlns:a16="http://schemas.microsoft.com/office/drawing/2014/main" id="{60D3D03A-4732-B65C-EDE3-F9AFA9B5262A}"/>
              </a:ext>
            </a:extLst>
          </p:cNvPr>
          <p:cNvSpPr>
            <a:spLocks noGrp="1"/>
          </p:cNvSpPr>
          <p:nvPr>
            <p:ph sz="half" idx="1"/>
          </p:nvPr>
        </p:nvSpPr>
        <p:spPr>
          <a:xfrm>
            <a:off x="67266" y="1448387"/>
            <a:ext cx="6144347" cy="5311867"/>
          </a:xfrm>
        </p:spPr>
        <p:txBody>
          <a:bodyPr>
            <a:normAutofit/>
          </a:bodyPr>
          <a:lstStyle/>
          <a:p>
            <a:r>
              <a:rPr lang="en-US" sz="2000" dirty="0"/>
              <a:t>The 50% safety factor adjusts labeled NRR values for workplace conditions and is used when considering whether engineering controls are to be implemented.</a:t>
            </a:r>
          </a:p>
          <a:p>
            <a:pPr lvl="1"/>
            <a:r>
              <a:rPr lang="en-US" sz="1800" dirty="0"/>
              <a:t>Estimated dBA exposure = 98 dBA - [(25-7) × 50%] = 89 dBA</a:t>
            </a:r>
          </a:p>
          <a:p>
            <a:pPr lvl="2"/>
            <a:r>
              <a:rPr lang="en-US" sz="1400" dirty="0"/>
              <a:t>Estimated Exposure (dBA) = TWA (</a:t>
            </a:r>
            <a:r>
              <a:rPr lang="en-US" sz="1400" dirty="0" err="1"/>
              <a:t>dBC</a:t>
            </a:r>
            <a:r>
              <a:rPr lang="en-US" sz="1400" dirty="0"/>
              <a:t>) - [NRR x 50%]</a:t>
            </a:r>
          </a:p>
          <a:p>
            <a:pPr lvl="2"/>
            <a:r>
              <a:rPr lang="en-US" sz="1400" dirty="0"/>
              <a:t>Estimated Exposure (dBA) = TWA (dBA) - [(NRR - 7) x 50%]</a:t>
            </a:r>
          </a:p>
          <a:p>
            <a:endParaRPr lang="en-US" sz="2000" dirty="0"/>
          </a:p>
          <a:p>
            <a:r>
              <a:rPr lang="en-US" sz="2000" dirty="0"/>
              <a:t>However, when assessing the adequacy of the hearing protection for hearing conservation (HC) purposes, CSHOs should only subtract 7dB from the NRR.</a:t>
            </a:r>
          </a:p>
          <a:p>
            <a:pPr lvl="1"/>
            <a:r>
              <a:rPr lang="en-US" sz="1800" dirty="0"/>
              <a:t>Exposure for PPE/ HC enforcement = 98 dBA - (25-7) = 80 dBA</a:t>
            </a:r>
          </a:p>
          <a:p>
            <a:pPr lvl="2"/>
            <a:r>
              <a:rPr lang="en-US" sz="1400" dirty="0"/>
              <a:t>Estimated Exposure (dBA) = TWA (</a:t>
            </a:r>
            <a:r>
              <a:rPr lang="en-US" sz="1400" dirty="0" err="1"/>
              <a:t>dBC</a:t>
            </a:r>
            <a:r>
              <a:rPr lang="en-US" sz="1400" dirty="0"/>
              <a:t>) - NRR</a:t>
            </a:r>
          </a:p>
          <a:p>
            <a:pPr lvl="2"/>
            <a:r>
              <a:rPr lang="en-US" sz="1400" dirty="0"/>
              <a:t>Estimated Exposure (dBA) = TWA (dBA) - (NRR - 7) </a:t>
            </a:r>
          </a:p>
          <a:p>
            <a:pPr lvl="2"/>
            <a:endParaRPr lang="en-US" sz="1400" dirty="0"/>
          </a:p>
        </p:txBody>
      </p:sp>
      <p:pic>
        <p:nvPicPr>
          <p:cNvPr id="21506" name="Picture 2" descr="How to make decisions when you have too many options | by Baillie Aaron |  Medium">
            <a:extLst>
              <a:ext uri="{FF2B5EF4-FFF2-40B4-BE49-F238E27FC236}">
                <a16:creationId xmlns:a16="http://schemas.microsoft.com/office/drawing/2014/main" id="{8EAFD684-CA73-87CD-05C2-0B8954BE1D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251" y="2245221"/>
            <a:ext cx="5266916" cy="32411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83805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4F66DC-B6C6-2EA1-4AFD-FDB4F74B2C8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D61C121-AC5A-C966-CA1A-CE5377C82A92}"/>
              </a:ext>
            </a:extLst>
          </p:cNvPr>
          <p:cNvSpPr>
            <a:spLocks noGrp="1"/>
          </p:cNvSpPr>
          <p:nvPr>
            <p:ph type="title"/>
          </p:nvPr>
        </p:nvSpPr>
        <p:spPr>
          <a:xfrm>
            <a:off x="508000" y="441216"/>
            <a:ext cx="10972800" cy="1143000"/>
          </a:xfrm>
        </p:spPr>
        <p:txBody>
          <a:bodyPr>
            <a:normAutofit fontScale="90000"/>
          </a:bodyPr>
          <a:lstStyle/>
          <a:p>
            <a:pPr algn="l"/>
            <a:r>
              <a:rPr lang="en-US" dirty="0"/>
              <a:t>Dual Hearing Protection: When and How Much Reduction?</a:t>
            </a:r>
          </a:p>
        </p:txBody>
      </p:sp>
      <p:sp>
        <p:nvSpPr>
          <p:cNvPr id="3" name="Content Placeholder 2">
            <a:extLst>
              <a:ext uri="{FF2B5EF4-FFF2-40B4-BE49-F238E27FC236}">
                <a16:creationId xmlns:a16="http://schemas.microsoft.com/office/drawing/2014/main" id="{74128727-505B-1FEE-3883-8CDC8966C169}"/>
              </a:ext>
            </a:extLst>
          </p:cNvPr>
          <p:cNvSpPr>
            <a:spLocks noGrp="1"/>
          </p:cNvSpPr>
          <p:nvPr>
            <p:ph sz="half" idx="1"/>
          </p:nvPr>
        </p:nvSpPr>
        <p:spPr>
          <a:xfrm>
            <a:off x="609600" y="1600201"/>
            <a:ext cx="5353594" cy="4525963"/>
          </a:xfrm>
        </p:spPr>
        <p:txBody>
          <a:bodyPr>
            <a:normAutofit fontScale="85000" lnSpcReduction="20000"/>
          </a:bodyPr>
          <a:lstStyle/>
          <a:p>
            <a:r>
              <a:rPr lang="en-US" dirty="0"/>
              <a:t>Dual hearing protection (earplugs and earmuffs) is required when noise levels exceed a certain threshold (e.g., 105 dBA under MSHA)</a:t>
            </a:r>
          </a:p>
          <a:p>
            <a:endParaRPr lang="en-US" dirty="0"/>
          </a:p>
          <a:p>
            <a:r>
              <a:rPr lang="en-US" dirty="0"/>
              <a:t>Noise reduction from earplugs and earmuffs is not  additive</a:t>
            </a:r>
          </a:p>
          <a:p>
            <a:pPr lvl="1"/>
            <a:r>
              <a:rPr lang="en-US" dirty="0"/>
              <a:t>33dB + 29dB       62dB</a:t>
            </a:r>
          </a:p>
          <a:p>
            <a:endParaRPr lang="en-US" dirty="0"/>
          </a:p>
          <a:p>
            <a:r>
              <a:rPr lang="en-US" dirty="0"/>
              <a:t>Earmuffs over earplugs provide a maximum of </a:t>
            </a:r>
            <a:r>
              <a:rPr lang="en-US" b="1" dirty="0"/>
              <a:t>5 dB additional </a:t>
            </a:r>
            <a:r>
              <a:rPr lang="en-US" dirty="0"/>
              <a:t>attenuation to the higher-rated device</a:t>
            </a:r>
          </a:p>
          <a:p>
            <a:endParaRPr lang="en-US" dirty="0"/>
          </a:p>
        </p:txBody>
      </p:sp>
      <p:pic>
        <p:nvPicPr>
          <p:cNvPr id="20482" name="Picture 2" descr="Hearing Protection | 3M Malaysia">
            <a:extLst>
              <a:ext uri="{FF2B5EF4-FFF2-40B4-BE49-F238E27FC236}">
                <a16:creationId xmlns:a16="http://schemas.microsoft.com/office/drawing/2014/main" id="{57E036F6-FE32-6581-E0A5-65AFE87FC7B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6157923" y="1810832"/>
            <a:ext cx="5558409" cy="3555065"/>
          </a:xfrm>
          <a:prstGeom prst="rect">
            <a:avLst/>
          </a:prstGeom>
          <a:noFill/>
          <a:extLst>
            <a:ext uri="{909E8E84-426E-40DD-AFC4-6F175D3DCCD1}">
              <a14:hiddenFill xmlns:a14="http://schemas.microsoft.com/office/drawing/2010/main">
                <a:solidFill>
                  <a:srgbClr val="FFFFFF"/>
                </a:solidFill>
              </a14:hiddenFill>
            </a:ext>
          </a:extLst>
        </p:spPr>
      </p:pic>
      <p:pic>
        <p:nvPicPr>
          <p:cNvPr id="20484" name="Picture 4" descr="Not Equal Symbol (≠)">
            <a:extLst>
              <a:ext uri="{FF2B5EF4-FFF2-40B4-BE49-F238E27FC236}">
                <a16:creationId xmlns:a16="http://schemas.microsoft.com/office/drawing/2014/main" id="{9C986326-718D-F67E-DBE4-1955B5018BF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2771" t="34859" r="32658" b="34665"/>
          <a:stretch/>
        </p:blipFill>
        <p:spPr bwMode="auto">
          <a:xfrm>
            <a:off x="3063240" y="4196442"/>
            <a:ext cx="169818" cy="2155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35677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F7CF8A-17FB-73A8-819B-4D33B33531F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AF97D35-3CCA-EF0B-9DA2-ACE03E740560}"/>
              </a:ext>
            </a:extLst>
          </p:cNvPr>
          <p:cNvSpPr>
            <a:spLocks noGrp="1"/>
          </p:cNvSpPr>
          <p:nvPr>
            <p:ph type="title"/>
          </p:nvPr>
        </p:nvSpPr>
        <p:spPr/>
        <p:txBody>
          <a:bodyPr>
            <a:normAutofit fontScale="90000"/>
          </a:bodyPr>
          <a:lstStyle/>
          <a:p>
            <a:pPr algn="l"/>
            <a:r>
              <a:rPr lang="en-US" dirty="0"/>
              <a:t>Leverage Mobile App Connectivity for Remote Monitoring</a:t>
            </a:r>
          </a:p>
        </p:txBody>
      </p:sp>
      <p:sp>
        <p:nvSpPr>
          <p:cNvPr id="3" name="Content Placeholder 2">
            <a:extLst>
              <a:ext uri="{FF2B5EF4-FFF2-40B4-BE49-F238E27FC236}">
                <a16:creationId xmlns:a16="http://schemas.microsoft.com/office/drawing/2014/main" id="{7467376D-1725-3EF1-A8A2-5EA895C73FA0}"/>
              </a:ext>
            </a:extLst>
          </p:cNvPr>
          <p:cNvSpPr>
            <a:spLocks noGrp="1"/>
          </p:cNvSpPr>
          <p:nvPr>
            <p:ph sz="half" idx="1"/>
          </p:nvPr>
        </p:nvSpPr>
        <p:spPr>
          <a:xfrm>
            <a:off x="321681" y="1600201"/>
            <a:ext cx="5384800" cy="4525963"/>
          </a:xfrm>
        </p:spPr>
        <p:txBody>
          <a:bodyPr>
            <a:normAutofit fontScale="85000" lnSpcReduction="10000"/>
          </a:bodyPr>
          <a:lstStyle/>
          <a:p>
            <a:endParaRPr lang="en-US" dirty="0"/>
          </a:p>
          <a:p>
            <a:r>
              <a:rPr lang="en-US" dirty="0"/>
              <a:t>Mobile Bluetooth apps allow for remotely monitoring without interrupting the employee</a:t>
            </a:r>
          </a:p>
          <a:p>
            <a:pPr lvl="1"/>
            <a:r>
              <a:rPr lang="en-US" dirty="0"/>
              <a:t>Convenience and time-saving aspects, especially in hard-to-reach areas</a:t>
            </a:r>
          </a:p>
          <a:p>
            <a:endParaRPr lang="en-US" dirty="0"/>
          </a:p>
          <a:p>
            <a:r>
              <a:rPr lang="en-US" dirty="0"/>
              <a:t>Information that can be viewed</a:t>
            </a:r>
          </a:p>
          <a:p>
            <a:pPr marL="0" indent="0">
              <a:buNone/>
            </a:pPr>
            <a:endParaRPr lang="en-US" dirty="0"/>
          </a:p>
          <a:p>
            <a:r>
              <a:rPr lang="en-US" dirty="0"/>
              <a:t>Ability to capture and store screenshots of data directly from the app for easy documentation.</a:t>
            </a:r>
          </a:p>
        </p:txBody>
      </p:sp>
      <p:pic>
        <p:nvPicPr>
          <p:cNvPr id="6" name="Picture 5">
            <a:extLst>
              <a:ext uri="{FF2B5EF4-FFF2-40B4-BE49-F238E27FC236}">
                <a16:creationId xmlns:a16="http://schemas.microsoft.com/office/drawing/2014/main" id="{BAA4885C-7863-1AE8-F2A9-83EAC3996700}"/>
              </a:ext>
            </a:extLst>
          </p:cNvPr>
          <p:cNvPicPr>
            <a:picLocks noChangeAspect="1"/>
          </p:cNvPicPr>
          <p:nvPr/>
        </p:nvPicPr>
        <p:blipFill>
          <a:blip r:embed="rId2"/>
          <a:stretch>
            <a:fillRect/>
          </a:stretch>
        </p:blipFill>
        <p:spPr>
          <a:xfrm>
            <a:off x="8776872" y="958681"/>
            <a:ext cx="2679403" cy="5809002"/>
          </a:xfrm>
          <a:prstGeom prst="rect">
            <a:avLst/>
          </a:prstGeom>
        </p:spPr>
      </p:pic>
      <p:sp>
        <p:nvSpPr>
          <p:cNvPr id="8" name="Oval 7">
            <a:extLst>
              <a:ext uri="{FF2B5EF4-FFF2-40B4-BE49-F238E27FC236}">
                <a16:creationId xmlns:a16="http://schemas.microsoft.com/office/drawing/2014/main" id="{E2DB32B8-225E-F22F-5B96-E5F3D13AF154}"/>
              </a:ext>
            </a:extLst>
          </p:cNvPr>
          <p:cNvSpPr/>
          <p:nvPr/>
        </p:nvSpPr>
        <p:spPr>
          <a:xfrm>
            <a:off x="9423796" y="1257713"/>
            <a:ext cx="1422880" cy="342488"/>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F3974F77-0A1F-0585-BDEA-C658F5505918}"/>
              </a:ext>
            </a:extLst>
          </p:cNvPr>
          <p:cNvPicPr>
            <a:picLocks noChangeAspect="1"/>
          </p:cNvPicPr>
          <p:nvPr/>
        </p:nvPicPr>
        <p:blipFill>
          <a:blip r:embed="rId3"/>
          <a:stretch>
            <a:fillRect/>
          </a:stretch>
        </p:blipFill>
        <p:spPr>
          <a:xfrm>
            <a:off x="6029943" y="958681"/>
            <a:ext cx="2704105" cy="5862557"/>
          </a:xfrm>
          <a:prstGeom prst="rect">
            <a:avLst/>
          </a:prstGeom>
        </p:spPr>
      </p:pic>
      <p:sp>
        <p:nvSpPr>
          <p:cNvPr id="19" name="Oval 18">
            <a:extLst>
              <a:ext uri="{FF2B5EF4-FFF2-40B4-BE49-F238E27FC236}">
                <a16:creationId xmlns:a16="http://schemas.microsoft.com/office/drawing/2014/main" id="{DBA4BBD1-3EDA-509B-C963-C6B8AAECC643}"/>
              </a:ext>
            </a:extLst>
          </p:cNvPr>
          <p:cNvSpPr/>
          <p:nvPr/>
        </p:nvSpPr>
        <p:spPr>
          <a:xfrm>
            <a:off x="6096000" y="995443"/>
            <a:ext cx="799617" cy="26227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70C805C1-BC67-5DF3-31F0-D0C597C152D2}"/>
              </a:ext>
            </a:extLst>
          </p:cNvPr>
          <p:cNvSpPr/>
          <p:nvPr/>
        </p:nvSpPr>
        <p:spPr>
          <a:xfrm>
            <a:off x="5858466" y="2594698"/>
            <a:ext cx="1037151" cy="2693055"/>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776271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D53DC1-47AE-D1EB-F131-B01C3292047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0849BA6-49B6-3778-B453-5E096FBE8B10}"/>
              </a:ext>
            </a:extLst>
          </p:cNvPr>
          <p:cNvSpPr>
            <a:spLocks noGrp="1"/>
          </p:cNvSpPr>
          <p:nvPr>
            <p:ph type="title"/>
          </p:nvPr>
        </p:nvSpPr>
        <p:spPr>
          <a:xfrm>
            <a:off x="306902" y="362924"/>
            <a:ext cx="10972800" cy="1143000"/>
          </a:xfrm>
        </p:spPr>
        <p:txBody>
          <a:bodyPr>
            <a:normAutofit fontScale="90000"/>
          </a:bodyPr>
          <a:lstStyle/>
          <a:p>
            <a:pPr algn="l"/>
            <a:r>
              <a:rPr lang="en-US" dirty="0"/>
              <a:t>Introduction to Noise Analysis Software Capabilities</a:t>
            </a:r>
          </a:p>
        </p:txBody>
      </p:sp>
      <p:sp>
        <p:nvSpPr>
          <p:cNvPr id="3" name="Content Placeholder 2">
            <a:extLst>
              <a:ext uri="{FF2B5EF4-FFF2-40B4-BE49-F238E27FC236}">
                <a16:creationId xmlns:a16="http://schemas.microsoft.com/office/drawing/2014/main" id="{B18B6E62-67D0-E5A7-6645-4A0EC79ADB34}"/>
              </a:ext>
            </a:extLst>
          </p:cNvPr>
          <p:cNvSpPr>
            <a:spLocks noGrp="1"/>
          </p:cNvSpPr>
          <p:nvPr>
            <p:ph sz="half" idx="1"/>
          </p:nvPr>
        </p:nvSpPr>
        <p:spPr>
          <a:xfrm>
            <a:off x="609601" y="1600201"/>
            <a:ext cx="4489268" cy="4525963"/>
          </a:xfrm>
        </p:spPr>
        <p:txBody>
          <a:bodyPr>
            <a:normAutofit/>
          </a:bodyPr>
          <a:lstStyle/>
          <a:p>
            <a:r>
              <a:rPr lang="en-US" sz="3200" dirty="0"/>
              <a:t>Basic Overview</a:t>
            </a:r>
          </a:p>
          <a:p>
            <a:r>
              <a:rPr kumimoji="0" lang="en-US" sz="3200" b="0" i="0" u="none" strike="noStrike" kern="1200" cap="none" spc="0" normalizeH="0" baseline="0" noProof="0" dirty="0">
                <a:ln>
                  <a:noFill/>
                </a:ln>
                <a:solidFill>
                  <a:srgbClr val="414A87"/>
                </a:solidFill>
                <a:effectLst/>
                <a:uLnTx/>
                <a:uFillTx/>
                <a:latin typeface="Arial" panose="020B0604020202020204" pitchFamily="34" charset="0"/>
                <a:ea typeface="+mn-ea"/>
                <a:cs typeface="Arial" panose="020B0604020202020204" pitchFamily="34" charset="0"/>
              </a:rPr>
              <a:t>Setup Screen</a:t>
            </a:r>
          </a:p>
          <a:p>
            <a:r>
              <a:rPr lang="en-US" sz="3200" dirty="0"/>
              <a:t>Schedule</a:t>
            </a:r>
          </a:p>
          <a:p>
            <a:r>
              <a:rPr kumimoji="0" lang="en-US" sz="3200" b="0" i="0" u="none" strike="noStrike" kern="1200" cap="none" spc="0" normalizeH="0" baseline="0" noProof="0" dirty="0">
                <a:ln>
                  <a:noFill/>
                </a:ln>
                <a:solidFill>
                  <a:srgbClr val="414A87"/>
                </a:solidFill>
                <a:effectLst/>
                <a:uLnTx/>
                <a:uFillTx/>
                <a:latin typeface="Arial" panose="020B0604020202020204" pitchFamily="34" charset="0"/>
                <a:ea typeface="+mn-ea"/>
                <a:cs typeface="Arial" panose="020B0604020202020204" pitchFamily="34" charset="0"/>
              </a:rPr>
              <a:t>History</a:t>
            </a:r>
          </a:p>
          <a:p>
            <a:r>
              <a:rPr lang="en-US" sz="3200" dirty="0"/>
              <a:t>Summary</a:t>
            </a:r>
          </a:p>
          <a:p>
            <a:r>
              <a:rPr kumimoji="0" lang="en-US" sz="3200" b="0" i="0" u="none" strike="noStrike" kern="1200" cap="none" spc="0" normalizeH="0" baseline="0" noProof="0" dirty="0">
                <a:ln>
                  <a:noFill/>
                </a:ln>
                <a:solidFill>
                  <a:srgbClr val="414A87"/>
                </a:solidFill>
                <a:effectLst/>
                <a:uLnTx/>
                <a:uFillTx/>
                <a:latin typeface="Arial" panose="020B0604020202020204" pitchFamily="34" charset="0"/>
                <a:ea typeface="+mn-ea"/>
                <a:cs typeface="Arial" panose="020B0604020202020204" pitchFamily="34" charset="0"/>
              </a:rPr>
              <a:t>Logs</a:t>
            </a:r>
          </a:p>
          <a:p>
            <a:endParaRPr kumimoji="0" lang="en-US" sz="3200" b="0" i="0" u="none" strike="noStrike" kern="1200" cap="none" spc="0" normalizeH="0" baseline="0" noProof="0" dirty="0">
              <a:ln>
                <a:noFill/>
              </a:ln>
              <a:solidFill>
                <a:srgbClr val="414A87"/>
              </a:solidFill>
              <a:effectLst/>
              <a:uLnTx/>
              <a:uFillTx/>
              <a:latin typeface="Arial" panose="020B0604020202020204" pitchFamily="34" charset="0"/>
              <a:ea typeface="+mn-ea"/>
              <a:cs typeface="Arial" panose="020B0604020202020204" pitchFamily="34" charset="0"/>
            </a:endParaRPr>
          </a:p>
          <a:p>
            <a:pPr lvl="1"/>
            <a:endParaRPr lang="en-US" dirty="0"/>
          </a:p>
        </p:txBody>
      </p:sp>
      <p:sp>
        <p:nvSpPr>
          <p:cNvPr id="8" name="Content Placeholder 2">
            <a:extLst>
              <a:ext uri="{FF2B5EF4-FFF2-40B4-BE49-F238E27FC236}">
                <a16:creationId xmlns:a16="http://schemas.microsoft.com/office/drawing/2014/main" id="{DBA7F683-44E8-315C-23CB-669E2D37955A}"/>
              </a:ext>
            </a:extLst>
          </p:cNvPr>
          <p:cNvSpPr txBox="1">
            <a:spLocks/>
          </p:cNvSpPr>
          <p:nvPr/>
        </p:nvSpPr>
        <p:spPr>
          <a:xfrm>
            <a:off x="5523412" y="1600200"/>
            <a:ext cx="5037908"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800" kern="1200">
                <a:solidFill>
                  <a:srgbClr val="414A87"/>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rgbClr val="414A87"/>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000" kern="1200">
                <a:solidFill>
                  <a:srgbClr val="414A87"/>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800" kern="1200">
                <a:solidFill>
                  <a:srgbClr val="414A87"/>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800" kern="1200">
                <a:solidFill>
                  <a:srgbClr val="414A87"/>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r>
              <a:rPr lang="en-US" sz="3200" dirty="0"/>
              <a:t>Stationary</a:t>
            </a:r>
          </a:p>
          <a:p>
            <a:r>
              <a:rPr lang="en-US" sz="3200" dirty="0"/>
              <a:t>Zoom in/out</a:t>
            </a:r>
          </a:p>
          <a:p>
            <a:r>
              <a:rPr lang="en-US" sz="3200" dirty="0"/>
              <a:t>Isolating</a:t>
            </a:r>
          </a:p>
          <a:p>
            <a:r>
              <a:rPr lang="en-US" sz="3200" dirty="0"/>
              <a:t>What If</a:t>
            </a:r>
          </a:p>
          <a:p>
            <a:r>
              <a:rPr lang="en-US" sz="3200" dirty="0"/>
              <a:t>Zones</a:t>
            </a:r>
          </a:p>
          <a:p>
            <a:r>
              <a:rPr lang="en-US" sz="3200" dirty="0"/>
              <a:t>Threshold/Lawn Care</a:t>
            </a:r>
          </a:p>
          <a:p>
            <a:r>
              <a:rPr lang="en-US" sz="3200" dirty="0"/>
              <a:t>Reporting</a:t>
            </a:r>
          </a:p>
          <a:p>
            <a:endParaRPr lang="en-US" sz="3200" dirty="0"/>
          </a:p>
          <a:p>
            <a:pPr lvl="1"/>
            <a:endParaRPr lang="en-US" dirty="0"/>
          </a:p>
        </p:txBody>
      </p:sp>
    </p:spTree>
    <p:extLst>
      <p:ext uri="{BB962C8B-B14F-4D97-AF65-F5344CB8AC3E}">
        <p14:creationId xmlns:p14="http://schemas.microsoft.com/office/powerpoint/2010/main" val="36400587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EBCD39-FC45-59C4-9386-958576DAF64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0B78041-C3B5-F0C1-D79C-130047082944}"/>
              </a:ext>
            </a:extLst>
          </p:cNvPr>
          <p:cNvSpPr>
            <a:spLocks noGrp="1"/>
          </p:cNvSpPr>
          <p:nvPr>
            <p:ph type="title"/>
          </p:nvPr>
        </p:nvSpPr>
        <p:spPr>
          <a:xfrm>
            <a:off x="609600" y="443330"/>
            <a:ext cx="10972800" cy="1143000"/>
          </a:xfrm>
        </p:spPr>
        <p:txBody>
          <a:bodyPr>
            <a:normAutofit fontScale="90000"/>
          </a:bodyPr>
          <a:lstStyle/>
          <a:p>
            <a:pPr algn="l"/>
            <a:r>
              <a:rPr lang="en-US" dirty="0"/>
              <a:t>Identifying Noise Sources with Sound Event Recording</a:t>
            </a:r>
          </a:p>
        </p:txBody>
      </p:sp>
      <p:sp>
        <p:nvSpPr>
          <p:cNvPr id="3" name="Content Placeholder 2">
            <a:extLst>
              <a:ext uri="{FF2B5EF4-FFF2-40B4-BE49-F238E27FC236}">
                <a16:creationId xmlns:a16="http://schemas.microsoft.com/office/drawing/2014/main" id="{BF81105C-DDDB-EB7D-0FCD-B1AF3615DE7F}"/>
              </a:ext>
            </a:extLst>
          </p:cNvPr>
          <p:cNvSpPr>
            <a:spLocks noGrp="1"/>
          </p:cNvSpPr>
          <p:nvPr>
            <p:ph sz="half" idx="1"/>
          </p:nvPr>
        </p:nvSpPr>
        <p:spPr>
          <a:xfrm>
            <a:off x="609600" y="1600201"/>
            <a:ext cx="5384800" cy="5197890"/>
          </a:xfrm>
        </p:spPr>
        <p:txBody>
          <a:bodyPr>
            <a:normAutofit fontScale="70000" lnSpcReduction="20000"/>
          </a:bodyPr>
          <a:lstStyle/>
          <a:p>
            <a:endParaRPr lang="en-US" dirty="0"/>
          </a:p>
          <a:p>
            <a:r>
              <a:rPr lang="en-US" dirty="0"/>
              <a:t>Dosimeter automatically records short audio clips when noise levels exceed a pre-set threshold</a:t>
            </a:r>
          </a:p>
          <a:p>
            <a:pPr lvl="1"/>
            <a:r>
              <a:rPr lang="en-US" dirty="0"/>
              <a:t>Auto-record at ___ dB</a:t>
            </a:r>
          </a:p>
          <a:p>
            <a:pPr lvl="1"/>
            <a:r>
              <a:rPr lang="en-US" dirty="0"/>
              <a:t>10 second recording of the noise that was at or above the threshold</a:t>
            </a:r>
          </a:p>
          <a:p>
            <a:endParaRPr lang="en-US" dirty="0"/>
          </a:p>
          <a:p>
            <a:r>
              <a:rPr lang="en-US" dirty="0"/>
              <a:t>This feature can help identify specific noise sources </a:t>
            </a:r>
          </a:p>
          <a:p>
            <a:pPr lvl="1"/>
            <a:r>
              <a:rPr lang="en-US" dirty="0"/>
              <a:t>Provides valuable context for understanding the worker's noise exposure</a:t>
            </a:r>
          </a:p>
          <a:p>
            <a:endParaRPr lang="en-US" dirty="0"/>
          </a:p>
          <a:p>
            <a:r>
              <a:rPr lang="en-US" dirty="0"/>
              <a:t>These recordings can facilitate conversations with workers about noise hazards</a:t>
            </a:r>
          </a:p>
          <a:p>
            <a:endParaRPr lang="en-US" dirty="0"/>
          </a:p>
          <a:p>
            <a:r>
              <a:rPr lang="en-US" dirty="0"/>
              <a:t>Consider a conversation with HR prior to using this feature</a:t>
            </a:r>
          </a:p>
        </p:txBody>
      </p:sp>
      <p:pic>
        <p:nvPicPr>
          <p:cNvPr id="10242" name="Picture 2" descr="Do I Need an Industrial Noise Map to Meet OSHA Noise Monitoring Standards?  - SITEX | Environmental, Safety and Rescue Services">
            <a:extLst>
              <a:ext uri="{FF2B5EF4-FFF2-40B4-BE49-F238E27FC236}">
                <a16:creationId xmlns:a16="http://schemas.microsoft.com/office/drawing/2014/main" id="{7F94755F-7E5D-5DA3-3E84-CD14153444C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6856209" y="1871330"/>
            <a:ext cx="4244181" cy="3938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51881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85A16C-F09A-227E-1958-FD44A39D68C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F8F822A-FB5A-8072-1686-5E7D94D2FA98}"/>
              </a:ext>
            </a:extLst>
          </p:cNvPr>
          <p:cNvSpPr>
            <a:spLocks noGrp="1"/>
          </p:cNvSpPr>
          <p:nvPr>
            <p:ph type="title"/>
          </p:nvPr>
        </p:nvSpPr>
        <p:spPr>
          <a:xfrm>
            <a:off x="306902" y="362924"/>
            <a:ext cx="10972800" cy="1143000"/>
          </a:xfrm>
        </p:spPr>
        <p:txBody>
          <a:bodyPr>
            <a:normAutofit fontScale="90000"/>
          </a:bodyPr>
          <a:lstStyle/>
          <a:p>
            <a:pPr algn="l"/>
            <a:r>
              <a:rPr lang="en-US" dirty="0"/>
              <a:t>Introduction to Noise Analysis Software Capabilities</a:t>
            </a:r>
          </a:p>
        </p:txBody>
      </p:sp>
      <p:sp>
        <p:nvSpPr>
          <p:cNvPr id="3" name="Content Placeholder 2">
            <a:extLst>
              <a:ext uri="{FF2B5EF4-FFF2-40B4-BE49-F238E27FC236}">
                <a16:creationId xmlns:a16="http://schemas.microsoft.com/office/drawing/2014/main" id="{6B60ABFA-60C5-C7E6-E5AF-A572ABCD2A9E}"/>
              </a:ext>
            </a:extLst>
          </p:cNvPr>
          <p:cNvSpPr>
            <a:spLocks noGrp="1"/>
          </p:cNvSpPr>
          <p:nvPr>
            <p:ph sz="half" idx="1"/>
          </p:nvPr>
        </p:nvSpPr>
        <p:spPr>
          <a:xfrm>
            <a:off x="609600" y="1600201"/>
            <a:ext cx="3976577" cy="4525963"/>
          </a:xfrm>
        </p:spPr>
        <p:txBody>
          <a:bodyPr>
            <a:normAutofit/>
          </a:bodyPr>
          <a:lstStyle/>
          <a:p>
            <a:r>
              <a:rPr lang="en-US" sz="2000" dirty="0"/>
              <a:t>Overview of the features available in modern noise analysis software</a:t>
            </a:r>
          </a:p>
          <a:p>
            <a:endParaRPr lang="en-US" sz="2000" dirty="0"/>
          </a:p>
          <a:p>
            <a:r>
              <a:rPr lang="en-US" sz="2000" dirty="0"/>
              <a:t>Ability to download data, program dosimeter settings, and store survey history</a:t>
            </a:r>
          </a:p>
          <a:p>
            <a:endParaRPr lang="en-US" sz="2000" dirty="0"/>
          </a:p>
          <a:p>
            <a:r>
              <a:rPr lang="en-US" sz="2000" dirty="0"/>
              <a:t>Preset regulatory setups, security settings, and level triggering configuration</a:t>
            </a:r>
          </a:p>
        </p:txBody>
      </p:sp>
      <p:pic>
        <p:nvPicPr>
          <p:cNvPr id="7" name="Picture 6">
            <a:extLst>
              <a:ext uri="{FF2B5EF4-FFF2-40B4-BE49-F238E27FC236}">
                <a16:creationId xmlns:a16="http://schemas.microsoft.com/office/drawing/2014/main" id="{76BCE045-1B91-551E-9153-AA73D085562E}"/>
              </a:ext>
            </a:extLst>
          </p:cNvPr>
          <p:cNvPicPr>
            <a:picLocks noChangeAspect="1"/>
          </p:cNvPicPr>
          <p:nvPr/>
        </p:nvPicPr>
        <p:blipFill>
          <a:blip r:embed="rId2"/>
          <a:stretch>
            <a:fillRect/>
          </a:stretch>
        </p:blipFill>
        <p:spPr>
          <a:xfrm>
            <a:off x="4722957" y="961487"/>
            <a:ext cx="6001750" cy="5358706"/>
          </a:xfrm>
          <a:prstGeom prst="rect">
            <a:avLst/>
          </a:prstGeom>
        </p:spPr>
      </p:pic>
    </p:spTree>
    <p:extLst>
      <p:ext uri="{BB962C8B-B14F-4D97-AF65-F5344CB8AC3E}">
        <p14:creationId xmlns:p14="http://schemas.microsoft.com/office/powerpoint/2010/main" val="8414108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EAD280-80EE-EF87-9D20-7F1798CE46C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DB8E81-539D-5B80-B7BD-72B06353FC2C}"/>
              </a:ext>
            </a:extLst>
          </p:cNvPr>
          <p:cNvSpPr>
            <a:spLocks noGrp="1"/>
          </p:cNvSpPr>
          <p:nvPr>
            <p:ph type="title"/>
          </p:nvPr>
        </p:nvSpPr>
        <p:spPr/>
        <p:txBody>
          <a:bodyPr>
            <a:normAutofit fontScale="90000"/>
          </a:bodyPr>
          <a:lstStyle/>
          <a:p>
            <a:pPr algn="l"/>
            <a:r>
              <a:rPr lang="en-US" dirty="0"/>
              <a:t>Interpreting the Moving vs. Stationary Indicator</a:t>
            </a:r>
          </a:p>
        </p:txBody>
      </p:sp>
      <p:sp>
        <p:nvSpPr>
          <p:cNvPr id="3" name="Content Placeholder 2">
            <a:extLst>
              <a:ext uri="{FF2B5EF4-FFF2-40B4-BE49-F238E27FC236}">
                <a16:creationId xmlns:a16="http://schemas.microsoft.com/office/drawing/2014/main" id="{49910ECB-5AE3-6F51-5624-B8533E93FADD}"/>
              </a:ext>
            </a:extLst>
          </p:cNvPr>
          <p:cNvSpPr>
            <a:spLocks noGrp="1"/>
          </p:cNvSpPr>
          <p:nvPr>
            <p:ph sz="half" idx="1"/>
          </p:nvPr>
        </p:nvSpPr>
        <p:spPr/>
        <p:txBody>
          <a:bodyPr>
            <a:normAutofit lnSpcReduction="10000"/>
          </a:bodyPr>
          <a:lstStyle/>
          <a:p>
            <a:r>
              <a:rPr lang="en-US" dirty="0"/>
              <a:t>What is moving vs. stationary?</a:t>
            </a:r>
          </a:p>
          <a:p>
            <a:endParaRPr lang="en-US" dirty="0"/>
          </a:p>
          <a:p>
            <a:r>
              <a:rPr lang="en-US" dirty="0"/>
              <a:t>Stationary indication can suggest potential issue</a:t>
            </a:r>
          </a:p>
          <a:p>
            <a:pPr lvl="1"/>
            <a:r>
              <a:rPr lang="en-US" dirty="0"/>
              <a:t>Dosimeter being removed </a:t>
            </a:r>
          </a:p>
          <a:p>
            <a:pPr lvl="1"/>
            <a:r>
              <a:rPr lang="en-US" dirty="0"/>
              <a:t>‘Nap time’ for employee</a:t>
            </a:r>
          </a:p>
          <a:p>
            <a:pPr lvl="1"/>
            <a:r>
              <a:rPr lang="en-US" dirty="0"/>
              <a:t>Non-representative conditions</a:t>
            </a:r>
          </a:p>
          <a:p>
            <a:endParaRPr lang="en-US" dirty="0"/>
          </a:p>
          <a:p>
            <a:r>
              <a:rPr lang="en-US" dirty="0"/>
              <a:t>Possible to identifying potentially invalid data</a:t>
            </a:r>
          </a:p>
        </p:txBody>
      </p:sp>
      <p:pic>
        <p:nvPicPr>
          <p:cNvPr id="5" name="Picture 4">
            <a:extLst>
              <a:ext uri="{FF2B5EF4-FFF2-40B4-BE49-F238E27FC236}">
                <a16:creationId xmlns:a16="http://schemas.microsoft.com/office/drawing/2014/main" id="{102FA06F-1167-7159-A7AD-45C845FEC134}"/>
              </a:ext>
            </a:extLst>
          </p:cNvPr>
          <p:cNvPicPr>
            <a:picLocks noChangeAspect="1"/>
          </p:cNvPicPr>
          <p:nvPr/>
        </p:nvPicPr>
        <p:blipFill>
          <a:blip r:embed="rId2"/>
          <a:stretch>
            <a:fillRect/>
          </a:stretch>
        </p:blipFill>
        <p:spPr>
          <a:xfrm>
            <a:off x="7290385" y="958075"/>
            <a:ext cx="3078534" cy="5566787"/>
          </a:xfrm>
          <a:prstGeom prst="rect">
            <a:avLst/>
          </a:prstGeom>
        </p:spPr>
      </p:pic>
      <p:sp>
        <p:nvSpPr>
          <p:cNvPr id="6" name="Oval 5">
            <a:extLst>
              <a:ext uri="{FF2B5EF4-FFF2-40B4-BE49-F238E27FC236}">
                <a16:creationId xmlns:a16="http://schemas.microsoft.com/office/drawing/2014/main" id="{34F9F588-D9C3-B529-41CE-C3467780CC67}"/>
              </a:ext>
            </a:extLst>
          </p:cNvPr>
          <p:cNvSpPr/>
          <p:nvPr/>
        </p:nvSpPr>
        <p:spPr>
          <a:xfrm>
            <a:off x="8095067" y="5795559"/>
            <a:ext cx="2638097" cy="729303"/>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200951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2FEA7D-93D2-4C4D-E842-C57C4329A78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BB86784-2A01-2F71-06AA-68BE492ACB46}"/>
              </a:ext>
            </a:extLst>
          </p:cNvPr>
          <p:cNvSpPr>
            <a:spLocks noGrp="1"/>
          </p:cNvSpPr>
          <p:nvPr>
            <p:ph type="title"/>
          </p:nvPr>
        </p:nvSpPr>
        <p:spPr>
          <a:xfrm>
            <a:off x="508000" y="398735"/>
            <a:ext cx="10972800" cy="1143000"/>
          </a:xfrm>
        </p:spPr>
        <p:txBody>
          <a:bodyPr>
            <a:normAutofit fontScale="90000"/>
          </a:bodyPr>
          <a:lstStyle/>
          <a:p>
            <a:pPr algn="l"/>
            <a:r>
              <a:rPr lang="en-US" dirty="0"/>
              <a:t>Visualizing Exposure Data with Graph and Reports</a:t>
            </a:r>
          </a:p>
        </p:txBody>
      </p:sp>
      <p:sp>
        <p:nvSpPr>
          <p:cNvPr id="3" name="Content Placeholder 2">
            <a:extLst>
              <a:ext uri="{FF2B5EF4-FFF2-40B4-BE49-F238E27FC236}">
                <a16:creationId xmlns:a16="http://schemas.microsoft.com/office/drawing/2014/main" id="{4CA3980B-39EB-ED3C-FC4E-44B6EB00888E}"/>
              </a:ext>
            </a:extLst>
          </p:cNvPr>
          <p:cNvSpPr>
            <a:spLocks noGrp="1"/>
          </p:cNvSpPr>
          <p:nvPr>
            <p:ph sz="half" idx="1"/>
          </p:nvPr>
        </p:nvSpPr>
        <p:spPr>
          <a:xfrm>
            <a:off x="328748" y="1717767"/>
            <a:ext cx="4193633" cy="4525963"/>
          </a:xfrm>
        </p:spPr>
        <p:txBody>
          <a:bodyPr>
            <a:normAutofit/>
          </a:bodyPr>
          <a:lstStyle/>
          <a:p>
            <a:r>
              <a:rPr lang="en-US" sz="2400" dirty="0"/>
              <a:t>Software has the ability to generate comprehensive graphs and reports of noise exposure data.</a:t>
            </a:r>
          </a:p>
          <a:p>
            <a:endParaRPr lang="en-US" sz="2400" dirty="0"/>
          </a:p>
          <a:p>
            <a:r>
              <a:rPr lang="en-US" sz="2400" dirty="0"/>
              <a:t>Option to overlay data with different parameters for detailed analysis.</a:t>
            </a:r>
          </a:p>
        </p:txBody>
      </p:sp>
      <p:pic>
        <p:nvPicPr>
          <p:cNvPr id="5" name="Picture 4">
            <a:extLst>
              <a:ext uri="{FF2B5EF4-FFF2-40B4-BE49-F238E27FC236}">
                <a16:creationId xmlns:a16="http://schemas.microsoft.com/office/drawing/2014/main" id="{6D1C9CB3-A0F4-9AFA-2A18-3DDB64636D2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234753" y="1541735"/>
            <a:ext cx="7794348" cy="4196317"/>
          </a:xfrm>
          <a:prstGeom prst="rect">
            <a:avLst/>
          </a:prstGeom>
        </p:spPr>
      </p:pic>
    </p:spTree>
    <p:extLst>
      <p:ext uri="{BB962C8B-B14F-4D97-AF65-F5344CB8AC3E}">
        <p14:creationId xmlns:p14="http://schemas.microsoft.com/office/powerpoint/2010/main" val="36240765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9F2662-6E15-B576-5F23-E9FD3787721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DA5C732-E370-6F65-3D81-108FF4FA01B0}"/>
              </a:ext>
            </a:extLst>
          </p:cNvPr>
          <p:cNvSpPr>
            <a:spLocks noGrp="1"/>
          </p:cNvSpPr>
          <p:nvPr>
            <p:ph type="title"/>
          </p:nvPr>
        </p:nvSpPr>
        <p:spPr>
          <a:xfrm>
            <a:off x="609600" y="470581"/>
            <a:ext cx="10972800" cy="1143000"/>
          </a:xfrm>
        </p:spPr>
        <p:txBody>
          <a:bodyPr>
            <a:normAutofit/>
          </a:bodyPr>
          <a:lstStyle/>
          <a:p>
            <a:pPr algn="l"/>
            <a:r>
              <a:rPr lang="en-US" dirty="0"/>
              <a:t>Zooming in and viewing specific data</a:t>
            </a:r>
          </a:p>
        </p:txBody>
      </p:sp>
      <p:sp>
        <p:nvSpPr>
          <p:cNvPr id="3" name="Content Placeholder 2">
            <a:extLst>
              <a:ext uri="{FF2B5EF4-FFF2-40B4-BE49-F238E27FC236}">
                <a16:creationId xmlns:a16="http://schemas.microsoft.com/office/drawing/2014/main" id="{6CF89398-AC91-A212-1939-8EA5E8F16D97}"/>
              </a:ext>
            </a:extLst>
          </p:cNvPr>
          <p:cNvSpPr>
            <a:spLocks noGrp="1"/>
          </p:cNvSpPr>
          <p:nvPr>
            <p:ph sz="half" idx="1"/>
          </p:nvPr>
        </p:nvSpPr>
        <p:spPr>
          <a:xfrm>
            <a:off x="152062" y="1786269"/>
            <a:ext cx="5384800" cy="4525963"/>
          </a:xfrm>
        </p:spPr>
        <p:txBody>
          <a:bodyPr>
            <a:normAutofit/>
          </a:bodyPr>
          <a:lstStyle/>
          <a:p>
            <a:r>
              <a:rPr lang="en-US" sz="2400" dirty="0"/>
              <a:t>Software tools can zoom in to  specific timeframes within the monitoring data.</a:t>
            </a:r>
          </a:p>
          <a:p>
            <a:endParaRPr lang="en-US" sz="2400" dirty="0"/>
          </a:p>
          <a:p>
            <a:r>
              <a:rPr lang="en-US" sz="2400" dirty="0"/>
              <a:t>Smooths the graph to understand the data better</a:t>
            </a:r>
          </a:p>
          <a:p>
            <a:endParaRPr lang="en-US" sz="2400" dirty="0"/>
          </a:p>
          <a:p>
            <a:r>
              <a:rPr lang="en-US" sz="2400" dirty="0"/>
              <a:t>Quickly and easily zoom in and out</a:t>
            </a:r>
          </a:p>
        </p:txBody>
      </p:sp>
      <p:pic>
        <p:nvPicPr>
          <p:cNvPr id="5" name="Picture 4">
            <a:extLst>
              <a:ext uri="{FF2B5EF4-FFF2-40B4-BE49-F238E27FC236}">
                <a16:creationId xmlns:a16="http://schemas.microsoft.com/office/drawing/2014/main" id="{1D4BF047-621C-68B0-3D7B-5D3C8CFBF6B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714309" y="1550787"/>
            <a:ext cx="4118732" cy="2426673"/>
          </a:xfrm>
          <a:prstGeom prst="rect">
            <a:avLst/>
          </a:prstGeom>
        </p:spPr>
      </p:pic>
      <p:pic>
        <p:nvPicPr>
          <p:cNvPr id="6" name="Picture 5">
            <a:extLst>
              <a:ext uri="{FF2B5EF4-FFF2-40B4-BE49-F238E27FC236}">
                <a16:creationId xmlns:a16="http://schemas.microsoft.com/office/drawing/2014/main" id="{C9A32198-D366-C6CB-220A-E8A964451FF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636666" y="4049250"/>
            <a:ext cx="6274018" cy="2638870"/>
          </a:xfrm>
          <a:prstGeom prst="rect">
            <a:avLst/>
          </a:prstGeom>
        </p:spPr>
      </p:pic>
    </p:spTree>
    <p:extLst>
      <p:ext uri="{BB962C8B-B14F-4D97-AF65-F5344CB8AC3E}">
        <p14:creationId xmlns:p14="http://schemas.microsoft.com/office/powerpoint/2010/main" val="22062998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3621D1-4E7F-EB3C-E3F3-97626C9A31E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28E10B2-88C2-E64A-BD89-0124987B2E52}"/>
              </a:ext>
            </a:extLst>
          </p:cNvPr>
          <p:cNvSpPr>
            <a:spLocks noGrp="1"/>
          </p:cNvSpPr>
          <p:nvPr>
            <p:ph type="title"/>
          </p:nvPr>
        </p:nvSpPr>
        <p:spPr>
          <a:xfrm>
            <a:off x="609600" y="470581"/>
            <a:ext cx="10972800" cy="1143000"/>
          </a:xfrm>
        </p:spPr>
        <p:txBody>
          <a:bodyPr>
            <a:normAutofit fontScale="90000"/>
          </a:bodyPr>
          <a:lstStyle/>
          <a:p>
            <a:pPr algn="l"/>
            <a:r>
              <a:rPr lang="en-US" dirty="0"/>
              <a:t>Isolating and Omitting Data Sections for Refined Analysis</a:t>
            </a:r>
          </a:p>
        </p:txBody>
      </p:sp>
      <p:sp>
        <p:nvSpPr>
          <p:cNvPr id="3" name="Content Placeholder 2">
            <a:extLst>
              <a:ext uri="{FF2B5EF4-FFF2-40B4-BE49-F238E27FC236}">
                <a16:creationId xmlns:a16="http://schemas.microsoft.com/office/drawing/2014/main" id="{5794348A-B3FF-EEF7-2A81-9BF1475CAF26}"/>
              </a:ext>
            </a:extLst>
          </p:cNvPr>
          <p:cNvSpPr>
            <a:spLocks noGrp="1"/>
          </p:cNvSpPr>
          <p:nvPr>
            <p:ph sz="half" idx="1"/>
          </p:nvPr>
        </p:nvSpPr>
        <p:spPr>
          <a:xfrm>
            <a:off x="361507" y="1959430"/>
            <a:ext cx="4515292" cy="4525963"/>
          </a:xfrm>
        </p:spPr>
        <p:txBody>
          <a:bodyPr>
            <a:normAutofit/>
          </a:bodyPr>
          <a:lstStyle/>
          <a:p>
            <a:r>
              <a:rPr lang="en-US" sz="2000" dirty="0"/>
              <a:t>Use software tools to isolate specific timeframes within the monitoring data.</a:t>
            </a:r>
          </a:p>
          <a:p>
            <a:endParaRPr lang="en-US" sz="2000" dirty="0"/>
          </a:p>
          <a:p>
            <a:r>
              <a:rPr lang="en-US" sz="2000" dirty="0"/>
              <a:t>Omitting non-work-related noise events (e.g., lunch breaks in quiet areas, personal activities) for a more accurate assessment of occupational exposure.</a:t>
            </a:r>
          </a:p>
          <a:p>
            <a:endParaRPr lang="en-US" sz="2000" dirty="0"/>
          </a:p>
          <a:p>
            <a:r>
              <a:rPr lang="en-US" sz="2000" dirty="0"/>
              <a:t>This is not deleting data but rather excluding it from specific analyses.</a:t>
            </a:r>
          </a:p>
        </p:txBody>
      </p:sp>
      <p:pic>
        <p:nvPicPr>
          <p:cNvPr id="10" name="Picture 9">
            <a:extLst>
              <a:ext uri="{FF2B5EF4-FFF2-40B4-BE49-F238E27FC236}">
                <a16:creationId xmlns:a16="http://schemas.microsoft.com/office/drawing/2014/main" id="{D76CFBAC-02DA-DA3F-CA88-97C06544331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550733" y="1670288"/>
            <a:ext cx="7067107" cy="3112589"/>
          </a:xfrm>
          <a:prstGeom prst="rect">
            <a:avLst/>
          </a:prstGeom>
        </p:spPr>
      </p:pic>
      <p:pic>
        <p:nvPicPr>
          <p:cNvPr id="12" name="Picture 11">
            <a:extLst>
              <a:ext uri="{FF2B5EF4-FFF2-40B4-BE49-F238E27FC236}">
                <a16:creationId xmlns:a16="http://schemas.microsoft.com/office/drawing/2014/main" id="{D56BA97A-8AD8-CF05-C27F-AECD0EB9695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50733" y="4222411"/>
            <a:ext cx="4009534" cy="2394916"/>
          </a:xfrm>
          <a:prstGeom prst="rect">
            <a:avLst/>
          </a:prstGeom>
        </p:spPr>
      </p:pic>
      <p:pic>
        <p:nvPicPr>
          <p:cNvPr id="14" name="Picture 13">
            <a:extLst>
              <a:ext uri="{FF2B5EF4-FFF2-40B4-BE49-F238E27FC236}">
                <a16:creationId xmlns:a16="http://schemas.microsoft.com/office/drawing/2014/main" id="{F63C7538-6109-5831-6E38-7018AB3B60C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902307" y="4060958"/>
            <a:ext cx="3928186" cy="2556369"/>
          </a:xfrm>
          <a:prstGeom prst="rect">
            <a:avLst/>
          </a:prstGeom>
        </p:spPr>
      </p:pic>
    </p:spTree>
    <p:extLst>
      <p:ext uri="{BB962C8B-B14F-4D97-AF65-F5344CB8AC3E}">
        <p14:creationId xmlns:p14="http://schemas.microsoft.com/office/powerpoint/2010/main" val="41097527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ED3E0-A5FA-76D1-35F7-91FA25237109}"/>
              </a:ext>
            </a:extLst>
          </p:cNvPr>
          <p:cNvSpPr>
            <a:spLocks noGrp="1"/>
          </p:cNvSpPr>
          <p:nvPr>
            <p:ph type="title"/>
          </p:nvPr>
        </p:nvSpPr>
        <p:spPr>
          <a:xfrm>
            <a:off x="300596" y="388150"/>
            <a:ext cx="10972800" cy="1143000"/>
          </a:xfrm>
        </p:spPr>
        <p:txBody>
          <a:bodyPr>
            <a:normAutofit fontScale="90000"/>
          </a:bodyPr>
          <a:lstStyle/>
          <a:p>
            <a:pPr algn="l"/>
            <a:r>
              <a:rPr lang="en-US" dirty="0"/>
              <a:t>Webinar objectives: Enhancing your Noise Monitoring Expertise </a:t>
            </a:r>
          </a:p>
        </p:txBody>
      </p:sp>
      <p:sp>
        <p:nvSpPr>
          <p:cNvPr id="3" name="Content Placeholder 2">
            <a:extLst>
              <a:ext uri="{FF2B5EF4-FFF2-40B4-BE49-F238E27FC236}">
                <a16:creationId xmlns:a16="http://schemas.microsoft.com/office/drawing/2014/main" id="{AA6D6BA3-C758-E73A-BB8D-D90B40E8AA2E}"/>
              </a:ext>
            </a:extLst>
          </p:cNvPr>
          <p:cNvSpPr>
            <a:spLocks noGrp="1"/>
          </p:cNvSpPr>
          <p:nvPr>
            <p:ph sz="half" idx="1"/>
          </p:nvPr>
        </p:nvSpPr>
        <p:spPr>
          <a:xfrm>
            <a:off x="300596" y="1600201"/>
            <a:ext cx="7159647" cy="4525963"/>
          </a:xfrm>
        </p:spPr>
        <p:txBody>
          <a:bodyPr>
            <a:normAutofit/>
          </a:bodyPr>
          <a:lstStyle/>
          <a:p>
            <a:endParaRPr lang="en-US" sz="2400" dirty="0"/>
          </a:p>
          <a:p>
            <a:r>
              <a:rPr lang="en-US" sz="2400" dirty="0"/>
              <a:t>Understand best practices in personal noise dosimetry across industrial settings</a:t>
            </a:r>
          </a:p>
          <a:p>
            <a:r>
              <a:rPr lang="en-US" sz="2400" dirty="0"/>
              <a:t>Clear up common noise monitoring misconceptions (</a:t>
            </a:r>
            <a:r>
              <a:rPr lang="en-US" sz="2400" dirty="0" err="1"/>
              <a:t>e.g.,TWA</a:t>
            </a:r>
            <a:r>
              <a:rPr lang="en-US" sz="2400" dirty="0"/>
              <a:t>, </a:t>
            </a:r>
            <a:r>
              <a:rPr lang="en-US" sz="2400" dirty="0" err="1"/>
              <a:t>Lavg</a:t>
            </a:r>
            <a:r>
              <a:rPr lang="en-US" sz="2400" dirty="0"/>
              <a:t>, </a:t>
            </a:r>
            <a:r>
              <a:rPr lang="en-US" sz="2400" dirty="0" err="1"/>
              <a:t>Leq</a:t>
            </a:r>
            <a:r>
              <a:rPr lang="en-US" sz="2400" dirty="0"/>
              <a:t>, </a:t>
            </a:r>
            <a:r>
              <a:rPr lang="en-US" sz="2400" dirty="0" err="1"/>
              <a:t>Lpk</a:t>
            </a:r>
            <a:r>
              <a:rPr lang="en-US" sz="2400" dirty="0"/>
              <a:t>, </a:t>
            </a:r>
            <a:r>
              <a:rPr lang="en-US" sz="2400" dirty="0" err="1"/>
              <a:t>Lmax</a:t>
            </a:r>
            <a:r>
              <a:rPr lang="en-US" sz="2400" dirty="0"/>
              <a:t>, hearing protection use)</a:t>
            </a:r>
          </a:p>
          <a:p>
            <a:r>
              <a:rPr lang="en-US" sz="2400" dirty="0"/>
              <a:t>Learn advanced setup features of the SKC Noise Chek  for efficient data collection</a:t>
            </a:r>
          </a:p>
          <a:p>
            <a:r>
              <a:rPr lang="en-US" sz="2400" dirty="0"/>
              <a:t>Gain skills in analyzing and interpreting noise data using intuitive software</a:t>
            </a:r>
          </a:p>
        </p:txBody>
      </p:sp>
      <p:pic>
        <p:nvPicPr>
          <p:cNvPr id="2050" name="Picture 2" descr="Industrial Noise Pollution: Combatting Common Causes and Effects | AWV">
            <a:extLst>
              <a:ext uri="{FF2B5EF4-FFF2-40B4-BE49-F238E27FC236}">
                <a16:creationId xmlns:a16="http://schemas.microsoft.com/office/drawing/2014/main" id="{9EAB9027-B021-E249-5813-4A267D1A3A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0243" y="2136114"/>
            <a:ext cx="4512409" cy="30082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194736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2A1CE9-5568-46C5-F4D6-1B495FACB4E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FAC4CA0-F4F6-8BC3-4419-BCE8F8501A4E}"/>
              </a:ext>
            </a:extLst>
          </p:cNvPr>
          <p:cNvSpPr>
            <a:spLocks noGrp="1"/>
          </p:cNvSpPr>
          <p:nvPr>
            <p:ph type="title"/>
          </p:nvPr>
        </p:nvSpPr>
        <p:spPr/>
        <p:txBody>
          <a:bodyPr>
            <a:normAutofit fontScale="90000"/>
          </a:bodyPr>
          <a:lstStyle/>
          <a:p>
            <a:pPr algn="l"/>
            <a:r>
              <a:rPr lang="en-US" dirty="0"/>
              <a:t>Conducting “What if” Analysis to Evaluate Scenarios</a:t>
            </a:r>
          </a:p>
        </p:txBody>
      </p:sp>
      <p:sp>
        <p:nvSpPr>
          <p:cNvPr id="3" name="Content Placeholder 2">
            <a:extLst>
              <a:ext uri="{FF2B5EF4-FFF2-40B4-BE49-F238E27FC236}">
                <a16:creationId xmlns:a16="http://schemas.microsoft.com/office/drawing/2014/main" id="{F82A90BD-B84D-A86A-363B-EC11EB833DD9}"/>
              </a:ext>
            </a:extLst>
          </p:cNvPr>
          <p:cNvSpPr>
            <a:spLocks noGrp="1"/>
          </p:cNvSpPr>
          <p:nvPr>
            <p:ph sz="half" idx="1"/>
          </p:nvPr>
        </p:nvSpPr>
        <p:spPr/>
        <p:txBody>
          <a:bodyPr>
            <a:normAutofit lnSpcReduction="10000"/>
          </a:bodyPr>
          <a:lstStyle/>
          <a:p>
            <a:pPr marL="0" indent="0">
              <a:buNone/>
            </a:pPr>
            <a:r>
              <a:rPr lang="en-US" dirty="0"/>
              <a:t>During "what-if" analysis, users see the impact of removing specific noise events on the overall exposure levels.</a:t>
            </a:r>
          </a:p>
          <a:p>
            <a:pPr marL="0" indent="0">
              <a:buNone/>
            </a:pPr>
            <a:endParaRPr lang="en-US" dirty="0"/>
          </a:p>
          <a:p>
            <a:pPr marL="0" indent="0">
              <a:buNone/>
            </a:pPr>
            <a:r>
              <a:rPr lang="en-US" dirty="0"/>
              <a:t>Provide examples, such as assessing the effect of a loud, short-duration event or the impact of removing a lunch break spent in a noisy area.</a:t>
            </a:r>
          </a:p>
        </p:txBody>
      </p:sp>
      <p:pic>
        <p:nvPicPr>
          <p:cNvPr id="5" name="Picture 4">
            <a:extLst>
              <a:ext uri="{FF2B5EF4-FFF2-40B4-BE49-F238E27FC236}">
                <a16:creationId xmlns:a16="http://schemas.microsoft.com/office/drawing/2014/main" id="{548EC483-8240-AA77-9030-E14ABD95A490}"/>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6197602" y="1119177"/>
            <a:ext cx="4961860" cy="3261739"/>
          </a:xfrm>
          <a:prstGeom prst="rect">
            <a:avLst/>
          </a:prstGeom>
        </p:spPr>
      </p:pic>
      <p:pic>
        <p:nvPicPr>
          <p:cNvPr id="7" name="Picture 6">
            <a:extLst>
              <a:ext uri="{FF2B5EF4-FFF2-40B4-BE49-F238E27FC236}">
                <a16:creationId xmlns:a16="http://schemas.microsoft.com/office/drawing/2014/main" id="{BE161D70-2EC7-0414-FEC9-E38A5112D8A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78548" y="3920362"/>
            <a:ext cx="3918054" cy="2674874"/>
          </a:xfrm>
          <a:prstGeom prst="rect">
            <a:avLst/>
          </a:prstGeom>
        </p:spPr>
      </p:pic>
      <p:pic>
        <p:nvPicPr>
          <p:cNvPr id="9" name="Picture 8">
            <a:extLst>
              <a:ext uri="{FF2B5EF4-FFF2-40B4-BE49-F238E27FC236}">
                <a16:creationId xmlns:a16="http://schemas.microsoft.com/office/drawing/2014/main" id="{B059E5AC-95B9-57C5-BB54-291212C3C08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534400" y="3897383"/>
            <a:ext cx="3781614" cy="2803694"/>
          </a:xfrm>
          <a:prstGeom prst="rect">
            <a:avLst/>
          </a:prstGeom>
        </p:spPr>
      </p:pic>
    </p:spTree>
    <p:extLst>
      <p:ext uri="{BB962C8B-B14F-4D97-AF65-F5344CB8AC3E}">
        <p14:creationId xmlns:p14="http://schemas.microsoft.com/office/powerpoint/2010/main" val="339001667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46AFC9-C6E3-EE11-BADC-177959B97D0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0617477-652E-F3E1-340A-8A07E048E65E}"/>
              </a:ext>
            </a:extLst>
          </p:cNvPr>
          <p:cNvSpPr>
            <a:spLocks noGrp="1"/>
          </p:cNvSpPr>
          <p:nvPr>
            <p:ph type="title"/>
          </p:nvPr>
        </p:nvSpPr>
        <p:spPr/>
        <p:txBody>
          <a:bodyPr>
            <a:normAutofit fontScale="90000"/>
          </a:bodyPr>
          <a:lstStyle/>
          <a:p>
            <a:pPr algn="l"/>
            <a:r>
              <a:rPr lang="en-US" dirty="0"/>
              <a:t>Ensuring Transparency in Reporting Omitted Data</a:t>
            </a:r>
          </a:p>
        </p:txBody>
      </p:sp>
      <p:sp>
        <p:nvSpPr>
          <p:cNvPr id="3" name="Content Placeholder 2">
            <a:extLst>
              <a:ext uri="{FF2B5EF4-FFF2-40B4-BE49-F238E27FC236}">
                <a16:creationId xmlns:a16="http://schemas.microsoft.com/office/drawing/2014/main" id="{CF52924A-9A84-7C8A-7E78-A01EB8F21223}"/>
              </a:ext>
            </a:extLst>
          </p:cNvPr>
          <p:cNvSpPr>
            <a:spLocks noGrp="1"/>
          </p:cNvSpPr>
          <p:nvPr>
            <p:ph sz="half" idx="1"/>
          </p:nvPr>
        </p:nvSpPr>
        <p:spPr>
          <a:xfrm>
            <a:off x="609600" y="1575906"/>
            <a:ext cx="4146698" cy="4525963"/>
          </a:xfrm>
        </p:spPr>
        <p:txBody>
          <a:bodyPr>
            <a:normAutofit/>
          </a:bodyPr>
          <a:lstStyle/>
          <a:p>
            <a:pPr marL="0" indent="0">
              <a:buNone/>
            </a:pPr>
            <a:r>
              <a:rPr lang="en-US" sz="2400" dirty="0"/>
              <a:t>Reporting practices show both the original and the omitted data in the final report</a:t>
            </a:r>
          </a:p>
          <a:p>
            <a:pPr marL="0" indent="0">
              <a:buNone/>
            </a:pPr>
            <a:endParaRPr lang="en-US" sz="2400" dirty="0"/>
          </a:p>
          <a:p>
            <a:pPr marL="0" indent="0">
              <a:buNone/>
            </a:pPr>
            <a:r>
              <a:rPr lang="en-US" sz="2400" dirty="0"/>
              <a:t>Clearly document the reasons for omitting any data sections to maintain transparency with workers and regulatory agencies</a:t>
            </a:r>
          </a:p>
        </p:txBody>
      </p:sp>
      <p:pic>
        <p:nvPicPr>
          <p:cNvPr id="5" name="Picture 4">
            <a:extLst>
              <a:ext uri="{FF2B5EF4-FFF2-40B4-BE49-F238E27FC236}">
                <a16:creationId xmlns:a16="http://schemas.microsoft.com/office/drawing/2014/main" id="{AF5D19CD-F1CD-7328-A57E-437D0DBA2750}"/>
              </a:ext>
            </a:extLst>
          </p:cNvPr>
          <p:cNvPicPr>
            <a:picLocks noChangeAspect="1"/>
          </p:cNvPicPr>
          <p:nvPr/>
        </p:nvPicPr>
        <p:blipFill>
          <a:blip r:embed="rId2"/>
          <a:srcRect r="2718"/>
          <a:stretch/>
        </p:blipFill>
        <p:spPr>
          <a:xfrm>
            <a:off x="5148066" y="1190313"/>
            <a:ext cx="6533571" cy="2238687"/>
          </a:xfrm>
          <a:prstGeom prst="rect">
            <a:avLst/>
          </a:prstGeom>
        </p:spPr>
      </p:pic>
      <p:pic>
        <p:nvPicPr>
          <p:cNvPr id="7" name="Picture 6">
            <a:extLst>
              <a:ext uri="{FF2B5EF4-FFF2-40B4-BE49-F238E27FC236}">
                <a16:creationId xmlns:a16="http://schemas.microsoft.com/office/drawing/2014/main" id="{6934E005-3644-659F-D11A-774CFADB8795}"/>
              </a:ext>
            </a:extLst>
          </p:cNvPr>
          <p:cNvPicPr>
            <a:picLocks noChangeAspect="1"/>
          </p:cNvPicPr>
          <p:nvPr/>
        </p:nvPicPr>
        <p:blipFill>
          <a:blip r:embed="rId3"/>
          <a:stretch>
            <a:fillRect/>
          </a:stretch>
        </p:blipFill>
        <p:spPr>
          <a:xfrm>
            <a:off x="5148066" y="3543822"/>
            <a:ext cx="6533571" cy="2059182"/>
          </a:xfrm>
          <a:prstGeom prst="rect">
            <a:avLst/>
          </a:prstGeom>
        </p:spPr>
      </p:pic>
    </p:spTree>
    <p:extLst>
      <p:ext uri="{BB962C8B-B14F-4D97-AF65-F5344CB8AC3E}">
        <p14:creationId xmlns:p14="http://schemas.microsoft.com/office/powerpoint/2010/main" val="342784806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01EC0F-3597-7C91-19F3-FCAC8D50B9B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9E38D74-8933-9AE9-2354-B834E4D2FB2C}"/>
              </a:ext>
            </a:extLst>
          </p:cNvPr>
          <p:cNvSpPr>
            <a:spLocks noGrp="1"/>
          </p:cNvSpPr>
          <p:nvPr>
            <p:ph type="title"/>
          </p:nvPr>
        </p:nvSpPr>
        <p:spPr>
          <a:xfrm>
            <a:off x="508000" y="-8897"/>
            <a:ext cx="10972800" cy="1143000"/>
          </a:xfrm>
        </p:spPr>
        <p:txBody>
          <a:bodyPr>
            <a:normAutofit/>
          </a:bodyPr>
          <a:lstStyle/>
          <a:p>
            <a:pPr algn="l"/>
            <a:r>
              <a:rPr lang="en-US" dirty="0"/>
              <a:t>Ototoxic Chemicals</a:t>
            </a:r>
          </a:p>
        </p:txBody>
      </p:sp>
      <p:sp>
        <p:nvSpPr>
          <p:cNvPr id="3" name="Content Placeholder 2">
            <a:extLst>
              <a:ext uri="{FF2B5EF4-FFF2-40B4-BE49-F238E27FC236}">
                <a16:creationId xmlns:a16="http://schemas.microsoft.com/office/drawing/2014/main" id="{7E3966BF-EB84-C8B5-1D0F-823AF097E74A}"/>
              </a:ext>
            </a:extLst>
          </p:cNvPr>
          <p:cNvSpPr>
            <a:spLocks noGrp="1"/>
          </p:cNvSpPr>
          <p:nvPr>
            <p:ph sz="half" idx="1"/>
          </p:nvPr>
        </p:nvSpPr>
        <p:spPr>
          <a:xfrm>
            <a:off x="368595" y="844367"/>
            <a:ext cx="4805916" cy="5896675"/>
          </a:xfrm>
        </p:spPr>
        <p:txBody>
          <a:bodyPr>
            <a:noAutofit/>
          </a:bodyPr>
          <a:lstStyle/>
          <a:p>
            <a:endParaRPr lang="en-US" sz="1500" dirty="0"/>
          </a:p>
          <a:p>
            <a:r>
              <a:rPr lang="en-US" sz="1500" dirty="0" err="1"/>
              <a:t>Ototoxins</a:t>
            </a:r>
            <a:r>
              <a:rPr lang="en-US" sz="1500" dirty="0"/>
              <a:t> are substances toxic to the ear, particularly the cochlea or auditory nerve. These can be physical (noise), biological, or chemical.</a:t>
            </a:r>
          </a:p>
          <a:p>
            <a:endParaRPr lang="en-US" sz="1500" dirty="0"/>
          </a:p>
          <a:p>
            <a:r>
              <a:rPr lang="en-US" sz="1500" dirty="0"/>
              <a:t>Workers can be exposed to ototoxic chemicals through inhalation, ingestion, or skin absorption. Examples include solvents (toluene, styrene), asphyxiants (carbon monoxide), and metals (lead).</a:t>
            </a:r>
          </a:p>
          <a:p>
            <a:endParaRPr lang="en-US" sz="1500" dirty="0"/>
          </a:p>
          <a:p>
            <a:r>
              <a:rPr lang="en-US" sz="1500" dirty="0"/>
              <a:t>Combined exposure to noise and </a:t>
            </a:r>
            <a:r>
              <a:rPr lang="en-US" sz="1500" dirty="0" err="1"/>
              <a:t>ototoxins</a:t>
            </a:r>
            <a:r>
              <a:rPr lang="en-US" sz="1500" dirty="0"/>
              <a:t> can have interactive effects (additive or synergistic), meaning the combined effect on hearing can be worse than the sum of individual effects.</a:t>
            </a:r>
          </a:p>
          <a:p>
            <a:endParaRPr lang="en-US" sz="1500" dirty="0"/>
          </a:p>
          <a:p>
            <a:r>
              <a:rPr lang="en-US" sz="1500" dirty="0"/>
              <a:t>Ototoxic substances may exacerbate noise-induced hearing impairments even when noise levels are below permissible limits.</a:t>
            </a:r>
          </a:p>
          <a:p>
            <a:endParaRPr lang="en-US" sz="1500" dirty="0"/>
          </a:p>
          <a:p>
            <a:r>
              <a:rPr lang="en-US" sz="1500" dirty="0"/>
              <a:t>It's crucial to identify potential ototoxic chemicals in the workplace, possibly by reviewing Safety Data Sheets (SDS).</a:t>
            </a:r>
          </a:p>
        </p:txBody>
      </p:sp>
      <p:sp>
        <p:nvSpPr>
          <p:cNvPr id="4" name="Content Placeholder 2">
            <a:extLst>
              <a:ext uri="{FF2B5EF4-FFF2-40B4-BE49-F238E27FC236}">
                <a16:creationId xmlns:a16="http://schemas.microsoft.com/office/drawing/2014/main" id="{2DCDDE4B-7DD9-298A-5BC5-5B41EF4249FB}"/>
              </a:ext>
            </a:extLst>
          </p:cNvPr>
          <p:cNvSpPr txBox="1">
            <a:spLocks/>
          </p:cNvSpPr>
          <p:nvPr/>
        </p:nvSpPr>
        <p:spPr>
          <a:xfrm>
            <a:off x="5994400" y="844368"/>
            <a:ext cx="5384800" cy="4974304"/>
          </a:xfrm>
          <a:prstGeom prst="rect">
            <a:avLst/>
          </a:prstGeom>
        </p:spPr>
        <p:txBody>
          <a:bodyPr vert="horz" lIns="91440" tIns="45720" rIns="91440" bIns="45720" rtlCol="0">
            <a:normAutofit fontScale="55000" lnSpcReduction="20000"/>
          </a:bodyPr>
          <a:lstStyle>
            <a:lvl1pPr marL="342900" indent="-342900" algn="l" defTabSz="914400" rtl="0" eaLnBrk="1" latinLnBrk="0" hangingPunct="1">
              <a:spcBef>
                <a:spcPct val="20000"/>
              </a:spcBef>
              <a:buFont typeface="Arial" panose="020B0604020202020204" pitchFamily="34" charset="0"/>
              <a:buChar char="•"/>
              <a:defRPr sz="2800" kern="1200">
                <a:solidFill>
                  <a:srgbClr val="414A87"/>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rgbClr val="414A87"/>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000" kern="1200">
                <a:solidFill>
                  <a:srgbClr val="414A87"/>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800" kern="1200">
                <a:solidFill>
                  <a:srgbClr val="414A87"/>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800" kern="1200">
                <a:solidFill>
                  <a:srgbClr val="414A87"/>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endParaRPr lang="en-US" dirty="0"/>
          </a:p>
          <a:p>
            <a:r>
              <a:rPr lang="en-US" dirty="0"/>
              <a:t>Control measures should address both noise and </a:t>
            </a:r>
            <a:r>
              <a:rPr lang="en-US" dirty="0" err="1"/>
              <a:t>ototoxin</a:t>
            </a:r>
            <a:r>
              <a:rPr lang="en-US" dirty="0"/>
              <a:t> exposure using the hierarchy of controls (elimination, engineering, administrative, PPE).</a:t>
            </a:r>
          </a:p>
          <a:p>
            <a:endParaRPr lang="en-US" dirty="0"/>
          </a:p>
          <a:p>
            <a:r>
              <a:rPr lang="en-US" dirty="0"/>
              <a:t>OSHA and NIOSH have published a Safety and Health Information Bulletin (SHIB) on preventing hearing loss from chemical (ototoxicity) and noise exposure.</a:t>
            </a:r>
          </a:p>
          <a:p>
            <a:endParaRPr lang="en-US" dirty="0"/>
          </a:p>
          <a:p>
            <a:r>
              <a:rPr lang="en-US" dirty="0"/>
              <a:t>Industrial hygiene professionals are increasingly considering chemical exposures alongside noise reports to understand the full scope of hearing hazards. Some workplaces may maintain a list of identified potentially ototoxic chemicals.</a:t>
            </a:r>
          </a:p>
          <a:p>
            <a:endParaRPr lang="en-US" dirty="0"/>
          </a:p>
          <a:p>
            <a:r>
              <a:rPr lang="en-US" b="1" dirty="0"/>
              <a:t>Key Takeaway</a:t>
            </a:r>
            <a:r>
              <a:rPr lang="en-US" dirty="0"/>
              <a:t>: When assessing noise exposure with dosimetry, remember that the presence of ototoxic substances can increase the risk of hearing loss, even if noise levels appear to be within regulatory limits. Consider chemical hazards as a contributing factor in hearing conservation programs.</a:t>
            </a:r>
          </a:p>
        </p:txBody>
      </p:sp>
      <p:pic>
        <p:nvPicPr>
          <p:cNvPr id="23554" name="Picture 2" descr="Chemical-Induced Hearing Loss | Noise | CDC">
            <a:extLst>
              <a:ext uri="{FF2B5EF4-FFF2-40B4-BE49-F238E27FC236}">
                <a16:creationId xmlns:a16="http://schemas.microsoft.com/office/drawing/2014/main" id="{08E44B94-D955-7A00-78B5-A6C0FBC881C5}"/>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5472473" y="5179821"/>
            <a:ext cx="1736401" cy="15612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54628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886D05-7669-9DAD-368A-E93136F3943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928291A-A6F4-CCED-CE19-A840D62889B3}"/>
              </a:ext>
            </a:extLst>
          </p:cNvPr>
          <p:cNvSpPr>
            <a:spLocks noGrp="1"/>
          </p:cNvSpPr>
          <p:nvPr>
            <p:ph type="title"/>
          </p:nvPr>
        </p:nvSpPr>
        <p:spPr/>
        <p:txBody>
          <a:bodyPr>
            <a:normAutofit/>
          </a:bodyPr>
          <a:lstStyle/>
          <a:p>
            <a:r>
              <a:rPr lang="en-US" dirty="0"/>
              <a:t>Any Questions?</a:t>
            </a:r>
          </a:p>
        </p:txBody>
      </p:sp>
      <p:pic>
        <p:nvPicPr>
          <p:cNvPr id="24578" name="Picture 2" descr="To Get the Most Out of Your Team, Ask Better Questions - Business HorsePower">
            <a:extLst>
              <a:ext uri="{FF2B5EF4-FFF2-40B4-BE49-F238E27FC236}">
                <a16:creationId xmlns:a16="http://schemas.microsoft.com/office/drawing/2014/main" id="{40AC2DB3-F6E3-C8F3-35C0-5D39E0FE7ADA}"/>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144874" y="1129937"/>
            <a:ext cx="5728063" cy="57280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97682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A6EA0C6-3783-ED21-1C7A-9B6A08D032C2}"/>
            </a:ext>
          </a:extLst>
        </p:cNvPr>
        <p:cNvGrpSpPr/>
        <p:nvPr/>
      </p:nvGrpSpPr>
      <p:grpSpPr>
        <a:xfrm>
          <a:off x="0" y="0"/>
          <a:ext cx="0" cy="0"/>
          <a:chOff x="0" y="0"/>
          <a:chExt cx="0" cy="0"/>
        </a:xfrm>
      </p:grpSpPr>
      <p:sp>
        <p:nvSpPr>
          <p:cNvPr id="12" name="Title 1">
            <a:extLst>
              <a:ext uri="{FF2B5EF4-FFF2-40B4-BE49-F238E27FC236}">
                <a16:creationId xmlns:a16="http://schemas.microsoft.com/office/drawing/2014/main" id="{AC0DB3AD-6C34-A369-E565-51C6AFE33011}"/>
              </a:ext>
            </a:extLst>
          </p:cNvPr>
          <p:cNvSpPr txBox="1">
            <a:spLocks/>
          </p:cNvSpPr>
          <p:nvPr/>
        </p:nvSpPr>
        <p:spPr bwMode="auto">
          <a:xfrm>
            <a:off x="2455655" y="1032207"/>
            <a:ext cx="7433559" cy="533400"/>
          </a:xfrm>
          <a:prstGeom prst="rect">
            <a:avLst/>
          </a:prstGeom>
          <a:noFill/>
          <a:ln w="9525">
            <a:noFill/>
            <a:miter lim="800000"/>
            <a:headEnd/>
            <a:tailEnd/>
          </a:ln>
          <a:effectLst/>
        </p:spPr>
        <p:txBody>
          <a:bodyPr vert="horz" wrap="square" lIns="68580" tIns="34290" rIns="68580" bIns="34290" numCol="1" anchor="ctr" anchorCtr="0" compatLnSpc="1">
            <a:prstTxWarp prst="textNoShape">
              <a:avLst/>
            </a:prstTxWarp>
          </a:bodyPr>
          <a:lstStyle>
            <a:lvl1pPr algn="ctr" rtl="0" eaLnBrk="1" fontAlgn="base" hangingPunct="1">
              <a:spcBef>
                <a:spcPct val="0"/>
              </a:spcBef>
              <a:spcAft>
                <a:spcPct val="0"/>
              </a:spcAft>
              <a:defRPr sz="2400">
                <a:solidFill>
                  <a:schemeClr val="tx2"/>
                </a:solidFill>
                <a:latin typeface="+mj-lt"/>
                <a:ea typeface="+mj-ea"/>
                <a:cs typeface="+mj-cs"/>
              </a:defRPr>
            </a:lvl1pPr>
            <a:lvl2pPr algn="ctr" rtl="0" eaLnBrk="1" fontAlgn="base" hangingPunct="1">
              <a:spcBef>
                <a:spcPct val="0"/>
              </a:spcBef>
              <a:spcAft>
                <a:spcPct val="0"/>
              </a:spcAft>
              <a:defRPr sz="2400">
                <a:solidFill>
                  <a:schemeClr val="tx2"/>
                </a:solidFill>
                <a:latin typeface="Verdana" pitchFamily="34" charset="0"/>
              </a:defRPr>
            </a:lvl2pPr>
            <a:lvl3pPr algn="ctr" rtl="0" eaLnBrk="1" fontAlgn="base" hangingPunct="1">
              <a:spcBef>
                <a:spcPct val="0"/>
              </a:spcBef>
              <a:spcAft>
                <a:spcPct val="0"/>
              </a:spcAft>
              <a:defRPr sz="2400">
                <a:solidFill>
                  <a:schemeClr val="tx2"/>
                </a:solidFill>
                <a:latin typeface="Verdana" pitchFamily="34" charset="0"/>
              </a:defRPr>
            </a:lvl3pPr>
            <a:lvl4pPr algn="ctr" rtl="0" eaLnBrk="1" fontAlgn="base" hangingPunct="1">
              <a:spcBef>
                <a:spcPct val="0"/>
              </a:spcBef>
              <a:spcAft>
                <a:spcPct val="0"/>
              </a:spcAft>
              <a:defRPr sz="2400">
                <a:solidFill>
                  <a:schemeClr val="tx2"/>
                </a:solidFill>
                <a:latin typeface="Verdana" pitchFamily="34" charset="0"/>
              </a:defRPr>
            </a:lvl4pPr>
            <a:lvl5pPr algn="ctr" rtl="0" eaLnBrk="1" fontAlgn="base" hangingPunct="1">
              <a:spcBef>
                <a:spcPct val="0"/>
              </a:spcBef>
              <a:spcAft>
                <a:spcPct val="0"/>
              </a:spcAft>
              <a:defRPr sz="2400">
                <a:solidFill>
                  <a:schemeClr val="tx2"/>
                </a:solidFill>
                <a:latin typeface="Verdana" pitchFamily="34" charset="0"/>
              </a:defRPr>
            </a:lvl5pPr>
            <a:lvl6pPr marL="457200" algn="ctr" rtl="0" eaLnBrk="1" fontAlgn="base" hangingPunct="1">
              <a:spcBef>
                <a:spcPct val="0"/>
              </a:spcBef>
              <a:spcAft>
                <a:spcPct val="0"/>
              </a:spcAft>
              <a:defRPr sz="2400">
                <a:solidFill>
                  <a:schemeClr val="tx2"/>
                </a:solidFill>
                <a:latin typeface="Verdana" pitchFamily="34" charset="0"/>
              </a:defRPr>
            </a:lvl6pPr>
            <a:lvl7pPr marL="914400" algn="ctr" rtl="0" eaLnBrk="1" fontAlgn="base" hangingPunct="1">
              <a:spcBef>
                <a:spcPct val="0"/>
              </a:spcBef>
              <a:spcAft>
                <a:spcPct val="0"/>
              </a:spcAft>
              <a:defRPr sz="2400">
                <a:solidFill>
                  <a:schemeClr val="tx2"/>
                </a:solidFill>
                <a:latin typeface="Verdana" pitchFamily="34" charset="0"/>
              </a:defRPr>
            </a:lvl7pPr>
            <a:lvl8pPr marL="1371600" algn="ctr" rtl="0" eaLnBrk="1" fontAlgn="base" hangingPunct="1">
              <a:spcBef>
                <a:spcPct val="0"/>
              </a:spcBef>
              <a:spcAft>
                <a:spcPct val="0"/>
              </a:spcAft>
              <a:defRPr sz="2400">
                <a:solidFill>
                  <a:schemeClr val="tx2"/>
                </a:solidFill>
                <a:latin typeface="Verdana" pitchFamily="34" charset="0"/>
              </a:defRPr>
            </a:lvl8pPr>
            <a:lvl9pPr marL="1828800" algn="ctr" rtl="0" eaLnBrk="1" fontAlgn="base" hangingPunct="1">
              <a:spcBef>
                <a:spcPct val="0"/>
              </a:spcBef>
              <a:spcAft>
                <a:spcPct val="0"/>
              </a:spcAft>
              <a:defRPr sz="2400">
                <a:solidFill>
                  <a:schemeClr val="tx2"/>
                </a:solidFill>
                <a:latin typeface="Verdana" pitchFamily="34" charset="0"/>
              </a:defRPr>
            </a:lvl9p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US" sz="2400" b="1" i="0" u="none" strike="noStrike" kern="0" cap="none" spc="0" normalizeH="0" baseline="0" noProof="0" dirty="0">
                <a:ln>
                  <a:noFill/>
                </a:ln>
                <a:solidFill>
                  <a:srgbClr val="000000"/>
                </a:solidFill>
                <a:effectLst/>
                <a:uLnTx/>
                <a:uFillTx/>
                <a:latin typeface="Verdana"/>
                <a:ea typeface="+mj-ea"/>
                <a:cs typeface="+mj-cs"/>
              </a:rPr>
              <a:t>Thank You for Attending Today’s Webinar:</a:t>
            </a:r>
          </a:p>
        </p:txBody>
      </p:sp>
      <p:sp>
        <p:nvSpPr>
          <p:cNvPr id="11" name="Rectangle 3">
            <a:extLst>
              <a:ext uri="{FF2B5EF4-FFF2-40B4-BE49-F238E27FC236}">
                <a16:creationId xmlns:a16="http://schemas.microsoft.com/office/drawing/2014/main" id="{1C3974A1-4247-76CF-980F-CD92EB61BD06}"/>
              </a:ext>
            </a:extLst>
          </p:cNvPr>
          <p:cNvSpPr txBox="1">
            <a:spLocks noChangeArrowheads="1"/>
          </p:cNvSpPr>
          <p:nvPr/>
        </p:nvSpPr>
        <p:spPr bwMode="auto">
          <a:xfrm>
            <a:off x="1562633" y="3440588"/>
            <a:ext cx="3083748" cy="1524074"/>
          </a:xfrm>
          <a:prstGeom prst="rect">
            <a:avLst/>
          </a:prstGeom>
          <a:noFill/>
          <a:ln w="9525">
            <a:noFill/>
            <a:miter lim="800000"/>
            <a:headEnd/>
            <a:tailEnd/>
          </a:ln>
          <a:effectLst/>
        </p:spPr>
        <p:txBody>
          <a:bodyPr vert="horz" wrap="square" lIns="68580" tIns="34290" rIns="68580" bIns="34290" numCol="1" anchor="t" anchorCtr="0" compatLnSpc="1">
            <a:prstTxWarp prst="textNoShape">
              <a:avLst/>
            </a:prstTxWarp>
          </a:bodyPr>
          <a:lstStyle>
            <a:lvl1pPr marL="0" indent="0" algn="ctr" rtl="0" eaLnBrk="1" fontAlgn="base" hangingPunct="1">
              <a:spcBef>
                <a:spcPct val="20000"/>
              </a:spcBef>
              <a:spcAft>
                <a:spcPct val="0"/>
              </a:spcAft>
              <a:buNone/>
              <a:defRPr sz="3200">
                <a:solidFill>
                  <a:schemeClr val="tx1"/>
                </a:solidFill>
                <a:latin typeface="+mn-lt"/>
                <a:ea typeface="+mn-ea"/>
                <a:cs typeface="+mn-cs"/>
              </a:defRPr>
            </a:lvl1pPr>
            <a:lvl2pPr marL="457200" indent="0" algn="ctr" rtl="0" eaLnBrk="1" fontAlgn="base" hangingPunct="1">
              <a:spcBef>
                <a:spcPct val="20000"/>
              </a:spcBef>
              <a:spcAft>
                <a:spcPct val="0"/>
              </a:spcAft>
              <a:buNone/>
              <a:defRPr sz="2800">
                <a:solidFill>
                  <a:schemeClr val="tx1"/>
                </a:solidFill>
                <a:latin typeface="+mn-lt"/>
              </a:defRPr>
            </a:lvl2pPr>
            <a:lvl3pPr marL="914400" indent="0" algn="ctr" rtl="0" eaLnBrk="1" fontAlgn="base" hangingPunct="1">
              <a:spcBef>
                <a:spcPct val="20000"/>
              </a:spcBef>
              <a:spcAft>
                <a:spcPct val="0"/>
              </a:spcAft>
              <a:buNone/>
              <a:defRPr sz="2400">
                <a:solidFill>
                  <a:schemeClr val="tx1"/>
                </a:solidFill>
                <a:latin typeface="+mn-lt"/>
              </a:defRPr>
            </a:lvl3pPr>
            <a:lvl4pPr marL="1371600" indent="0" algn="ctr" rtl="0" eaLnBrk="1" fontAlgn="base" hangingPunct="1">
              <a:spcBef>
                <a:spcPct val="20000"/>
              </a:spcBef>
              <a:spcAft>
                <a:spcPct val="0"/>
              </a:spcAft>
              <a:buNone/>
              <a:defRPr sz="2000">
                <a:solidFill>
                  <a:schemeClr val="tx1"/>
                </a:solidFill>
                <a:latin typeface="+mn-lt"/>
              </a:defRPr>
            </a:lvl4pPr>
            <a:lvl5pPr marL="1828800" indent="0" algn="ctr" rtl="0" eaLnBrk="1" fontAlgn="base" hangingPunct="1">
              <a:spcBef>
                <a:spcPct val="20000"/>
              </a:spcBef>
              <a:spcAft>
                <a:spcPct val="0"/>
              </a:spcAft>
              <a:buNone/>
              <a:defRPr sz="2000">
                <a:solidFill>
                  <a:schemeClr val="tx1"/>
                </a:solidFill>
                <a:latin typeface="+mn-lt"/>
              </a:defRPr>
            </a:lvl5pPr>
            <a:lvl6pPr marL="2286000" indent="0" algn="ctr" rtl="0" eaLnBrk="1" fontAlgn="base" hangingPunct="1">
              <a:spcBef>
                <a:spcPct val="20000"/>
              </a:spcBef>
              <a:spcAft>
                <a:spcPct val="0"/>
              </a:spcAft>
              <a:buNone/>
              <a:defRPr sz="2000">
                <a:solidFill>
                  <a:schemeClr val="tx1"/>
                </a:solidFill>
                <a:latin typeface="+mn-lt"/>
              </a:defRPr>
            </a:lvl6pPr>
            <a:lvl7pPr marL="2743200" indent="0" algn="ctr" rtl="0" eaLnBrk="1" fontAlgn="base" hangingPunct="1">
              <a:spcBef>
                <a:spcPct val="20000"/>
              </a:spcBef>
              <a:spcAft>
                <a:spcPct val="0"/>
              </a:spcAft>
              <a:buNone/>
              <a:defRPr sz="2000">
                <a:solidFill>
                  <a:schemeClr val="tx1"/>
                </a:solidFill>
                <a:latin typeface="+mn-lt"/>
              </a:defRPr>
            </a:lvl7pPr>
            <a:lvl8pPr marL="3200400" indent="0" algn="ctr" rtl="0" eaLnBrk="1" fontAlgn="base" hangingPunct="1">
              <a:spcBef>
                <a:spcPct val="20000"/>
              </a:spcBef>
              <a:spcAft>
                <a:spcPct val="0"/>
              </a:spcAft>
              <a:buNone/>
              <a:defRPr sz="2000">
                <a:solidFill>
                  <a:schemeClr val="tx1"/>
                </a:solidFill>
                <a:latin typeface="+mn-lt"/>
              </a:defRPr>
            </a:lvl8pPr>
            <a:lvl9pPr marL="3657600" indent="0" algn="ctr" rtl="0" eaLnBrk="1" fontAlgn="base" hangingPunct="1">
              <a:spcBef>
                <a:spcPct val="20000"/>
              </a:spcBef>
              <a:spcAft>
                <a:spcPct val="0"/>
              </a:spcAft>
              <a:buNone/>
              <a:defRPr sz="2000">
                <a:solidFill>
                  <a:schemeClr val="tx1"/>
                </a:solidFill>
                <a:latin typeface="+mn-lt"/>
              </a:defRPr>
            </a:lvl9pPr>
          </a:lstStyle>
          <a:p>
            <a:pPr marL="0" marR="0" lvl="0" indent="0" algn="l" defTabSz="685800" rtl="0" eaLnBrk="1" fontAlgn="base" latinLnBrk="0" hangingPunct="1">
              <a:lnSpc>
                <a:spcPct val="100000"/>
              </a:lnSpc>
              <a:spcBef>
                <a:spcPct val="20000"/>
              </a:spcBef>
              <a:spcAft>
                <a:spcPct val="0"/>
              </a:spcAft>
              <a:buClrTx/>
              <a:buSzTx/>
              <a:buFontTx/>
              <a:buNone/>
              <a:tabLst/>
              <a:defRPr/>
            </a:pPr>
            <a:r>
              <a:rPr kumimoji="0" lang="en-US" sz="1700" b="1" i="0" u="none" strike="noStrike" kern="0" cap="none" spc="0" normalizeH="0" baseline="0" noProof="0" dirty="0">
                <a:ln>
                  <a:noFill/>
                </a:ln>
                <a:solidFill>
                  <a:srgbClr val="000000"/>
                </a:solidFill>
                <a:effectLst/>
                <a:uLnTx/>
                <a:uFillTx/>
                <a:latin typeface="Verdana"/>
                <a:ea typeface="+mn-ea"/>
                <a:cs typeface="+mn-cs"/>
              </a:rPr>
              <a:t> Your Host</a:t>
            </a:r>
          </a:p>
          <a:p>
            <a:pPr marL="0" marR="0" lvl="0" indent="0" algn="l" defTabSz="685800" rtl="0" eaLnBrk="1" fontAlgn="base" latinLnBrk="0" hangingPunct="1">
              <a:lnSpc>
                <a:spcPct val="100000"/>
              </a:lnSpc>
              <a:spcBef>
                <a:spcPct val="20000"/>
              </a:spcBef>
              <a:spcAft>
                <a:spcPct val="0"/>
              </a:spcAft>
              <a:buClrTx/>
              <a:buSzTx/>
              <a:buFontTx/>
              <a:buNone/>
              <a:tabLst/>
              <a:defRPr/>
            </a:pPr>
            <a:r>
              <a:rPr kumimoji="0" lang="en-US" sz="1700" b="0" i="0" u="none" strike="noStrike" kern="0" cap="none" spc="0" normalizeH="0" baseline="0" noProof="0" dirty="0">
                <a:ln>
                  <a:noFill/>
                </a:ln>
                <a:solidFill>
                  <a:srgbClr val="000000"/>
                </a:solidFill>
                <a:effectLst/>
                <a:uLnTx/>
                <a:uFillTx/>
                <a:latin typeface="Verdana"/>
                <a:ea typeface="+mn-ea"/>
                <a:cs typeface="+mn-cs"/>
              </a:rPr>
              <a:t> Hunter Wack</a:t>
            </a:r>
            <a:br>
              <a:rPr kumimoji="0" lang="en-US" sz="1700" b="0" i="0" u="none" strike="noStrike" kern="0" cap="none" spc="0" normalizeH="0" baseline="0" noProof="0" dirty="0">
                <a:ln>
                  <a:noFill/>
                </a:ln>
                <a:solidFill>
                  <a:srgbClr val="000000"/>
                </a:solidFill>
                <a:effectLst/>
                <a:uLnTx/>
                <a:uFillTx/>
                <a:latin typeface="Verdana"/>
                <a:ea typeface="+mn-ea"/>
                <a:cs typeface="+mn-cs"/>
              </a:rPr>
            </a:br>
            <a:r>
              <a:rPr kumimoji="0" lang="en-US" sz="1700" b="0" i="0" u="none" strike="noStrike" kern="0" cap="none" spc="0" normalizeH="0" baseline="0" noProof="0" dirty="0">
                <a:ln>
                  <a:noFill/>
                </a:ln>
                <a:solidFill>
                  <a:srgbClr val="000000"/>
                </a:solidFill>
                <a:effectLst/>
                <a:uLnTx/>
                <a:uFillTx/>
                <a:latin typeface="Verdana"/>
                <a:ea typeface="+mn-ea"/>
                <a:cs typeface="+mn-cs"/>
              </a:rPr>
              <a:t> Business Development</a:t>
            </a:r>
            <a:br>
              <a:rPr kumimoji="0" lang="en-US" sz="1700" b="0" i="0" u="none" strike="noStrike" kern="0" cap="none" spc="0" normalizeH="0" baseline="0" noProof="0" dirty="0">
                <a:ln>
                  <a:noFill/>
                </a:ln>
                <a:solidFill>
                  <a:srgbClr val="000000"/>
                </a:solidFill>
                <a:effectLst/>
                <a:uLnTx/>
                <a:uFillTx/>
                <a:latin typeface="Verdana"/>
                <a:ea typeface="+mn-ea"/>
                <a:cs typeface="+mn-cs"/>
              </a:rPr>
            </a:br>
            <a:r>
              <a:rPr kumimoji="0" lang="en-US" sz="1700" b="0" i="0" u="none" strike="noStrike" kern="0" cap="none" spc="0" normalizeH="0" baseline="0" noProof="0" dirty="0">
                <a:ln>
                  <a:noFill/>
                </a:ln>
                <a:solidFill>
                  <a:srgbClr val="000000"/>
                </a:solidFill>
                <a:effectLst/>
                <a:uLnTx/>
                <a:uFillTx/>
                <a:latin typeface="Verdana"/>
                <a:ea typeface="+mn-ea"/>
                <a:cs typeface="+mn-cs"/>
              </a:rPr>
              <a:t> RAECO Rents</a:t>
            </a:r>
            <a:br>
              <a:rPr kumimoji="0" lang="en-US" sz="1700" b="0" i="0" u="none" strike="noStrike" kern="0" cap="none" spc="0" normalizeH="0" baseline="0" noProof="0" dirty="0">
                <a:ln>
                  <a:noFill/>
                </a:ln>
                <a:solidFill>
                  <a:srgbClr val="000000"/>
                </a:solidFill>
                <a:effectLst/>
                <a:uLnTx/>
                <a:uFillTx/>
                <a:latin typeface="Verdana"/>
                <a:ea typeface="+mn-ea"/>
                <a:cs typeface="+mn-cs"/>
              </a:rPr>
            </a:br>
            <a:r>
              <a:rPr kumimoji="0" lang="en-US" sz="1700" b="0" i="0" u="none" strike="noStrike" kern="0" cap="none" spc="0" normalizeH="0" baseline="0" noProof="0" dirty="0">
                <a:ln>
                  <a:noFill/>
                </a:ln>
                <a:solidFill>
                  <a:srgbClr val="000000"/>
                </a:solidFill>
                <a:effectLst/>
                <a:uLnTx/>
                <a:uFillTx/>
                <a:latin typeface="Verdana"/>
                <a:ea typeface="+mn-ea"/>
                <a:cs typeface="+mn-cs"/>
              </a:rPr>
              <a:t> </a:t>
            </a:r>
            <a:r>
              <a:rPr kumimoji="0" lang="en-US" sz="1700" b="0" i="0" u="none" strike="noStrike" kern="0" cap="none" spc="0" normalizeH="0" baseline="0" noProof="0" dirty="0">
                <a:ln>
                  <a:noFill/>
                </a:ln>
                <a:solidFill>
                  <a:srgbClr val="3333CC"/>
                </a:solidFill>
                <a:effectLst/>
                <a:uLnTx/>
                <a:uFillTx/>
                <a:latin typeface="Verdana"/>
                <a:ea typeface="+mn-ea"/>
                <a:cs typeface="+mn-cs"/>
              </a:rPr>
              <a:t>hunterw@raecorents.com</a:t>
            </a:r>
            <a:endParaRPr kumimoji="0" lang="en-US" sz="1800" b="0" i="0" u="none" strike="noStrike" kern="0" cap="none" spc="0" normalizeH="0" baseline="0" noProof="0" dirty="0">
              <a:ln>
                <a:noFill/>
              </a:ln>
              <a:solidFill>
                <a:srgbClr val="000000"/>
              </a:solidFill>
              <a:effectLst/>
              <a:uLnTx/>
              <a:uFillTx/>
              <a:latin typeface="Verdana"/>
              <a:ea typeface="+mn-ea"/>
              <a:cs typeface="+mn-cs"/>
            </a:endParaRPr>
          </a:p>
          <a:p>
            <a:pPr marL="0" marR="0" lvl="0" indent="0" algn="l" defTabSz="685800" rtl="0" eaLnBrk="1" fontAlgn="base" latinLnBrk="0" hangingPunct="1">
              <a:lnSpc>
                <a:spcPct val="100000"/>
              </a:lnSpc>
              <a:spcBef>
                <a:spcPct val="2000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Verdana"/>
              <a:ea typeface="+mn-ea"/>
              <a:cs typeface="+mn-cs"/>
            </a:endParaRPr>
          </a:p>
        </p:txBody>
      </p:sp>
      <p:sp>
        <p:nvSpPr>
          <p:cNvPr id="2" name="Rectangle 1">
            <a:extLst>
              <a:ext uri="{FF2B5EF4-FFF2-40B4-BE49-F238E27FC236}">
                <a16:creationId xmlns:a16="http://schemas.microsoft.com/office/drawing/2014/main" id="{404B48F6-1DCA-F2E1-0EC9-EC839C5A33D3}"/>
              </a:ext>
            </a:extLst>
          </p:cNvPr>
          <p:cNvSpPr/>
          <p:nvPr/>
        </p:nvSpPr>
        <p:spPr>
          <a:xfrm>
            <a:off x="5823448" y="3264756"/>
            <a:ext cx="3234290" cy="1146468"/>
          </a:xfrm>
          <a:prstGeom prst="rect">
            <a:avLst/>
          </a:prstGeom>
        </p:spPr>
        <p:txBody>
          <a:bodyPr wrap="square" lIns="68580" tIns="34290" rIns="68580" bIns="3429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700" b="1" i="0" u="none" strike="noStrike" kern="0" cap="none" spc="0" normalizeH="0" baseline="0" noProof="0" dirty="0">
                <a:ln>
                  <a:noFill/>
                </a:ln>
                <a:solidFill>
                  <a:srgbClr val="000000"/>
                </a:solidFill>
                <a:effectLst/>
                <a:uLnTx/>
                <a:uFillTx/>
                <a:latin typeface="Verdana"/>
                <a:ea typeface="+mn-ea"/>
                <a:cs typeface="+mn-cs"/>
              </a:rPr>
              <a:t>Featured Speakers</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rPr>
              <a:t>Dusty Ott, CIH</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700" b="0" i="0" u="none" strike="noStrike" kern="0" cap="none" spc="0" normalizeH="0" baseline="0" noProof="0" dirty="0">
                <a:ln>
                  <a:noFill/>
                </a:ln>
                <a:solidFill>
                  <a:srgbClr val="000000"/>
                </a:solidFill>
                <a:effectLst/>
                <a:uLnTx/>
                <a:uFillTx/>
                <a:latin typeface="Verdana"/>
                <a:ea typeface="+mn-ea"/>
                <a:cs typeface="+mn-cs"/>
              </a:rPr>
              <a:t>SKC Inc</a:t>
            </a:r>
            <a:br>
              <a:rPr kumimoji="0" lang="en-US" sz="1700" b="0" i="0" u="none" strike="noStrike" kern="0" cap="none" spc="0" normalizeH="0" baseline="0" noProof="0" dirty="0">
                <a:ln>
                  <a:noFill/>
                </a:ln>
                <a:solidFill>
                  <a:srgbClr val="000000"/>
                </a:solidFill>
                <a:effectLst/>
                <a:uLnTx/>
                <a:uFillTx/>
                <a:latin typeface="Verdana"/>
                <a:ea typeface="+mn-ea"/>
                <a:cs typeface="+mn-cs"/>
              </a:rPr>
            </a:br>
            <a:endParaRPr kumimoji="0" lang="en-US" sz="1700" b="0" i="0" u="none" strike="noStrike" kern="0" cap="none" spc="0" normalizeH="0" baseline="0" noProof="0" dirty="0">
              <a:ln>
                <a:noFill/>
              </a:ln>
              <a:solidFill>
                <a:srgbClr val="3333CC"/>
              </a:solidFill>
              <a:effectLst/>
              <a:uLnTx/>
              <a:uFillTx/>
              <a:latin typeface="Verdana"/>
              <a:ea typeface="+mn-ea"/>
              <a:cs typeface="+mn-cs"/>
            </a:endParaRPr>
          </a:p>
        </p:txBody>
      </p:sp>
      <p:sp>
        <p:nvSpPr>
          <p:cNvPr id="9" name="Title 1">
            <a:extLst>
              <a:ext uri="{FF2B5EF4-FFF2-40B4-BE49-F238E27FC236}">
                <a16:creationId xmlns:a16="http://schemas.microsoft.com/office/drawing/2014/main" id="{8BB3C2C6-6A80-FD6F-88D0-F2B94E8D342F}"/>
              </a:ext>
            </a:extLst>
          </p:cNvPr>
          <p:cNvSpPr txBox="1">
            <a:spLocks/>
          </p:cNvSpPr>
          <p:nvPr/>
        </p:nvSpPr>
        <p:spPr bwMode="auto">
          <a:xfrm>
            <a:off x="1334505" y="2075601"/>
            <a:ext cx="9285368" cy="628495"/>
          </a:xfrm>
          <a:prstGeom prst="rect">
            <a:avLst/>
          </a:prstGeom>
          <a:noFill/>
          <a:ln w="9525">
            <a:noFill/>
            <a:miter lim="800000"/>
            <a:headEnd/>
            <a:tailEnd/>
          </a:ln>
          <a:effectLst/>
        </p:spPr>
        <p:txBody>
          <a:bodyPr vert="horz" wrap="square" lIns="68580" tIns="34290" rIns="68580" bIns="34290" numCol="1" anchor="ctr" anchorCtr="0" compatLnSpc="1">
            <a:prstTxWarp prst="textNoShape">
              <a:avLst/>
            </a:prstTxWarp>
          </a:bodyPr>
          <a:lstStyle>
            <a:lvl1pPr algn="ctr" rtl="0" eaLnBrk="1" fontAlgn="base" hangingPunct="1">
              <a:spcBef>
                <a:spcPct val="0"/>
              </a:spcBef>
              <a:spcAft>
                <a:spcPct val="0"/>
              </a:spcAft>
              <a:defRPr sz="2400">
                <a:solidFill>
                  <a:schemeClr val="tx2"/>
                </a:solidFill>
                <a:latin typeface="+mj-lt"/>
                <a:ea typeface="+mj-ea"/>
                <a:cs typeface="+mj-cs"/>
              </a:defRPr>
            </a:lvl1pPr>
            <a:lvl2pPr algn="ctr" rtl="0" eaLnBrk="1" fontAlgn="base" hangingPunct="1">
              <a:spcBef>
                <a:spcPct val="0"/>
              </a:spcBef>
              <a:spcAft>
                <a:spcPct val="0"/>
              </a:spcAft>
              <a:defRPr sz="2400">
                <a:solidFill>
                  <a:schemeClr val="tx2"/>
                </a:solidFill>
                <a:latin typeface="Verdana" pitchFamily="34" charset="0"/>
              </a:defRPr>
            </a:lvl2pPr>
            <a:lvl3pPr algn="ctr" rtl="0" eaLnBrk="1" fontAlgn="base" hangingPunct="1">
              <a:spcBef>
                <a:spcPct val="0"/>
              </a:spcBef>
              <a:spcAft>
                <a:spcPct val="0"/>
              </a:spcAft>
              <a:defRPr sz="2400">
                <a:solidFill>
                  <a:schemeClr val="tx2"/>
                </a:solidFill>
                <a:latin typeface="Verdana" pitchFamily="34" charset="0"/>
              </a:defRPr>
            </a:lvl3pPr>
            <a:lvl4pPr algn="ctr" rtl="0" eaLnBrk="1" fontAlgn="base" hangingPunct="1">
              <a:spcBef>
                <a:spcPct val="0"/>
              </a:spcBef>
              <a:spcAft>
                <a:spcPct val="0"/>
              </a:spcAft>
              <a:defRPr sz="2400">
                <a:solidFill>
                  <a:schemeClr val="tx2"/>
                </a:solidFill>
                <a:latin typeface="Verdana" pitchFamily="34" charset="0"/>
              </a:defRPr>
            </a:lvl4pPr>
            <a:lvl5pPr algn="ctr" rtl="0" eaLnBrk="1" fontAlgn="base" hangingPunct="1">
              <a:spcBef>
                <a:spcPct val="0"/>
              </a:spcBef>
              <a:spcAft>
                <a:spcPct val="0"/>
              </a:spcAft>
              <a:defRPr sz="2400">
                <a:solidFill>
                  <a:schemeClr val="tx2"/>
                </a:solidFill>
                <a:latin typeface="Verdana" pitchFamily="34" charset="0"/>
              </a:defRPr>
            </a:lvl5pPr>
            <a:lvl6pPr marL="457200" algn="ctr" rtl="0" eaLnBrk="1" fontAlgn="base" hangingPunct="1">
              <a:spcBef>
                <a:spcPct val="0"/>
              </a:spcBef>
              <a:spcAft>
                <a:spcPct val="0"/>
              </a:spcAft>
              <a:defRPr sz="2400">
                <a:solidFill>
                  <a:schemeClr val="tx2"/>
                </a:solidFill>
                <a:latin typeface="Verdana" pitchFamily="34" charset="0"/>
              </a:defRPr>
            </a:lvl6pPr>
            <a:lvl7pPr marL="914400" algn="ctr" rtl="0" eaLnBrk="1" fontAlgn="base" hangingPunct="1">
              <a:spcBef>
                <a:spcPct val="0"/>
              </a:spcBef>
              <a:spcAft>
                <a:spcPct val="0"/>
              </a:spcAft>
              <a:defRPr sz="2400">
                <a:solidFill>
                  <a:schemeClr val="tx2"/>
                </a:solidFill>
                <a:latin typeface="Verdana" pitchFamily="34" charset="0"/>
              </a:defRPr>
            </a:lvl7pPr>
            <a:lvl8pPr marL="1371600" algn="ctr" rtl="0" eaLnBrk="1" fontAlgn="base" hangingPunct="1">
              <a:spcBef>
                <a:spcPct val="0"/>
              </a:spcBef>
              <a:spcAft>
                <a:spcPct val="0"/>
              </a:spcAft>
              <a:defRPr sz="2400">
                <a:solidFill>
                  <a:schemeClr val="tx2"/>
                </a:solidFill>
                <a:latin typeface="Verdana" pitchFamily="34" charset="0"/>
              </a:defRPr>
            </a:lvl8pPr>
            <a:lvl9pPr marL="1828800" algn="ctr" rtl="0" eaLnBrk="1" fontAlgn="base" hangingPunct="1">
              <a:spcBef>
                <a:spcPct val="0"/>
              </a:spcBef>
              <a:spcAft>
                <a:spcPct val="0"/>
              </a:spcAft>
              <a:defRPr sz="2400">
                <a:solidFill>
                  <a:schemeClr val="tx2"/>
                </a:solidFill>
                <a:latin typeface="Verdana" pitchFamily="34" charset="0"/>
              </a:defRPr>
            </a:lvl9p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Maximize Personal Noise Measurement:</a:t>
            </a:r>
          </a:p>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Accuracy, Applications &amp; Industry Insights</a:t>
            </a:r>
            <a:endParaRPr kumimoji="0" lang="en-US" sz="2800" b="0" i="0" u="none" strike="noStrike" kern="0" cap="none" spc="0" normalizeH="0" baseline="0" noProof="0" dirty="0">
              <a:ln>
                <a:noFill/>
              </a:ln>
              <a:solidFill>
                <a:srgbClr val="000000"/>
              </a:solidFill>
              <a:effectLst/>
              <a:uLnTx/>
              <a:uFillTx/>
              <a:latin typeface="Verdana"/>
              <a:ea typeface="+mj-ea"/>
              <a:cs typeface="+mj-cs"/>
            </a:endParaRPr>
          </a:p>
        </p:txBody>
      </p:sp>
      <p:pic>
        <p:nvPicPr>
          <p:cNvPr id="3" name="Picture 2">
            <a:extLst>
              <a:ext uri="{FF2B5EF4-FFF2-40B4-BE49-F238E27FC236}">
                <a16:creationId xmlns:a16="http://schemas.microsoft.com/office/drawing/2014/main" id="{2DD2C47E-2DFD-5D8E-2896-A991751CDFC3}"/>
              </a:ext>
            </a:extLst>
          </p:cNvPr>
          <p:cNvPicPr>
            <a:picLocks noChangeAspect="1"/>
          </p:cNvPicPr>
          <p:nvPr/>
        </p:nvPicPr>
        <p:blipFill>
          <a:blip r:embed="rId2"/>
          <a:stretch>
            <a:fillRect/>
          </a:stretch>
        </p:blipFill>
        <p:spPr>
          <a:xfrm>
            <a:off x="9044608" y="3801593"/>
            <a:ext cx="3147392" cy="3056407"/>
          </a:xfrm>
          <a:prstGeom prst="rect">
            <a:avLst/>
          </a:prstGeom>
        </p:spPr>
      </p:pic>
    </p:spTree>
    <p:extLst>
      <p:ext uri="{BB962C8B-B14F-4D97-AF65-F5344CB8AC3E}">
        <p14:creationId xmlns:p14="http://schemas.microsoft.com/office/powerpoint/2010/main" val="286563761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7ADBF1B-1070-68BB-1802-2EA0C8F9AE8E}"/>
              </a:ext>
            </a:extLst>
          </p:cNvPr>
          <p:cNvSpPr>
            <a:spLocks noGrp="1"/>
          </p:cNvSpPr>
          <p:nvPr>
            <p:ph type="ctrTitle"/>
          </p:nvPr>
        </p:nvSpPr>
        <p:spPr>
          <a:xfrm>
            <a:off x="3435532" y="1819067"/>
            <a:ext cx="10363200" cy="913634"/>
          </a:xfrm>
        </p:spPr>
        <p:txBody>
          <a:bodyPr/>
          <a:lstStyle/>
          <a:p>
            <a:pPr algn="ctr"/>
            <a:r>
              <a:rPr lang="en-US" dirty="0"/>
              <a:t>THANK YOU!</a:t>
            </a:r>
          </a:p>
        </p:txBody>
      </p:sp>
      <p:sp>
        <p:nvSpPr>
          <p:cNvPr id="5" name="Subtitle 4">
            <a:extLst>
              <a:ext uri="{FF2B5EF4-FFF2-40B4-BE49-F238E27FC236}">
                <a16:creationId xmlns:a16="http://schemas.microsoft.com/office/drawing/2014/main" id="{72D14CB3-6572-4B62-DB14-56C6A05433A9}"/>
              </a:ext>
            </a:extLst>
          </p:cNvPr>
          <p:cNvSpPr>
            <a:spLocks noGrp="1"/>
          </p:cNvSpPr>
          <p:nvPr>
            <p:ph type="subTitle" idx="1"/>
          </p:nvPr>
        </p:nvSpPr>
        <p:spPr>
          <a:xfrm>
            <a:off x="4349932" y="2559522"/>
            <a:ext cx="8534400" cy="1752600"/>
          </a:xfrm>
        </p:spPr>
        <p:txBody>
          <a:bodyPr>
            <a:normAutofit lnSpcReduction="10000"/>
          </a:bodyPr>
          <a:lstStyle/>
          <a:p>
            <a:pPr algn="ctr"/>
            <a:r>
              <a:rPr lang="en-US" sz="2400" dirty="0"/>
              <a:t>Here’s how to contact me:</a:t>
            </a:r>
          </a:p>
          <a:p>
            <a:pPr algn="ctr"/>
            <a:r>
              <a:rPr lang="en-US" sz="2400" dirty="0"/>
              <a:t>E: dott@skcinc.com</a:t>
            </a:r>
          </a:p>
          <a:p>
            <a:pPr algn="ctr"/>
            <a:r>
              <a:rPr lang="en-US" sz="2400" dirty="0"/>
              <a:t>P: 724.678.1096</a:t>
            </a:r>
          </a:p>
          <a:p>
            <a:pPr algn="ctr"/>
            <a:r>
              <a:rPr lang="en-US" sz="2400" dirty="0"/>
              <a:t>www.skcinc.com</a:t>
            </a:r>
          </a:p>
        </p:txBody>
      </p:sp>
      <p:sp>
        <p:nvSpPr>
          <p:cNvPr id="2" name="Title 3">
            <a:extLst>
              <a:ext uri="{FF2B5EF4-FFF2-40B4-BE49-F238E27FC236}">
                <a16:creationId xmlns:a16="http://schemas.microsoft.com/office/drawing/2014/main" id="{C829BAE4-663E-383A-B284-D6CCD14DDFEF}"/>
              </a:ext>
            </a:extLst>
          </p:cNvPr>
          <p:cNvSpPr txBox="1">
            <a:spLocks/>
          </p:cNvSpPr>
          <p:nvPr/>
        </p:nvSpPr>
        <p:spPr>
          <a:xfrm>
            <a:off x="3498574" y="4107149"/>
            <a:ext cx="10363200" cy="913634"/>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400" b="1" kern="1200">
                <a:solidFill>
                  <a:schemeClr val="tx1"/>
                </a:solidFill>
                <a:latin typeface="Arial" panose="020B0604020202020204" pitchFamily="34" charset="0"/>
                <a:ea typeface="+mj-ea"/>
                <a:cs typeface="Arial" panose="020B0604020202020204" pitchFamily="34" charset="0"/>
              </a:defRPr>
            </a:lvl1pPr>
          </a:lstStyle>
          <a:p>
            <a:pPr algn="ctr"/>
            <a:r>
              <a:rPr lang="en-US" sz="2000" dirty="0"/>
              <a:t>FOLLOW US!</a:t>
            </a:r>
          </a:p>
        </p:txBody>
      </p:sp>
      <p:grpSp>
        <p:nvGrpSpPr>
          <p:cNvPr id="11" name="Group 10">
            <a:extLst>
              <a:ext uri="{FF2B5EF4-FFF2-40B4-BE49-F238E27FC236}">
                <a16:creationId xmlns:a16="http://schemas.microsoft.com/office/drawing/2014/main" id="{A068DEE7-7818-4FBA-8332-4B8F92D6CFE0}"/>
              </a:ext>
            </a:extLst>
          </p:cNvPr>
          <p:cNvGrpSpPr/>
          <p:nvPr/>
        </p:nvGrpSpPr>
        <p:grpSpPr>
          <a:xfrm>
            <a:off x="7330351" y="4683822"/>
            <a:ext cx="2554773" cy="673921"/>
            <a:chOff x="4501664" y="4995472"/>
            <a:chExt cx="2554773" cy="673921"/>
          </a:xfrm>
        </p:grpSpPr>
        <p:pic>
          <p:nvPicPr>
            <p:cNvPr id="6" name="Picture 5" descr="A group of circular icons&#10;&#10;Description automatically generated">
              <a:extLst>
                <a:ext uri="{FF2B5EF4-FFF2-40B4-BE49-F238E27FC236}">
                  <a16:creationId xmlns:a16="http://schemas.microsoft.com/office/drawing/2014/main" id="{2BD6866E-483D-D760-39F7-1DC4936818B3}"/>
                </a:ext>
              </a:extLst>
            </p:cNvPr>
            <p:cNvPicPr>
              <a:picLocks noChangeAspect="1"/>
            </p:cNvPicPr>
            <p:nvPr/>
          </p:nvPicPr>
          <p:blipFill rotWithShape="1">
            <a:blip r:embed="rId2"/>
            <a:srcRect r="63139" b="66816"/>
            <a:stretch/>
          </p:blipFill>
          <p:spPr>
            <a:xfrm>
              <a:off x="4501664" y="4997707"/>
              <a:ext cx="734729" cy="661429"/>
            </a:xfrm>
            <a:prstGeom prst="rect">
              <a:avLst/>
            </a:prstGeom>
          </p:spPr>
        </p:pic>
        <p:pic>
          <p:nvPicPr>
            <p:cNvPr id="7" name="Picture 6" descr="A group of circular icons&#10;&#10;Description automatically generated">
              <a:extLst>
                <a:ext uri="{FF2B5EF4-FFF2-40B4-BE49-F238E27FC236}">
                  <a16:creationId xmlns:a16="http://schemas.microsoft.com/office/drawing/2014/main" id="{84696C54-6726-EAD4-E0B5-5D2B2755E0CC}"/>
                </a:ext>
              </a:extLst>
            </p:cNvPr>
            <p:cNvPicPr>
              <a:picLocks noChangeAspect="1"/>
            </p:cNvPicPr>
            <p:nvPr/>
          </p:nvPicPr>
          <p:blipFill rotWithShape="1">
            <a:blip r:embed="rId2"/>
            <a:srcRect l="64173" b="66592"/>
            <a:stretch/>
          </p:blipFill>
          <p:spPr>
            <a:xfrm>
              <a:off x="5780083" y="4995472"/>
              <a:ext cx="714118" cy="665898"/>
            </a:xfrm>
            <a:prstGeom prst="rect">
              <a:avLst/>
            </a:prstGeom>
          </p:spPr>
        </p:pic>
        <p:pic>
          <p:nvPicPr>
            <p:cNvPr id="8" name="Picture 7" descr="A group of circular icons&#10;&#10;Description automatically generated">
              <a:extLst>
                <a:ext uri="{FF2B5EF4-FFF2-40B4-BE49-F238E27FC236}">
                  <a16:creationId xmlns:a16="http://schemas.microsoft.com/office/drawing/2014/main" id="{C3E12B67-9041-7F33-D2D8-FF8A67CC78A0}"/>
                </a:ext>
              </a:extLst>
            </p:cNvPr>
            <p:cNvPicPr>
              <a:picLocks noChangeAspect="1"/>
            </p:cNvPicPr>
            <p:nvPr/>
          </p:nvPicPr>
          <p:blipFill rotWithShape="1">
            <a:blip r:embed="rId2"/>
            <a:srcRect l="63139" t="33679" r="4136" b="33184"/>
            <a:stretch/>
          </p:blipFill>
          <p:spPr>
            <a:xfrm>
              <a:off x="6404152" y="5008889"/>
              <a:ext cx="652285" cy="660504"/>
            </a:xfrm>
            <a:prstGeom prst="rect">
              <a:avLst/>
            </a:prstGeom>
          </p:spPr>
        </p:pic>
        <p:pic>
          <p:nvPicPr>
            <p:cNvPr id="10" name="Picture 9" descr="A black background with a black square&#10;&#10;Description automatically generated with medium confidence">
              <a:extLst>
                <a:ext uri="{FF2B5EF4-FFF2-40B4-BE49-F238E27FC236}">
                  <a16:creationId xmlns:a16="http://schemas.microsoft.com/office/drawing/2014/main" id="{134A024A-0610-4F54-4201-287D11704F58}"/>
                </a:ext>
              </a:extLst>
            </p:cNvPr>
            <p:cNvPicPr>
              <a:picLocks noChangeAspect="1"/>
            </p:cNvPicPr>
            <p:nvPr/>
          </p:nvPicPr>
          <p:blipFill>
            <a:blip r:embed="rId3"/>
            <a:stretch>
              <a:fillRect/>
            </a:stretch>
          </p:blipFill>
          <p:spPr>
            <a:xfrm>
              <a:off x="5295868" y="5127460"/>
              <a:ext cx="424740" cy="434120"/>
            </a:xfrm>
            <a:prstGeom prst="rect">
              <a:avLst/>
            </a:prstGeom>
          </p:spPr>
        </p:pic>
      </p:grpSp>
      <p:pic>
        <p:nvPicPr>
          <p:cNvPr id="3" name="Picture 2">
            <a:extLst>
              <a:ext uri="{FF2B5EF4-FFF2-40B4-BE49-F238E27FC236}">
                <a16:creationId xmlns:a16="http://schemas.microsoft.com/office/drawing/2014/main" id="{F986D0F7-194F-C2F4-24DC-7CDECD9675EA}"/>
              </a:ext>
            </a:extLst>
          </p:cNvPr>
          <p:cNvPicPr>
            <a:picLocks noChangeAspect="1"/>
          </p:cNvPicPr>
          <p:nvPr/>
        </p:nvPicPr>
        <p:blipFill>
          <a:blip r:embed="rId4"/>
          <a:stretch>
            <a:fillRect/>
          </a:stretch>
        </p:blipFill>
        <p:spPr>
          <a:xfrm>
            <a:off x="1666650" y="1709791"/>
            <a:ext cx="4488985" cy="4359217"/>
          </a:xfrm>
          <a:prstGeom prst="rect">
            <a:avLst/>
          </a:prstGeom>
        </p:spPr>
      </p:pic>
    </p:spTree>
    <p:extLst>
      <p:ext uri="{BB962C8B-B14F-4D97-AF65-F5344CB8AC3E}">
        <p14:creationId xmlns:p14="http://schemas.microsoft.com/office/powerpoint/2010/main" val="39122070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DFFB02-C718-CED8-DB53-3DA93FAB9D9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21DFFB4-AAE8-0BDE-1ECF-627690ECCCE6}"/>
              </a:ext>
            </a:extLst>
          </p:cNvPr>
          <p:cNvSpPr>
            <a:spLocks noGrp="1"/>
          </p:cNvSpPr>
          <p:nvPr>
            <p:ph type="title"/>
          </p:nvPr>
        </p:nvSpPr>
        <p:spPr/>
        <p:txBody>
          <a:bodyPr>
            <a:normAutofit/>
          </a:bodyPr>
          <a:lstStyle/>
          <a:p>
            <a:r>
              <a:rPr lang="en-US" dirty="0"/>
              <a:t>The Basics of Sound: Pressure Waves</a:t>
            </a:r>
          </a:p>
        </p:txBody>
      </p:sp>
      <p:sp>
        <p:nvSpPr>
          <p:cNvPr id="3" name="Content Placeholder 2">
            <a:extLst>
              <a:ext uri="{FF2B5EF4-FFF2-40B4-BE49-F238E27FC236}">
                <a16:creationId xmlns:a16="http://schemas.microsoft.com/office/drawing/2014/main" id="{094689BA-C64C-B06F-5FEC-4BD8A399361E}"/>
              </a:ext>
            </a:extLst>
          </p:cNvPr>
          <p:cNvSpPr>
            <a:spLocks noGrp="1"/>
          </p:cNvSpPr>
          <p:nvPr>
            <p:ph sz="half" idx="1"/>
          </p:nvPr>
        </p:nvSpPr>
        <p:spPr/>
        <p:txBody>
          <a:bodyPr>
            <a:normAutofit fontScale="85000" lnSpcReduction="20000"/>
          </a:bodyPr>
          <a:lstStyle/>
          <a:p>
            <a:r>
              <a:rPr lang="en-US" dirty="0"/>
              <a:t>Sounds are pressure waves generated by vibrating objects releasing acoustic energy</a:t>
            </a:r>
          </a:p>
          <a:p>
            <a:endParaRPr lang="en-US" dirty="0"/>
          </a:p>
          <a:p>
            <a:r>
              <a:rPr lang="en-US" dirty="0"/>
              <a:t>A sound wave is comprised of compression and rarefaction of air molecules</a:t>
            </a:r>
          </a:p>
          <a:p>
            <a:endParaRPr lang="en-US" dirty="0"/>
          </a:p>
          <a:p>
            <a:r>
              <a:rPr lang="en-US" dirty="0"/>
              <a:t>Main key characteristics of sound: </a:t>
            </a:r>
          </a:p>
          <a:p>
            <a:pPr lvl="1"/>
            <a:r>
              <a:rPr lang="en-US" dirty="0"/>
              <a:t>Amplitude in dB </a:t>
            </a:r>
          </a:p>
          <a:p>
            <a:pPr lvl="2"/>
            <a:r>
              <a:rPr lang="en-US" dirty="0"/>
              <a:t>Loudness</a:t>
            </a:r>
          </a:p>
          <a:p>
            <a:pPr lvl="1"/>
            <a:r>
              <a:rPr lang="en-US" dirty="0"/>
              <a:t>Frequency in Hz </a:t>
            </a:r>
          </a:p>
          <a:p>
            <a:pPr lvl="2"/>
            <a:r>
              <a:rPr lang="en-US" dirty="0"/>
              <a:t>Pitch</a:t>
            </a:r>
          </a:p>
        </p:txBody>
      </p:sp>
      <p:pic>
        <p:nvPicPr>
          <p:cNvPr id="4" name="Picture 3">
            <a:extLst>
              <a:ext uri="{FF2B5EF4-FFF2-40B4-BE49-F238E27FC236}">
                <a16:creationId xmlns:a16="http://schemas.microsoft.com/office/drawing/2014/main" id="{AC63ADCF-9FB3-F44A-7A80-0D099C12A1F0}"/>
              </a:ext>
            </a:extLst>
          </p:cNvPr>
          <p:cNvPicPr>
            <a:picLocks noChangeAspect="1"/>
          </p:cNvPicPr>
          <p:nvPr/>
        </p:nvPicPr>
        <p:blipFill>
          <a:blip r:embed="rId2"/>
          <a:stretch>
            <a:fillRect/>
          </a:stretch>
        </p:blipFill>
        <p:spPr>
          <a:xfrm>
            <a:off x="6049441" y="1417638"/>
            <a:ext cx="4810161" cy="4535817"/>
          </a:xfrm>
          <a:prstGeom prst="rect">
            <a:avLst/>
          </a:prstGeom>
        </p:spPr>
      </p:pic>
    </p:spTree>
    <p:extLst>
      <p:ext uri="{BB962C8B-B14F-4D97-AF65-F5344CB8AC3E}">
        <p14:creationId xmlns:p14="http://schemas.microsoft.com/office/powerpoint/2010/main" val="18005748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612ED7-7DF8-F30C-2E08-315471CF53D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8EC9077-EC0E-2BD0-1A61-4EF2B3B8204B}"/>
              </a:ext>
            </a:extLst>
          </p:cNvPr>
          <p:cNvSpPr>
            <a:spLocks noGrp="1"/>
          </p:cNvSpPr>
          <p:nvPr>
            <p:ph type="title"/>
          </p:nvPr>
        </p:nvSpPr>
        <p:spPr>
          <a:xfrm>
            <a:off x="205162" y="160987"/>
            <a:ext cx="10972800" cy="1143000"/>
          </a:xfrm>
        </p:spPr>
        <p:txBody>
          <a:bodyPr anchor="ctr">
            <a:normAutofit/>
          </a:bodyPr>
          <a:lstStyle/>
          <a:p>
            <a:pPr algn="l"/>
            <a:r>
              <a:rPr lang="en-US" dirty="0"/>
              <a:t>Frequency and Human Hearing</a:t>
            </a:r>
          </a:p>
        </p:txBody>
      </p:sp>
      <p:sp>
        <p:nvSpPr>
          <p:cNvPr id="3" name="Content Placeholder 2">
            <a:extLst>
              <a:ext uri="{FF2B5EF4-FFF2-40B4-BE49-F238E27FC236}">
                <a16:creationId xmlns:a16="http://schemas.microsoft.com/office/drawing/2014/main" id="{BAF51E57-6883-238B-CD9B-49F14B01BC18}"/>
              </a:ext>
            </a:extLst>
          </p:cNvPr>
          <p:cNvSpPr>
            <a:spLocks noGrp="1"/>
          </p:cNvSpPr>
          <p:nvPr>
            <p:ph sz="half" idx="1"/>
          </p:nvPr>
        </p:nvSpPr>
        <p:spPr>
          <a:xfrm>
            <a:off x="121586" y="1207055"/>
            <a:ext cx="5786336" cy="4525963"/>
          </a:xfrm>
        </p:spPr>
        <p:txBody>
          <a:bodyPr>
            <a:noAutofit/>
          </a:bodyPr>
          <a:lstStyle/>
          <a:p>
            <a:pPr>
              <a:lnSpc>
                <a:spcPct val="90000"/>
              </a:lnSpc>
            </a:pPr>
            <a:endParaRPr lang="en-US" sz="2000" dirty="0"/>
          </a:p>
          <a:p>
            <a:pPr>
              <a:lnSpc>
                <a:spcPct val="90000"/>
              </a:lnSpc>
            </a:pPr>
            <a:r>
              <a:rPr lang="en-US" sz="2000" dirty="0"/>
              <a:t>Frequency: Number of sound waves per second, measured in Hertz (Hz), and its perception as pitch.</a:t>
            </a:r>
          </a:p>
          <a:p>
            <a:pPr>
              <a:lnSpc>
                <a:spcPct val="90000"/>
              </a:lnSpc>
            </a:pPr>
            <a:endParaRPr lang="en-US" sz="2000" dirty="0"/>
          </a:p>
          <a:p>
            <a:pPr>
              <a:lnSpc>
                <a:spcPct val="90000"/>
              </a:lnSpc>
            </a:pPr>
            <a:r>
              <a:rPr lang="en-US" sz="2000" dirty="0"/>
              <a:t>Range of human hearing: </a:t>
            </a:r>
          </a:p>
          <a:p>
            <a:pPr lvl="1">
              <a:lnSpc>
                <a:spcPct val="90000"/>
              </a:lnSpc>
            </a:pPr>
            <a:r>
              <a:rPr lang="en-US" sz="1600" dirty="0"/>
              <a:t>20 Hz to 20 kHz </a:t>
            </a:r>
          </a:p>
          <a:p>
            <a:pPr lvl="1">
              <a:lnSpc>
                <a:spcPct val="90000"/>
              </a:lnSpc>
            </a:pPr>
            <a:r>
              <a:rPr lang="en-US" sz="1600" dirty="0"/>
              <a:t>Greatest sensitivity to speech sounds (~250 Hz to 8000 Hz).</a:t>
            </a:r>
          </a:p>
          <a:p>
            <a:pPr>
              <a:lnSpc>
                <a:spcPct val="90000"/>
              </a:lnSpc>
            </a:pPr>
            <a:endParaRPr lang="en-US" sz="2000" dirty="0"/>
          </a:p>
          <a:p>
            <a:pPr>
              <a:lnSpc>
                <a:spcPct val="90000"/>
              </a:lnSpc>
            </a:pPr>
            <a:r>
              <a:rPr lang="en-US" sz="2000" dirty="0"/>
              <a:t>An A-weighting filter adjusts the measurement:</a:t>
            </a:r>
          </a:p>
          <a:p>
            <a:pPr lvl="1">
              <a:lnSpc>
                <a:spcPct val="90000"/>
              </a:lnSpc>
            </a:pPr>
            <a:r>
              <a:rPr lang="en-US" sz="2000" dirty="0"/>
              <a:t>De-emphasize frequencies we don't hear well (lower frequencies)</a:t>
            </a:r>
          </a:p>
          <a:p>
            <a:pPr lvl="1">
              <a:lnSpc>
                <a:spcPct val="90000"/>
              </a:lnSpc>
            </a:pPr>
            <a:r>
              <a:rPr lang="en-US" sz="2000" dirty="0"/>
              <a:t>Emphasize those we do </a:t>
            </a:r>
          </a:p>
          <a:p>
            <a:pPr lvl="1">
              <a:lnSpc>
                <a:spcPct val="90000"/>
              </a:lnSpc>
            </a:pPr>
            <a:r>
              <a:rPr lang="en-US" sz="2000" dirty="0"/>
              <a:t>Shaped to mimic human hearing</a:t>
            </a:r>
          </a:p>
        </p:txBody>
      </p:sp>
      <p:pic>
        <p:nvPicPr>
          <p:cNvPr id="4098" name="Picture 2" descr="Characteristic audiogram of an individual with NIHL. The signature... |  Download Scientific Diagram">
            <a:extLst>
              <a:ext uri="{FF2B5EF4-FFF2-40B4-BE49-F238E27FC236}">
                <a16:creationId xmlns:a16="http://schemas.microsoft.com/office/drawing/2014/main" id="{A6FF323C-CC08-CBDC-FA3B-C149C1ADD00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351" t="1877" r="3294" b="16654"/>
          <a:stretch/>
        </p:blipFill>
        <p:spPr bwMode="auto">
          <a:xfrm>
            <a:off x="8687364" y="1200523"/>
            <a:ext cx="3369957" cy="3293505"/>
          </a:xfrm>
          <a:prstGeom prst="rect">
            <a:avLst/>
          </a:prstGeom>
          <a:solidFill>
            <a:srgbClr val="FFFFFF"/>
          </a:solidFill>
        </p:spPr>
      </p:pic>
      <p:sp>
        <p:nvSpPr>
          <p:cNvPr id="5" name="Rectangle 4">
            <a:extLst>
              <a:ext uri="{FF2B5EF4-FFF2-40B4-BE49-F238E27FC236}">
                <a16:creationId xmlns:a16="http://schemas.microsoft.com/office/drawing/2014/main" id="{09F5159D-0132-4D2C-B183-A2A646E34D11}"/>
              </a:ext>
            </a:extLst>
          </p:cNvPr>
          <p:cNvSpPr/>
          <p:nvPr/>
        </p:nvSpPr>
        <p:spPr>
          <a:xfrm>
            <a:off x="10372342" y="1623133"/>
            <a:ext cx="1471521" cy="2771446"/>
          </a:xfrm>
          <a:prstGeom prst="rect">
            <a:avLst/>
          </a:prstGeom>
          <a:solidFill>
            <a:schemeClr val="accent1">
              <a:alpha val="3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00" name="Picture 4" descr="A-weighting Table | Acoustical Engineer">
            <a:extLst>
              <a:ext uri="{FF2B5EF4-FFF2-40B4-BE49-F238E27FC236}">
                <a16:creationId xmlns:a16="http://schemas.microsoft.com/office/drawing/2014/main" id="{877954B1-6D57-16FA-6331-35DFDA98402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049" r="15051" b="4005"/>
          <a:stretch/>
        </p:blipFill>
        <p:spPr bwMode="auto">
          <a:xfrm>
            <a:off x="5907922" y="3212614"/>
            <a:ext cx="4648664" cy="337074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141B3D7A-8A64-0C1B-C12B-CC22D1D957FA}"/>
              </a:ext>
            </a:extLst>
          </p:cNvPr>
          <p:cNvSpPr/>
          <p:nvPr/>
        </p:nvSpPr>
        <p:spPr>
          <a:xfrm>
            <a:off x="9244741" y="3659218"/>
            <a:ext cx="935665" cy="2629786"/>
          </a:xfrm>
          <a:prstGeom prst="rect">
            <a:avLst/>
          </a:prstGeom>
          <a:solidFill>
            <a:schemeClr val="accent1">
              <a:alpha val="3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8639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EEE3FC-45BE-9453-7774-074D99FB636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C83B0D5-9F59-C45C-C0EE-4E68BDA32BFB}"/>
              </a:ext>
            </a:extLst>
          </p:cNvPr>
          <p:cNvSpPr>
            <a:spLocks noGrp="1"/>
          </p:cNvSpPr>
          <p:nvPr>
            <p:ph type="title"/>
          </p:nvPr>
        </p:nvSpPr>
        <p:spPr>
          <a:xfrm>
            <a:off x="327670" y="205611"/>
            <a:ext cx="10972800" cy="1143000"/>
          </a:xfrm>
        </p:spPr>
        <p:txBody>
          <a:bodyPr anchor="ctr">
            <a:normAutofit/>
          </a:bodyPr>
          <a:lstStyle/>
          <a:p>
            <a:pPr algn="l"/>
            <a:r>
              <a:rPr lang="en-US" dirty="0"/>
              <a:t>Frequency and Human Hearing (cont’d)</a:t>
            </a:r>
          </a:p>
        </p:txBody>
      </p:sp>
      <p:graphicFrame>
        <p:nvGraphicFramePr>
          <p:cNvPr id="6" name="Content Placeholder 5">
            <a:extLst>
              <a:ext uri="{FF2B5EF4-FFF2-40B4-BE49-F238E27FC236}">
                <a16:creationId xmlns:a16="http://schemas.microsoft.com/office/drawing/2014/main" id="{4B5B291F-304E-E04B-36AE-7B702F782DA7}"/>
              </a:ext>
            </a:extLst>
          </p:cNvPr>
          <p:cNvGraphicFramePr>
            <a:graphicFrameLocks noGrp="1"/>
          </p:cNvGraphicFramePr>
          <p:nvPr>
            <p:ph sz="half" idx="1"/>
            <p:extLst>
              <p:ext uri="{D42A27DB-BD31-4B8C-83A1-F6EECF244321}">
                <p14:modId xmlns:p14="http://schemas.microsoft.com/office/powerpoint/2010/main" val="3469607065"/>
              </p:ext>
            </p:extLst>
          </p:nvPr>
        </p:nvGraphicFramePr>
        <p:xfrm>
          <a:off x="327670" y="1241946"/>
          <a:ext cx="6654869" cy="1743898"/>
        </p:xfrm>
        <a:graphic>
          <a:graphicData uri="http://schemas.openxmlformats.org/drawingml/2006/table">
            <a:tbl>
              <a:tblPr/>
              <a:tblGrid>
                <a:gridCol w="1846776">
                  <a:extLst>
                    <a:ext uri="{9D8B030D-6E8A-4147-A177-3AD203B41FA5}">
                      <a16:colId xmlns:a16="http://schemas.microsoft.com/office/drawing/2014/main" val="932138967"/>
                    </a:ext>
                  </a:extLst>
                </a:gridCol>
                <a:gridCol w="4808093">
                  <a:extLst>
                    <a:ext uri="{9D8B030D-6E8A-4147-A177-3AD203B41FA5}">
                      <a16:colId xmlns:a16="http://schemas.microsoft.com/office/drawing/2014/main" val="2479122215"/>
                    </a:ext>
                  </a:extLst>
                </a:gridCol>
              </a:tblGrid>
              <a:tr h="371825">
                <a:tc>
                  <a:txBody>
                    <a:bodyPr/>
                    <a:lstStyle/>
                    <a:p>
                      <a:r>
                        <a:rPr lang="en-US" sz="1600" b="1" u="sng"/>
                        <a:t>Frequency Range</a:t>
                      </a:r>
                      <a:endParaRPr lang="en-US" sz="1600" u="sng"/>
                    </a:p>
                  </a:txBody>
                  <a:tcPr marL="44873" marR="44873" marT="22437" marB="22437" anchor="ctr">
                    <a:lnL>
                      <a:noFill/>
                    </a:lnL>
                    <a:lnR>
                      <a:noFill/>
                    </a:lnR>
                    <a:lnT>
                      <a:noFill/>
                    </a:lnT>
                    <a:lnB>
                      <a:noFill/>
                    </a:lnB>
                    <a:noFill/>
                  </a:tcPr>
                </a:tc>
                <a:tc>
                  <a:txBody>
                    <a:bodyPr/>
                    <a:lstStyle/>
                    <a:p>
                      <a:r>
                        <a:rPr lang="en-US" sz="1600" b="1" u="sng" dirty="0"/>
                        <a:t>What It Represents</a:t>
                      </a:r>
                      <a:endParaRPr lang="en-US" sz="1600" u="sng" dirty="0"/>
                    </a:p>
                  </a:txBody>
                  <a:tcPr marL="44873" marR="44873" marT="22437" marB="22437" anchor="ctr">
                    <a:lnL>
                      <a:noFill/>
                    </a:lnL>
                    <a:lnR>
                      <a:noFill/>
                    </a:lnR>
                    <a:lnT>
                      <a:noFill/>
                    </a:lnT>
                    <a:lnB>
                      <a:noFill/>
                    </a:lnB>
                    <a:noFill/>
                  </a:tcPr>
                </a:tc>
                <a:extLst>
                  <a:ext uri="{0D108BD9-81ED-4DB2-BD59-A6C34878D82A}">
                    <a16:rowId xmlns:a16="http://schemas.microsoft.com/office/drawing/2014/main" val="772101044"/>
                  </a:ext>
                </a:extLst>
              </a:tr>
              <a:tr h="366287">
                <a:tc>
                  <a:txBody>
                    <a:bodyPr/>
                    <a:lstStyle/>
                    <a:p>
                      <a:r>
                        <a:rPr lang="en-US" sz="1600" b="1" dirty="0"/>
                        <a:t>85 – 300 Hz</a:t>
                      </a:r>
                      <a:endParaRPr lang="en-US" sz="1600" dirty="0"/>
                    </a:p>
                  </a:txBody>
                  <a:tcPr marL="44873" marR="44873" marT="22437" marB="22437" anchor="ctr">
                    <a:lnL>
                      <a:noFill/>
                    </a:lnL>
                    <a:lnR>
                      <a:noFill/>
                    </a:lnR>
                    <a:lnT>
                      <a:noFill/>
                    </a:lnT>
                    <a:lnB>
                      <a:noFill/>
                    </a:lnB>
                    <a:noFill/>
                  </a:tcPr>
                </a:tc>
                <a:tc>
                  <a:txBody>
                    <a:bodyPr/>
                    <a:lstStyle/>
                    <a:p>
                      <a:r>
                        <a:rPr lang="en-US" sz="1600" dirty="0"/>
                        <a:t>Fundamental pitch (especially in male voices)</a:t>
                      </a:r>
                    </a:p>
                  </a:txBody>
                  <a:tcPr marL="44873" marR="44873" marT="22437" marB="22437" anchor="ctr">
                    <a:lnL>
                      <a:noFill/>
                    </a:lnL>
                    <a:lnR>
                      <a:noFill/>
                    </a:lnR>
                    <a:lnT>
                      <a:noFill/>
                    </a:lnT>
                    <a:lnB>
                      <a:noFill/>
                    </a:lnB>
                    <a:noFill/>
                  </a:tcPr>
                </a:tc>
                <a:extLst>
                  <a:ext uri="{0D108BD9-81ED-4DB2-BD59-A6C34878D82A}">
                    <a16:rowId xmlns:a16="http://schemas.microsoft.com/office/drawing/2014/main" val="2856658870"/>
                  </a:ext>
                </a:extLst>
              </a:tr>
              <a:tr h="366287">
                <a:tc>
                  <a:txBody>
                    <a:bodyPr/>
                    <a:lstStyle/>
                    <a:p>
                      <a:r>
                        <a:rPr lang="en-US" sz="1600" b="1"/>
                        <a:t>300 – 3,000 Hz</a:t>
                      </a:r>
                      <a:endParaRPr lang="en-US" sz="1600"/>
                    </a:p>
                  </a:txBody>
                  <a:tcPr marL="44873" marR="44873" marT="22437" marB="22437" anchor="ctr">
                    <a:lnL>
                      <a:noFill/>
                    </a:lnL>
                    <a:lnR>
                      <a:noFill/>
                    </a:lnR>
                    <a:lnT>
                      <a:noFill/>
                    </a:lnT>
                    <a:lnB>
                      <a:noFill/>
                    </a:lnB>
                    <a:noFill/>
                  </a:tcPr>
                </a:tc>
                <a:tc>
                  <a:txBody>
                    <a:bodyPr/>
                    <a:lstStyle/>
                    <a:p>
                      <a:r>
                        <a:rPr lang="en-US" sz="1600"/>
                        <a:t>Core intelligibility (consonants and vowels)</a:t>
                      </a:r>
                    </a:p>
                  </a:txBody>
                  <a:tcPr marL="44873" marR="44873" marT="22437" marB="22437" anchor="ctr">
                    <a:lnL>
                      <a:noFill/>
                    </a:lnL>
                    <a:lnR>
                      <a:noFill/>
                    </a:lnR>
                    <a:lnT>
                      <a:noFill/>
                    </a:lnT>
                    <a:lnB>
                      <a:noFill/>
                    </a:lnB>
                    <a:noFill/>
                  </a:tcPr>
                </a:tc>
                <a:extLst>
                  <a:ext uri="{0D108BD9-81ED-4DB2-BD59-A6C34878D82A}">
                    <a16:rowId xmlns:a16="http://schemas.microsoft.com/office/drawing/2014/main" val="4194420442"/>
                  </a:ext>
                </a:extLst>
              </a:tr>
              <a:tr h="639499">
                <a:tc>
                  <a:txBody>
                    <a:bodyPr/>
                    <a:lstStyle/>
                    <a:p>
                      <a:r>
                        <a:rPr lang="en-US" sz="1600" b="1"/>
                        <a:t>3,000 – 8,000 Hz</a:t>
                      </a:r>
                      <a:endParaRPr lang="en-US" sz="1600"/>
                    </a:p>
                  </a:txBody>
                  <a:tcPr marL="44873" marR="44873" marT="22437" marB="22437" anchor="ctr">
                    <a:lnL>
                      <a:noFill/>
                    </a:lnL>
                    <a:lnR>
                      <a:noFill/>
                    </a:lnR>
                    <a:lnT>
                      <a:noFill/>
                    </a:lnT>
                    <a:lnB>
                      <a:noFill/>
                    </a:lnB>
                    <a:noFill/>
                  </a:tcPr>
                </a:tc>
                <a:tc>
                  <a:txBody>
                    <a:bodyPr/>
                    <a:lstStyle/>
                    <a:p>
                      <a:r>
                        <a:rPr lang="en-US" sz="1600" dirty="0"/>
                        <a:t>Clarity, sharpness, and sibilance (e.g., "s", ”t”, "f", "</a:t>
                      </a:r>
                      <a:r>
                        <a:rPr lang="en-US" sz="1600" dirty="0" err="1"/>
                        <a:t>th</a:t>
                      </a:r>
                      <a:r>
                        <a:rPr lang="en-US" sz="1600" dirty="0"/>
                        <a:t>")</a:t>
                      </a:r>
                    </a:p>
                  </a:txBody>
                  <a:tcPr marL="44873" marR="44873" marT="22437" marB="22437" anchor="ctr">
                    <a:lnL>
                      <a:noFill/>
                    </a:lnL>
                    <a:lnR>
                      <a:noFill/>
                    </a:lnR>
                    <a:lnT>
                      <a:noFill/>
                    </a:lnT>
                    <a:lnB>
                      <a:noFill/>
                    </a:lnB>
                    <a:noFill/>
                  </a:tcPr>
                </a:tc>
                <a:extLst>
                  <a:ext uri="{0D108BD9-81ED-4DB2-BD59-A6C34878D82A}">
                    <a16:rowId xmlns:a16="http://schemas.microsoft.com/office/drawing/2014/main" val="979504598"/>
                  </a:ext>
                </a:extLst>
              </a:tr>
            </a:tbl>
          </a:graphicData>
        </a:graphic>
      </p:graphicFrame>
      <p:pic>
        <p:nvPicPr>
          <p:cNvPr id="4098" name="Picture 2" descr="Characteristic audiogram of an individual with NIHL. The signature... |  Download Scientific Diagram">
            <a:extLst>
              <a:ext uri="{FF2B5EF4-FFF2-40B4-BE49-F238E27FC236}">
                <a16:creationId xmlns:a16="http://schemas.microsoft.com/office/drawing/2014/main" id="{97BD292C-5EE8-DF58-800C-59E1F6E577E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351" t="1877" r="3294" b="16654"/>
          <a:stretch/>
        </p:blipFill>
        <p:spPr bwMode="auto">
          <a:xfrm>
            <a:off x="6901907" y="1633817"/>
            <a:ext cx="4724028" cy="4616857"/>
          </a:xfrm>
          <a:prstGeom prst="rect">
            <a:avLst/>
          </a:prstGeom>
          <a:solidFill>
            <a:srgbClr val="FFFFFF"/>
          </a:solidFill>
        </p:spPr>
      </p:pic>
      <p:sp>
        <p:nvSpPr>
          <p:cNvPr id="5" name="Rectangle 4">
            <a:extLst>
              <a:ext uri="{FF2B5EF4-FFF2-40B4-BE49-F238E27FC236}">
                <a16:creationId xmlns:a16="http://schemas.microsoft.com/office/drawing/2014/main" id="{9EBC83B0-465A-1696-C5AC-75E36A6AED10}"/>
              </a:ext>
            </a:extLst>
          </p:cNvPr>
          <p:cNvSpPr/>
          <p:nvPr/>
        </p:nvSpPr>
        <p:spPr>
          <a:xfrm>
            <a:off x="9228330" y="2255847"/>
            <a:ext cx="1999669" cy="3885031"/>
          </a:xfrm>
          <a:prstGeom prst="rect">
            <a:avLst/>
          </a:prstGeom>
          <a:solidFill>
            <a:schemeClr val="accent1">
              <a:alpha val="3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00" name="Picture 4" descr="A-weighting Table | Acoustical Engineer">
            <a:extLst>
              <a:ext uri="{FF2B5EF4-FFF2-40B4-BE49-F238E27FC236}">
                <a16:creationId xmlns:a16="http://schemas.microsoft.com/office/drawing/2014/main" id="{C9FC6574-E57D-0251-8768-38D7C011976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049" r="15051" b="4005"/>
          <a:stretch/>
        </p:blipFill>
        <p:spPr bwMode="auto">
          <a:xfrm>
            <a:off x="964001" y="2955359"/>
            <a:ext cx="5382208" cy="390264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3D16DB25-EF6B-D5C9-884F-CC7201663CC6}"/>
              </a:ext>
            </a:extLst>
          </p:cNvPr>
          <p:cNvSpPr/>
          <p:nvPr/>
        </p:nvSpPr>
        <p:spPr>
          <a:xfrm>
            <a:off x="4792140" y="3429000"/>
            <a:ext cx="1001335" cy="3019567"/>
          </a:xfrm>
          <a:prstGeom prst="rect">
            <a:avLst/>
          </a:prstGeom>
          <a:solidFill>
            <a:schemeClr val="accent1">
              <a:alpha val="3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355176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C56746-F30E-2D01-2146-3293279A446D}"/>
            </a:ext>
          </a:extLst>
        </p:cNvPr>
        <p:cNvGrpSpPr/>
        <p:nvPr/>
      </p:nvGrpSpPr>
      <p:grpSpPr>
        <a:xfrm>
          <a:off x="0" y="0"/>
          <a:ext cx="0" cy="0"/>
          <a:chOff x="0" y="0"/>
          <a:chExt cx="0" cy="0"/>
        </a:xfrm>
      </p:grpSpPr>
      <p:pic>
        <p:nvPicPr>
          <p:cNvPr id="10" name="Picture 9">
            <a:extLst>
              <a:ext uri="{FF2B5EF4-FFF2-40B4-BE49-F238E27FC236}">
                <a16:creationId xmlns:a16="http://schemas.microsoft.com/office/drawing/2014/main" id="{DDB6E6D3-5140-8C58-1FD6-FAF52987C963}"/>
              </a:ext>
            </a:extLst>
          </p:cNvPr>
          <p:cNvPicPr>
            <a:picLocks noChangeAspect="1"/>
          </p:cNvPicPr>
          <p:nvPr/>
        </p:nvPicPr>
        <p:blipFill>
          <a:blip r:embed="rId2"/>
          <a:stretch>
            <a:fillRect/>
          </a:stretch>
        </p:blipFill>
        <p:spPr>
          <a:xfrm>
            <a:off x="1207221" y="2311147"/>
            <a:ext cx="3200400" cy="1428750"/>
          </a:xfrm>
          <a:prstGeom prst="rect">
            <a:avLst/>
          </a:prstGeom>
        </p:spPr>
      </p:pic>
      <p:sp>
        <p:nvSpPr>
          <p:cNvPr id="2" name="Title 1">
            <a:extLst>
              <a:ext uri="{FF2B5EF4-FFF2-40B4-BE49-F238E27FC236}">
                <a16:creationId xmlns:a16="http://schemas.microsoft.com/office/drawing/2014/main" id="{F8DC44AD-62E4-F614-7325-D5D8C8BDAFBE}"/>
              </a:ext>
            </a:extLst>
          </p:cNvPr>
          <p:cNvSpPr>
            <a:spLocks noGrp="1"/>
          </p:cNvSpPr>
          <p:nvPr>
            <p:ph type="title"/>
          </p:nvPr>
        </p:nvSpPr>
        <p:spPr>
          <a:xfrm>
            <a:off x="498566" y="281487"/>
            <a:ext cx="10972800" cy="1143000"/>
          </a:xfrm>
        </p:spPr>
        <p:txBody>
          <a:bodyPr>
            <a:normAutofit fontScale="90000"/>
          </a:bodyPr>
          <a:lstStyle/>
          <a:p>
            <a:pPr algn="l"/>
            <a:r>
              <a:rPr lang="en-US" dirty="0"/>
              <a:t>Sound Pressure Level and the Decibel Scale</a:t>
            </a:r>
          </a:p>
        </p:txBody>
      </p:sp>
      <p:sp>
        <p:nvSpPr>
          <p:cNvPr id="3" name="Content Placeholder 2">
            <a:extLst>
              <a:ext uri="{FF2B5EF4-FFF2-40B4-BE49-F238E27FC236}">
                <a16:creationId xmlns:a16="http://schemas.microsoft.com/office/drawing/2014/main" id="{5B6CC5E9-8946-0CF3-2BBF-15FAFA54915C}"/>
              </a:ext>
            </a:extLst>
          </p:cNvPr>
          <p:cNvSpPr>
            <a:spLocks noGrp="1"/>
          </p:cNvSpPr>
          <p:nvPr>
            <p:ph sz="half" idx="1"/>
          </p:nvPr>
        </p:nvSpPr>
        <p:spPr>
          <a:xfrm>
            <a:off x="46476" y="1247011"/>
            <a:ext cx="5782482" cy="5329502"/>
          </a:xfrm>
        </p:spPr>
        <p:txBody>
          <a:bodyPr>
            <a:normAutofit fontScale="85000" lnSpcReduction="20000"/>
          </a:bodyPr>
          <a:lstStyle/>
          <a:p>
            <a:r>
              <a:rPr lang="en-US" sz="2400" b="1" dirty="0"/>
              <a:t>Sound Pressure </a:t>
            </a:r>
            <a:r>
              <a:rPr lang="en-US" sz="2400" dirty="0"/>
              <a:t>is measured in Pascals (Pa)</a:t>
            </a:r>
          </a:p>
          <a:p>
            <a:pPr lvl="1"/>
            <a:r>
              <a:rPr lang="en-US" sz="2000" dirty="0"/>
              <a:t>Humans hearing threshold is 0 dB or .00002 Pa</a:t>
            </a:r>
          </a:p>
          <a:p>
            <a:pPr marL="457200" lvl="1" indent="0">
              <a:buNone/>
            </a:pPr>
            <a:endParaRPr lang="en-US" sz="2400" dirty="0"/>
          </a:p>
          <a:p>
            <a:r>
              <a:rPr lang="en-US" sz="2400" b="1" dirty="0"/>
              <a:t>Sound Pressure Level </a:t>
            </a:r>
            <a:r>
              <a:rPr lang="en-US" sz="2400" dirty="0"/>
              <a:t>is measured in decibels (dB)</a:t>
            </a:r>
          </a:p>
          <a:p>
            <a:endParaRPr lang="en-US" sz="2400" dirty="0"/>
          </a:p>
          <a:p>
            <a:endParaRPr lang="en-US" sz="2400" dirty="0"/>
          </a:p>
          <a:p>
            <a:endParaRPr lang="en-US" sz="2400" dirty="0"/>
          </a:p>
          <a:p>
            <a:pPr lvl="1"/>
            <a:r>
              <a:rPr lang="en-US" sz="2000" dirty="0"/>
              <a:t>The dB is a logarithmic function of the </a:t>
            </a:r>
            <a:r>
              <a:rPr lang="en-US" sz="2000" b="1" dirty="0"/>
              <a:t>ratio</a:t>
            </a:r>
            <a:r>
              <a:rPr lang="en-US" sz="2000" dirty="0"/>
              <a:t> of the </a:t>
            </a:r>
            <a:r>
              <a:rPr lang="en-US" sz="2000" b="1" dirty="0"/>
              <a:t>sound pressure</a:t>
            </a:r>
            <a:r>
              <a:rPr lang="en-US" sz="2000" dirty="0"/>
              <a:t> to the </a:t>
            </a:r>
            <a:r>
              <a:rPr lang="en-US" sz="2000" b="1" dirty="0"/>
              <a:t>reference pressure</a:t>
            </a:r>
            <a:r>
              <a:rPr lang="en-US" sz="2000" dirty="0"/>
              <a:t>.</a:t>
            </a:r>
          </a:p>
          <a:p>
            <a:pPr lvl="1"/>
            <a:endParaRPr lang="en-US" sz="2400" dirty="0"/>
          </a:p>
          <a:p>
            <a:r>
              <a:rPr lang="en-US" sz="2400" dirty="0"/>
              <a:t>6 dB increase = 2x loud</a:t>
            </a:r>
          </a:p>
          <a:p>
            <a:pPr lvl="1"/>
            <a:r>
              <a:rPr lang="en-US" sz="2000" dirty="0"/>
              <a:t>85 dB = .35 Pa</a:t>
            </a:r>
          </a:p>
          <a:p>
            <a:pPr lvl="1"/>
            <a:r>
              <a:rPr lang="en-US" sz="2000" dirty="0"/>
              <a:t>91 dB = .70 Pa</a:t>
            </a:r>
          </a:p>
          <a:p>
            <a:pPr marL="0" indent="0">
              <a:buNone/>
            </a:pPr>
            <a:endParaRPr lang="en-US" sz="2000" dirty="0"/>
          </a:p>
          <a:p>
            <a:r>
              <a:rPr lang="en-US" sz="2400" dirty="0"/>
              <a:t>10 dB Perceived Loudness</a:t>
            </a:r>
          </a:p>
          <a:p>
            <a:pPr lvl="1"/>
            <a:r>
              <a:rPr lang="en-US" sz="2000" dirty="0"/>
              <a:t>85 dB = .35 Pa</a:t>
            </a:r>
          </a:p>
          <a:p>
            <a:pPr lvl="1"/>
            <a:r>
              <a:rPr lang="en-US" sz="2000" dirty="0"/>
              <a:t>95 dB = 1.12 Pa (3.4x as loud)</a:t>
            </a:r>
          </a:p>
          <a:p>
            <a:endParaRPr lang="en-US" dirty="0"/>
          </a:p>
        </p:txBody>
      </p:sp>
      <p:pic>
        <p:nvPicPr>
          <p:cNvPr id="9" name="Picture 8">
            <a:extLst>
              <a:ext uri="{FF2B5EF4-FFF2-40B4-BE49-F238E27FC236}">
                <a16:creationId xmlns:a16="http://schemas.microsoft.com/office/drawing/2014/main" id="{6A8728FD-0C1F-AFE7-DEC8-F1F7074C1A15}"/>
              </a:ext>
            </a:extLst>
          </p:cNvPr>
          <p:cNvPicPr>
            <a:picLocks noChangeAspect="1"/>
          </p:cNvPicPr>
          <p:nvPr/>
        </p:nvPicPr>
        <p:blipFill>
          <a:blip r:embed="rId3"/>
          <a:stretch>
            <a:fillRect/>
          </a:stretch>
        </p:blipFill>
        <p:spPr>
          <a:xfrm>
            <a:off x="6096000" y="1665658"/>
            <a:ext cx="5782482" cy="4334480"/>
          </a:xfrm>
          <a:prstGeom prst="rect">
            <a:avLst/>
          </a:prstGeom>
        </p:spPr>
      </p:pic>
    </p:spTree>
    <p:extLst>
      <p:ext uri="{BB962C8B-B14F-4D97-AF65-F5344CB8AC3E}">
        <p14:creationId xmlns:p14="http://schemas.microsoft.com/office/powerpoint/2010/main" val="23106018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A0841F-017B-1C07-A4C0-6648BBBE642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6AF4C81-0956-D118-D87A-D6B37AB2F3E1}"/>
              </a:ext>
            </a:extLst>
          </p:cNvPr>
          <p:cNvSpPr>
            <a:spLocks noGrp="1"/>
          </p:cNvSpPr>
          <p:nvPr>
            <p:ph type="title"/>
          </p:nvPr>
        </p:nvSpPr>
        <p:spPr>
          <a:xfrm>
            <a:off x="498566" y="281487"/>
            <a:ext cx="10972800" cy="1143000"/>
          </a:xfrm>
        </p:spPr>
        <p:txBody>
          <a:bodyPr>
            <a:normAutofit/>
          </a:bodyPr>
          <a:lstStyle/>
          <a:p>
            <a:pPr algn="l"/>
            <a:r>
              <a:rPr lang="en-US" dirty="0"/>
              <a:t>Sound Intensity and the Decibel Scale</a:t>
            </a:r>
          </a:p>
        </p:txBody>
      </p:sp>
      <p:sp>
        <p:nvSpPr>
          <p:cNvPr id="3" name="Content Placeholder 2">
            <a:extLst>
              <a:ext uri="{FF2B5EF4-FFF2-40B4-BE49-F238E27FC236}">
                <a16:creationId xmlns:a16="http://schemas.microsoft.com/office/drawing/2014/main" id="{B2B2734A-E907-DB41-D92F-78ECE6D2C6DF}"/>
              </a:ext>
            </a:extLst>
          </p:cNvPr>
          <p:cNvSpPr>
            <a:spLocks noGrp="1"/>
          </p:cNvSpPr>
          <p:nvPr>
            <p:ph sz="half" idx="1"/>
          </p:nvPr>
        </p:nvSpPr>
        <p:spPr>
          <a:xfrm>
            <a:off x="498566" y="1273214"/>
            <a:ext cx="6088049" cy="5329502"/>
          </a:xfrm>
        </p:spPr>
        <p:txBody>
          <a:bodyPr>
            <a:normAutofit/>
          </a:bodyPr>
          <a:lstStyle/>
          <a:p>
            <a:r>
              <a:rPr lang="en-US" sz="2400" b="1" dirty="0"/>
              <a:t>Sound Intensity </a:t>
            </a:r>
            <a:endParaRPr lang="en-US" sz="2400" dirty="0"/>
          </a:p>
          <a:p>
            <a:pPr lvl="1"/>
            <a:r>
              <a:rPr lang="en-US" sz="2000" dirty="0"/>
              <a:t>Measured in Watts / m²</a:t>
            </a:r>
          </a:p>
          <a:p>
            <a:pPr marL="0" indent="0">
              <a:buNone/>
            </a:pPr>
            <a:endParaRPr lang="en-US" sz="2400" dirty="0"/>
          </a:p>
          <a:p>
            <a:endParaRPr lang="en-US" sz="2400" dirty="0"/>
          </a:p>
          <a:p>
            <a:endParaRPr lang="en-US" sz="2400" dirty="0"/>
          </a:p>
          <a:p>
            <a:pPr lvl="1"/>
            <a:r>
              <a:rPr lang="en-US" sz="2000" dirty="0"/>
              <a:t>Intensity is how much energy is being transmitted</a:t>
            </a:r>
          </a:p>
          <a:p>
            <a:pPr lvl="1"/>
            <a:endParaRPr lang="en-US" sz="2400" dirty="0"/>
          </a:p>
          <a:p>
            <a:r>
              <a:rPr lang="en-US" sz="2400" dirty="0"/>
              <a:t>3 dB increase = 2x intense</a:t>
            </a:r>
          </a:p>
          <a:p>
            <a:pPr marL="0" indent="0">
              <a:buNone/>
            </a:pPr>
            <a:endParaRPr lang="en-US" sz="2000" dirty="0"/>
          </a:p>
          <a:p>
            <a:endParaRPr lang="en-US" dirty="0"/>
          </a:p>
        </p:txBody>
      </p:sp>
      <p:pic>
        <p:nvPicPr>
          <p:cNvPr id="5" name="Picture 4">
            <a:extLst>
              <a:ext uri="{FF2B5EF4-FFF2-40B4-BE49-F238E27FC236}">
                <a16:creationId xmlns:a16="http://schemas.microsoft.com/office/drawing/2014/main" id="{3D144252-7A2A-DA94-AA4F-D9B80506EBBE}"/>
              </a:ext>
            </a:extLst>
          </p:cNvPr>
          <p:cNvPicPr>
            <a:picLocks noChangeAspect="1"/>
          </p:cNvPicPr>
          <p:nvPr/>
        </p:nvPicPr>
        <p:blipFill>
          <a:blip r:embed="rId2"/>
          <a:stretch>
            <a:fillRect/>
          </a:stretch>
        </p:blipFill>
        <p:spPr>
          <a:xfrm>
            <a:off x="1327143" y="2361835"/>
            <a:ext cx="2076740" cy="1009791"/>
          </a:xfrm>
          <a:prstGeom prst="rect">
            <a:avLst/>
          </a:prstGeom>
        </p:spPr>
      </p:pic>
      <p:pic>
        <p:nvPicPr>
          <p:cNvPr id="7" name="Picture 6">
            <a:extLst>
              <a:ext uri="{FF2B5EF4-FFF2-40B4-BE49-F238E27FC236}">
                <a16:creationId xmlns:a16="http://schemas.microsoft.com/office/drawing/2014/main" id="{E697A79C-A842-D326-5CAD-C091A2D66209}"/>
              </a:ext>
            </a:extLst>
          </p:cNvPr>
          <p:cNvPicPr>
            <a:picLocks noChangeAspect="1"/>
          </p:cNvPicPr>
          <p:nvPr/>
        </p:nvPicPr>
        <p:blipFill>
          <a:blip r:embed="rId3"/>
          <a:stretch>
            <a:fillRect/>
          </a:stretch>
        </p:blipFill>
        <p:spPr>
          <a:xfrm>
            <a:off x="5920694" y="1386166"/>
            <a:ext cx="5734850" cy="4239217"/>
          </a:xfrm>
          <a:prstGeom prst="rect">
            <a:avLst/>
          </a:prstGeom>
        </p:spPr>
      </p:pic>
    </p:spTree>
    <p:extLst>
      <p:ext uri="{BB962C8B-B14F-4D97-AF65-F5344CB8AC3E}">
        <p14:creationId xmlns:p14="http://schemas.microsoft.com/office/powerpoint/2010/main" val="3536721502"/>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KC PowerPoint Template - 11.2023 (1)  -  Read-Only" id="{5245ACDD-6888-4C25-BED7-8457DFA317C0}" vid="{A64BD5A9-2A5D-4C7E-BF87-A0710A1A0C3C}"/>
    </a:ext>
  </a:extLst>
</a:theme>
</file>

<file path=ppt/theme/theme2.xml><?xml version="1.0" encoding="utf-8"?>
<a:theme xmlns:a="http://schemas.openxmlformats.org/drawingml/2006/main" name="2_Lesman_Powerpoint">
  <a:themeElements>
    <a:clrScheme name="Office Them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ct:contentTypeSchema xmlns:ct="http://schemas.microsoft.com/office/2006/metadata/contentType" xmlns:ma="http://schemas.microsoft.com/office/2006/metadata/properties/metaAttributes" ct:_="" ma:_="" ma:contentTypeName="Document" ma:contentTypeID="0x01010033DA0DB0BBD2C146984E36C7D9E4B5E4" ma:contentTypeVersion="22" ma:contentTypeDescription="Create a new document." ma:contentTypeScope="" ma:versionID="6391670569cfbe4b8e95ce04ad3dbe5b">
  <xsd:schema xmlns:xsd="http://www.w3.org/2001/XMLSchema" xmlns:xs="http://www.w3.org/2001/XMLSchema" xmlns:p="http://schemas.microsoft.com/office/2006/metadata/properties" xmlns:ns2="8cef9ebd-105a-40d4-874b-eee2de43f77d" xmlns:ns3="a05c6304-d6a9-4e84-aa5b-3a55e4aed6b5" targetNamespace="http://schemas.microsoft.com/office/2006/metadata/properties" ma:root="true" ma:fieldsID="962326dcbb72cd91dd49370ddfd6b550" ns2:_="" ns3:_="">
    <xsd:import namespace="8cef9ebd-105a-40d4-874b-eee2de43f77d"/>
    <xsd:import namespace="a05c6304-d6a9-4e84-aa5b-3a55e4aed6b5"/>
    <xsd:element name="properties">
      <xsd:complexType>
        <xsd:sequence>
          <xsd:element name="documentManagement">
            <xsd:complexType>
              <xsd:all>
                <xsd:element ref="ns2:MigrationWizId" minOccurs="0"/>
                <xsd:element ref="ns2:MigrationWizIdPermissions" minOccurs="0"/>
                <xsd:element ref="ns2:MigrationWizIdVersion" minOccurs="0"/>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cef9ebd-105a-40d4-874b-eee2de43f77d" elementFormDefault="qualified">
    <xsd:import namespace="http://schemas.microsoft.com/office/2006/documentManagement/types"/>
    <xsd:import namespace="http://schemas.microsoft.com/office/infopath/2007/PartnerControls"/>
    <xsd:element name="MigrationWizId" ma:index="8" nillable="true" ma:displayName="MigrationWizId" ma:internalName="MigrationWizId">
      <xsd:simpleType>
        <xsd:restriction base="dms:Text"/>
      </xsd:simpleType>
    </xsd:element>
    <xsd:element name="MigrationWizIdPermissions" ma:index="9" nillable="true" ma:displayName="MigrationWizIdPermissions" ma:internalName="MigrationWizIdPermissions">
      <xsd:simpleType>
        <xsd:restriction base="dms:Text"/>
      </xsd:simpleType>
    </xsd:element>
    <xsd:element name="MigrationWizIdVersion" ma:index="10" nillable="true" ma:displayName="MigrationWizIdVersion" ma:internalName="MigrationWizIdVersion">
      <xsd:simpleType>
        <xsd:restriction base="dms:Text"/>
      </xsd:simple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AutoTags" ma:index="18" nillable="true" ma:displayName="Tags" ma:internalName="MediaServiceAutoTags"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element name="MediaServiceLocation" ma:index="22" nillable="true" ma:displayName="Location" ma:internalName="MediaServiceLocation" ma:readOnly="true">
      <xsd:simpleType>
        <xsd:restriction base="dms:Text"/>
      </xsd:simpleType>
    </xsd:element>
    <xsd:element name="MediaLengthInSeconds" ma:index="23" nillable="true" ma:displayName="Length (seconds)" ma:internalName="MediaLengthInSeconds" ma:readOnly="true">
      <xsd:simpleType>
        <xsd:restriction base="dms:Unknown"/>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6359c5d1-4805-4d3b-a3c9-eb510871c3c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7"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8" nillable="true" ma:displayName="MediaServiceSearchProperties" ma:hidden="true" ma:internalName="MediaServiceSearchProperties" ma:readOnly="true">
      <xsd:simpleType>
        <xsd:restriction base="dms:Note"/>
      </xsd:simpleType>
    </xsd:element>
    <xsd:element name="MediaServiceBillingMetadata" ma:index="29"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05c6304-d6a9-4e84-aa5b-3a55e4aed6b5"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6" nillable="true" ma:displayName="Taxonomy Catch All Column" ma:hidden="true" ma:list="{76664084-652c-4e00-a028-fdbbe3813fde}" ma:internalName="TaxCatchAll" ma:showField="CatchAllData" ma:web="a05c6304-d6a9-4e84-aa5b-3a55e4aed6b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8cef9ebd-105a-40d4-874b-eee2de43f77d">
      <Terms xmlns="http://schemas.microsoft.com/office/infopath/2007/PartnerControls"/>
    </lcf76f155ced4ddcb4097134ff3c332f>
    <TaxCatchAll xmlns="a05c6304-d6a9-4e84-aa5b-3a55e4aed6b5" xsi:nil="true"/>
    <MigrationWizIdVersion xmlns="8cef9ebd-105a-40d4-874b-eee2de43f77d" xsi:nil="true"/>
    <MigrationWizId xmlns="8cef9ebd-105a-40d4-874b-eee2de43f77d" xsi:nil="true"/>
    <MigrationWizIdPermissions xmlns="8cef9ebd-105a-40d4-874b-eee2de43f77d" xsi:nil="true"/>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53078D3-0C2B-43A6-9D47-782B785A2220}">
  <ds:schemaRefs>
    <ds:schemaRef ds:uri="http://schemas.microsoft.com/sharepoint/events"/>
  </ds:schemaRefs>
</ds:datastoreItem>
</file>

<file path=customXml/itemProps2.xml><?xml version="1.0" encoding="utf-8"?>
<ds:datastoreItem xmlns:ds="http://schemas.openxmlformats.org/officeDocument/2006/customXml" ds:itemID="{F63D520F-C651-4D3B-8018-537C6012A86C}"/>
</file>

<file path=customXml/itemProps3.xml><?xml version="1.0" encoding="utf-8"?>
<ds:datastoreItem xmlns:ds="http://schemas.openxmlformats.org/officeDocument/2006/customXml" ds:itemID="{B578D066-8B6C-4AE1-AB5D-1DA93529E0F3}">
  <ds:schemaRefs>
    <ds:schemaRef ds:uri="http://purl.org/dc/terms/"/>
    <ds:schemaRef ds:uri="http://purl.org/dc/dcmitype/"/>
    <ds:schemaRef ds:uri="http://purl.org/dc/elements/1.1/"/>
    <ds:schemaRef ds:uri="http://schemas.microsoft.com/office/2006/documentManagement/types"/>
    <ds:schemaRef ds:uri="http://www.w3.org/XML/1998/namespace"/>
    <ds:schemaRef ds:uri="http://schemas.microsoft.com/office/2006/metadata/properties"/>
    <ds:schemaRef ds:uri="http://schemas.microsoft.com/office/infopath/2007/PartnerControls"/>
    <ds:schemaRef ds:uri="http://schemas.openxmlformats.org/package/2006/metadata/core-properties"/>
    <ds:schemaRef ds:uri="7bd99c3c-2ddb-4215-b3e4-7bc29cf39d8b"/>
    <ds:schemaRef ds:uri="241937ee-0a47-4c11-9006-a0acebf0484e"/>
    <ds:schemaRef ds:uri="8c4ca72f-19fe-4334-b035-36d037172062"/>
    <ds:schemaRef ds:uri="25f656bd-cbc2-4cd7-ab52-56cef3383bf9"/>
  </ds:schemaRefs>
</ds:datastoreItem>
</file>

<file path=customXml/itemProps4.xml><?xml version="1.0" encoding="utf-8"?>
<ds:datastoreItem xmlns:ds="http://schemas.openxmlformats.org/officeDocument/2006/customXml" ds:itemID="{4CE9F1BB-7417-4D1B-BCFE-FFFB54C239A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6299</TotalTime>
  <Words>2752</Words>
  <Application>Microsoft Office PowerPoint</Application>
  <PresentationFormat>Widescreen</PresentationFormat>
  <Paragraphs>378</Paragraphs>
  <Slides>45</Slides>
  <Notes>1</Notes>
  <HiddenSlides>1</HiddenSlides>
  <MMClips>0</MMClips>
  <ScaleCrop>false</ScaleCrop>
  <HeadingPairs>
    <vt:vector size="4" baseType="variant">
      <vt:variant>
        <vt:lpstr>Theme</vt:lpstr>
      </vt:variant>
      <vt:variant>
        <vt:i4>2</vt:i4>
      </vt:variant>
      <vt:variant>
        <vt:lpstr>Slide Titles</vt:lpstr>
      </vt:variant>
      <vt:variant>
        <vt:i4>45</vt:i4>
      </vt:variant>
    </vt:vector>
  </HeadingPairs>
  <TitlesOfParts>
    <vt:vector size="47" baseType="lpstr">
      <vt:lpstr>1_Office Theme</vt:lpstr>
      <vt:lpstr>2_Lesman_Powerpoint</vt:lpstr>
      <vt:lpstr>PowerPoint Presentation</vt:lpstr>
      <vt:lpstr>Mastering Noise Monitoring: Best Practices and Leveraging Modern Technology for Industrial Hygienists</vt:lpstr>
      <vt:lpstr>Setting the Stage: Why accurate Noise Measurement Matters for IH’s</vt:lpstr>
      <vt:lpstr>Webinar objectives: Enhancing your Noise Monitoring Expertise </vt:lpstr>
      <vt:lpstr>The Basics of Sound: Pressure Waves</vt:lpstr>
      <vt:lpstr>Frequency and Human Hearing</vt:lpstr>
      <vt:lpstr>Frequency and Human Hearing (cont’d)</vt:lpstr>
      <vt:lpstr>Sound Pressure Level and the Decibel Scale</vt:lpstr>
      <vt:lpstr>Sound Intensity and the Decibel Scale</vt:lpstr>
      <vt:lpstr>Sound Pressure and Sound Intensity</vt:lpstr>
      <vt:lpstr>Key Noise Metrics for Industrial Hygienist: Leq, Lavg and TWA</vt:lpstr>
      <vt:lpstr>Key Noise Metrics: TWA</vt:lpstr>
      <vt:lpstr>Key Noise Metrics: Lavg</vt:lpstr>
      <vt:lpstr>Key Noise Metrics: Leq</vt:lpstr>
      <vt:lpstr>Clarifying Lpk for Impulse Noise Assessment</vt:lpstr>
      <vt:lpstr>Understanding Lmax for Ceiling Level Monitoring</vt:lpstr>
      <vt:lpstr>Understanding Dose, Criterion, Threshold and Exchange Rate</vt:lpstr>
      <vt:lpstr>Understanding the Regulatory Landscape: OSHA and MSHA</vt:lpstr>
      <vt:lpstr>Hearing Conservation Program</vt:lpstr>
      <vt:lpstr>Hearing Conservation Program cont’d</vt:lpstr>
      <vt:lpstr>Hearing Conservation Program cont’d</vt:lpstr>
      <vt:lpstr>Pre-Survey Prep: Instrument Checks and Calibration</vt:lpstr>
      <vt:lpstr>Proper Dosimeter Placement and Worker Communication</vt:lpstr>
      <vt:lpstr>Additional Considerations</vt:lpstr>
      <vt:lpstr>Real-Time Date Backup: Manual Note Taking</vt:lpstr>
      <vt:lpstr>Enhanced Documentation with Technology</vt:lpstr>
      <vt:lpstr>Best Practices for Monitoring During Lunch Breaks</vt:lpstr>
      <vt:lpstr>The Differences in Hearing Protection NRR and PAR</vt:lpstr>
      <vt:lpstr>Understanding the Limitations of NRR and Real-World Attenuation</vt:lpstr>
      <vt:lpstr>Different Methods to Determine NRR from OSHA</vt:lpstr>
      <vt:lpstr>Dual Hearing Protection: When and How Much Reduction?</vt:lpstr>
      <vt:lpstr>Leverage Mobile App Connectivity for Remote Monitoring</vt:lpstr>
      <vt:lpstr>Introduction to Noise Analysis Software Capabilities</vt:lpstr>
      <vt:lpstr>Identifying Noise Sources with Sound Event Recording</vt:lpstr>
      <vt:lpstr>Introduction to Noise Analysis Software Capabilities</vt:lpstr>
      <vt:lpstr>Interpreting the Moving vs. Stationary Indicator</vt:lpstr>
      <vt:lpstr>Visualizing Exposure Data with Graph and Reports</vt:lpstr>
      <vt:lpstr>Zooming in and viewing specific data</vt:lpstr>
      <vt:lpstr>Isolating and Omitting Data Sections for Refined Analysis</vt:lpstr>
      <vt:lpstr>Conducting “What if” Analysis to Evaluate Scenarios</vt:lpstr>
      <vt:lpstr>Ensuring Transparency in Reporting Omitted Data</vt:lpstr>
      <vt:lpstr>Ototoxic Chemicals</vt:lpstr>
      <vt:lpstr>Any Questions?</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 Kemp</dc:creator>
  <cp:lastModifiedBy>Dusty Ott</cp:lastModifiedBy>
  <cp:revision>11</cp:revision>
  <dcterms:created xsi:type="dcterms:W3CDTF">2023-11-01T18:22:00Z</dcterms:created>
  <dcterms:modified xsi:type="dcterms:W3CDTF">2025-08-15T15:51:54Z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0x01010033DA0DB0BBD2C146984E36C7D9E4B5E4</vt:lpwstr>
  </property>
  <property fmtid="{D5CDD505-2E9C-101B-9397-08002B2CF9AE}" pid="3" name="MediaServiceImageTags">
    <vt:lpwstr/>
  </property>
</Properties>
</file>