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Lst>
  <p:notesMasterIdLst>
    <p:notesMasterId r:id="rId44"/>
  </p:notesMasterIdLst>
  <p:sldIdLst>
    <p:sldId id="266" r:id="rId6"/>
    <p:sldId id="1010" r:id="rId7"/>
    <p:sldId id="267" r:id="rId8"/>
    <p:sldId id="918" r:id="rId9"/>
    <p:sldId id="910" r:id="rId10"/>
    <p:sldId id="1014" r:id="rId11"/>
    <p:sldId id="946" r:id="rId12"/>
    <p:sldId id="269" r:id="rId13"/>
    <p:sldId id="286" r:id="rId14"/>
    <p:sldId id="284" r:id="rId15"/>
    <p:sldId id="283" r:id="rId16"/>
    <p:sldId id="270" r:id="rId17"/>
    <p:sldId id="1033" r:id="rId18"/>
    <p:sldId id="268" r:id="rId19"/>
    <p:sldId id="1011" r:id="rId20"/>
    <p:sldId id="1012" r:id="rId21"/>
    <p:sldId id="997" r:id="rId22"/>
    <p:sldId id="974" r:id="rId23"/>
    <p:sldId id="277" r:id="rId24"/>
    <p:sldId id="1021" r:id="rId25"/>
    <p:sldId id="1031" r:id="rId26"/>
    <p:sldId id="1017" r:id="rId27"/>
    <p:sldId id="1015" r:id="rId28"/>
    <p:sldId id="1016" r:id="rId29"/>
    <p:sldId id="271" r:id="rId30"/>
    <p:sldId id="272" r:id="rId31"/>
    <p:sldId id="287" r:id="rId32"/>
    <p:sldId id="1023" r:id="rId33"/>
    <p:sldId id="1029" r:id="rId34"/>
    <p:sldId id="1028" r:id="rId35"/>
    <p:sldId id="1024" r:id="rId36"/>
    <p:sldId id="1025" r:id="rId37"/>
    <p:sldId id="1026" r:id="rId38"/>
    <p:sldId id="1018" r:id="rId39"/>
    <p:sldId id="1020" r:id="rId40"/>
    <p:sldId id="1019" r:id="rId41"/>
    <p:sldId id="1022" r:id="rId42"/>
    <p:sldId id="26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CA47F5-EC0C-3265-B603-8941ED611057}" name="Karin Galligan" initials="KG" userId="S::KGalligan@skcinc.com::5daa62a7-82c7-41b7-a487-2006e77c9e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F0"/>
    <a:srgbClr val="19E709"/>
    <a:srgbClr val="262520"/>
    <a:srgbClr val="FF7E00"/>
    <a:srgbClr val="324D88"/>
    <a:srgbClr val="6C7274"/>
    <a:srgbClr val="00ACD1"/>
    <a:srgbClr val="4EA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6327"/>
  </p:normalViewPr>
  <p:slideViewPr>
    <p:cSldViewPr snapToGrid="0" snapToObjects="1">
      <p:cViewPr varScale="1">
        <p:scale>
          <a:sx n="106" d="100"/>
          <a:sy n="106"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Johlie" userId="4dfe2693-6b60-4bc6-b630-d48e73348fd0" providerId="ADAL" clId="{3EE1ED70-F738-4BA7-8425-6E1D77C26D41}"/>
    <pc:docChg chg="delSld">
      <pc:chgData name="Tony Johlie" userId="4dfe2693-6b60-4bc6-b630-d48e73348fd0" providerId="ADAL" clId="{3EE1ED70-F738-4BA7-8425-6E1D77C26D41}" dt="2026-02-05T16:18:43.587" v="1" actId="2696"/>
      <pc:docMkLst>
        <pc:docMk/>
      </pc:docMkLst>
      <pc:sldChg chg="del">
        <pc:chgData name="Tony Johlie" userId="4dfe2693-6b60-4bc6-b630-d48e73348fd0" providerId="ADAL" clId="{3EE1ED70-F738-4BA7-8425-6E1D77C26D41}" dt="2026-02-05T16:13:52.404" v="0" actId="2696"/>
        <pc:sldMkLst>
          <pc:docMk/>
          <pc:sldMk cId="3179915887" sldId="262"/>
        </pc:sldMkLst>
      </pc:sldChg>
      <pc:sldChg chg="del">
        <pc:chgData name="Tony Johlie" userId="4dfe2693-6b60-4bc6-b630-d48e73348fd0" providerId="ADAL" clId="{3EE1ED70-F738-4BA7-8425-6E1D77C26D41}" dt="2026-02-05T16:18:43.587" v="1" actId="2696"/>
        <pc:sldMkLst>
          <pc:docMk/>
          <pc:sldMk cId="2031858452" sldId="103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E87CF-6706-426B-8BE2-6C2148FE9C94}" type="doc">
      <dgm:prSet loTypeId="urn:microsoft.com/office/officeart/2005/8/layout/hProcess10" loCatId="picture" qsTypeId="urn:microsoft.com/office/officeart/2005/8/quickstyle/3d2" qsCatId="3D" csTypeId="urn:microsoft.com/office/officeart/2005/8/colors/colorful3" csCatId="colorful" phldr="1"/>
      <dgm:spPr/>
      <dgm:t>
        <a:bodyPr/>
        <a:lstStyle/>
        <a:p>
          <a:endParaRPr lang="es-US"/>
        </a:p>
      </dgm:t>
    </dgm:pt>
    <dgm:pt modelId="{A5D0D97B-6F4E-4572-81A1-B45A0F5F9D6B}">
      <dgm:prSet phldrT="[Text]"/>
      <dgm:spPr>
        <a:solidFill>
          <a:srgbClr val="FF0000"/>
        </a:solidFill>
      </dgm:spPr>
      <dgm:t>
        <a:bodyPr/>
        <a:lstStyle/>
        <a:p>
          <a:r>
            <a:rPr lang="es-US" b="1" dirty="0">
              <a:solidFill>
                <a:schemeClr val="tx1"/>
              </a:solidFill>
            </a:rPr>
            <a:t>8 L/min</a:t>
          </a:r>
        </a:p>
      </dgm:t>
    </dgm:pt>
    <dgm:pt modelId="{0717E7CD-7AE4-4237-A4EB-911AC834E916}" type="parTrans" cxnId="{39BCDBC9-7B3B-4EB6-99EA-BB8C4AFF8E4B}">
      <dgm:prSet/>
      <dgm:spPr/>
      <dgm:t>
        <a:bodyPr/>
        <a:lstStyle/>
        <a:p>
          <a:endParaRPr lang="es-US"/>
        </a:p>
      </dgm:t>
    </dgm:pt>
    <dgm:pt modelId="{F2AF9FCB-0F74-4080-BC09-7229243E19EF}" type="sibTrans" cxnId="{39BCDBC9-7B3B-4EB6-99EA-BB8C4AFF8E4B}">
      <dgm:prSet/>
      <dgm:spPr>
        <a:noFill/>
      </dgm:spPr>
      <dgm:t>
        <a:bodyPr/>
        <a:lstStyle/>
        <a:p>
          <a:endParaRPr lang="es-US"/>
        </a:p>
      </dgm:t>
    </dgm:pt>
    <dgm:pt modelId="{C18341FF-D89C-4609-A98C-95180B9D146A}">
      <dgm:prSet phldrT="[Text]"/>
      <dgm:spPr>
        <a:solidFill>
          <a:schemeClr val="accent6">
            <a:lumMod val="75000"/>
          </a:schemeClr>
        </a:solidFill>
      </dgm:spPr>
      <dgm:t>
        <a:bodyPr/>
        <a:lstStyle/>
        <a:p>
          <a:r>
            <a:rPr lang="es-US" b="1" dirty="0">
              <a:solidFill>
                <a:schemeClr val="tx1"/>
              </a:solidFill>
            </a:rPr>
            <a:t>4 L/min</a:t>
          </a:r>
        </a:p>
      </dgm:t>
    </dgm:pt>
    <dgm:pt modelId="{ACB4D6B6-DF4A-41E3-9282-0A0C6B26B252}" type="parTrans" cxnId="{FEC88390-6737-4CF8-95F2-2DC5DF495299}">
      <dgm:prSet/>
      <dgm:spPr/>
      <dgm:t>
        <a:bodyPr/>
        <a:lstStyle/>
        <a:p>
          <a:endParaRPr lang="es-US"/>
        </a:p>
      </dgm:t>
    </dgm:pt>
    <dgm:pt modelId="{DBE363E3-8FB4-48C1-A803-9160C81B88FF}" type="sibTrans" cxnId="{FEC88390-6737-4CF8-95F2-2DC5DF495299}">
      <dgm:prSet/>
      <dgm:spPr>
        <a:noFill/>
      </dgm:spPr>
      <dgm:t>
        <a:bodyPr/>
        <a:lstStyle/>
        <a:p>
          <a:endParaRPr lang="es-US"/>
        </a:p>
      </dgm:t>
    </dgm:pt>
    <dgm:pt modelId="{37B67A7C-42B8-425C-A8AA-1137F54EC9B0}">
      <dgm:prSet phldrT="[Text]"/>
      <dgm:spPr>
        <a:solidFill>
          <a:srgbClr val="FFC000"/>
        </a:solidFill>
      </dgm:spPr>
      <dgm:t>
        <a:bodyPr/>
        <a:lstStyle/>
        <a:p>
          <a:r>
            <a:rPr lang="es-US" b="1" dirty="0">
              <a:solidFill>
                <a:schemeClr val="tx1"/>
              </a:solidFill>
            </a:rPr>
            <a:t>2 L/min</a:t>
          </a:r>
        </a:p>
      </dgm:t>
    </dgm:pt>
    <dgm:pt modelId="{0719B68D-35FC-4952-849A-53A4721D00F1}" type="parTrans" cxnId="{B07082EE-17E5-4317-B563-5E04DA4755A1}">
      <dgm:prSet/>
      <dgm:spPr/>
      <dgm:t>
        <a:bodyPr/>
        <a:lstStyle/>
        <a:p>
          <a:endParaRPr lang="es-US"/>
        </a:p>
      </dgm:t>
    </dgm:pt>
    <dgm:pt modelId="{D97D43E7-0A4E-43D7-9BEE-46F010CEAFCE}" type="sibTrans" cxnId="{B07082EE-17E5-4317-B563-5E04DA4755A1}">
      <dgm:prSet/>
      <dgm:spPr/>
      <dgm:t>
        <a:bodyPr/>
        <a:lstStyle/>
        <a:p>
          <a:endParaRPr lang="es-US"/>
        </a:p>
      </dgm:t>
    </dgm:pt>
    <dgm:pt modelId="{3AA630B9-C6C2-47A8-9BED-63EFE0FD5C15}" type="pres">
      <dgm:prSet presAssocID="{8AEE87CF-6706-426B-8BE2-6C2148FE9C94}" presName="Name0" presStyleCnt="0">
        <dgm:presLayoutVars>
          <dgm:dir/>
          <dgm:resizeHandles val="exact"/>
        </dgm:presLayoutVars>
      </dgm:prSet>
      <dgm:spPr/>
    </dgm:pt>
    <dgm:pt modelId="{29BC8F11-30EF-4B99-9B13-7565AB2268FC}" type="pres">
      <dgm:prSet presAssocID="{A5D0D97B-6F4E-4572-81A1-B45A0F5F9D6B}" presName="composite" presStyleCnt="0"/>
      <dgm:spPr/>
    </dgm:pt>
    <dgm:pt modelId="{1E5ABF52-C9BB-435C-8A03-CA4DF600AAB6}" type="pres">
      <dgm:prSet presAssocID="{A5D0D97B-6F4E-4572-81A1-B45A0F5F9D6B}" presName="imagSh" presStyleLbl="bgImgPlace1" presStyleIdx="0" presStyleCnt="3" custScaleX="111365" custScaleY="110120" custLinFactX="100000" custLinFactNeighborX="184194" custLinFactNeighborY="-2550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542D0FD-05CD-4AB6-801C-118BEB8F5123}" type="pres">
      <dgm:prSet presAssocID="{A5D0D97B-6F4E-4572-81A1-B45A0F5F9D6B}" presName="txNode" presStyleLbl="node1" presStyleIdx="0" presStyleCnt="3" custScaleX="79410" custScaleY="34564" custLinFactX="100000" custLinFactNeighborX="154988" custLinFactNeighborY="-21660">
        <dgm:presLayoutVars>
          <dgm:bulletEnabled val="1"/>
        </dgm:presLayoutVars>
      </dgm:prSet>
      <dgm:spPr/>
    </dgm:pt>
    <dgm:pt modelId="{1C87A6AE-D4A9-4A74-B347-A8CEED6D69BA}" type="pres">
      <dgm:prSet presAssocID="{F2AF9FCB-0F74-4080-BC09-7229243E19EF}" presName="sibTrans" presStyleLbl="sibTrans2D1" presStyleIdx="0" presStyleCnt="2" custAng="21509545" custScaleX="112401"/>
      <dgm:spPr/>
    </dgm:pt>
    <dgm:pt modelId="{66EB2FBA-7387-4F98-B6BC-37E2C0441872}" type="pres">
      <dgm:prSet presAssocID="{F2AF9FCB-0F74-4080-BC09-7229243E19EF}" presName="connTx" presStyleLbl="sibTrans2D1" presStyleIdx="0" presStyleCnt="2"/>
      <dgm:spPr/>
    </dgm:pt>
    <dgm:pt modelId="{8844706B-1F10-4889-9BF8-395164B99F06}" type="pres">
      <dgm:prSet presAssocID="{C18341FF-D89C-4609-A98C-95180B9D146A}" presName="composite" presStyleCnt="0"/>
      <dgm:spPr/>
    </dgm:pt>
    <dgm:pt modelId="{C42F1A81-997F-4FF9-AF34-6E0651425BFA}" type="pres">
      <dgm:prSet presAssocID="{C18341FF-D89C-4609-A98C-95180B9D146A}" presName="imagSh" presStyleLbl="bgImgPlace1" presStyleIdx="1" presStyleCnt="3" custLinFactNeighborX="4349" custLinFactNeighborY="1030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7CE3A4F6-3CCE-4ACA-8065-87BC8A296E2E}" type="pres">
      <dgm:prSet presAssocID="{C18341FF-D89C-4609-A98C-95180B9D146A}" presName="txNode" presStyleLbl="node1" presStyleIdx="1" presStyleCnt="3" custScaleX="77436" custScaleY="38239" custLinFactNeighborX="-15624" custLinFactNeighborY="15315">
        <dgm:presLayoutVars>
          <dgm:bulletEnabled val="1"/>
        </dgm:presLayoutVars>
      </dgm:prSet>
      <dgm:spPr/>
    </dgm:pt>
    <dgm:pt modelId="{696FE689-AAB7-4936-8225-4E04063F0A1E}" type="pres">
      <dgm:prSet presAssocID="{DBE363E3-8FB4-48C1-A803-9160C81B88FF}" presName="sibTrans" presStyleLbl="sibTrans2D1" presStyleIdx="1" presStyleCnt="2" custAng="0" custFlipVert="1" custScaleY="79879"/>
      <dgm:spPr/>
    </dgm:pt>
    <dgm:pt modelId="{BFBB81DD-6A85-4E77-BF63-B0468029B597}" type="pres">
      <dgm:prSet presAssocID="{DBE363E3-8FB4-48C1-A803-9160C81B88FF}" presName="connTx" presStyleLbl="sibTrans2D1" presStyleIdx="1" presStyleCnt="2"/>
      <dgm:spPr/>
    </dgm:pt>
    <dgm:pt modelId="{7171173C-ED47-4FEC-B187-4024CBD6A040}" type="pres">
      <dgm:prSet presAssocID="{37B67A7C-42B8-425C-A8AA-1137F54EC9B0}" presName="composite" presStyleCnt="0"/>
      <dgm:spPr/>
    </dgm:pt>
    <dgm:pt modelId="{8A8136B1-F80F-470B-9AAE-000F3008A730}" type="pres">
      <dgm:prSet presAssocID="{37B67A7C-42B8-425C-A8AA-1137F54EC9B0}" presName="imagSh" presStyleLbl="bgImgPlace1" presStyleIdx="2" presStyleCnt="3" custLinFactX="-100000" custLinFactNeighborX="-166726" custLinFactNeighborY="-2126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F51C5515-68D2-4357-9A8B-A9E9CBCFA2EC}" type="pres">
      <dgm:prSet presAssocID="{37B67A7C-42B8-425C-A8AA-1137F54EC9B0}" presName="txNode" presStyleLbl="node1" presStyleIdx="2" presStyleCnt="3" custScaleX="70167" custScaleY="35849" custLinFactX="-100000" custLinFactNeighborX="-194738" custLinFactNeighborY="-13800">
        <dgm:presLayoutVars>
          <dgm:bulletEnabled val="1"/>
        </dgm:presLayoutVars>
      </dgm:prSet>
      <dgm:spPr/>
    </dgm:pt>
  </dgm:ptLst>
  <dgm:cxnLst>
    <dgm:cxn modelId="{86C90E27-DCCB-45CC-B70F-A354E0342936}" type="presOf" srcId="{8AEE87CF-6706-426B-8BE2-6C2148FE9C94}" destId="{3AA630B9-C6C2-47A8-9BED-63EFE0FD5C15}" srcOrd="0" destOrd="0" presId="urn:microsoft.com/office/officeart/2005/8/layout/hProcess10"/>
    <dgm:cxn modelId="{2B620469-0480-4FE1-A23A-36E15BFDDECC}" type="presOf" srcId="{F2AF9FCB-0F74-4080-BC09-7229243E19EF}" destId="{66EB2FBA-7387-4F98-B6BC-37E2C0441872}" srcOrd="1" destOrd="0" presId="urn:microsoft.com/office/officeart/2005/8/layout/hProcess10"/>
    <dgm:cxn modelId="{AFD04E74-1FD6-42BD-A97D-61A3EB304DC0}" type="presOf" srcId="{DBE363E3-8FB4-48C1-A803-9160C81B88FF}" destId="{BFBB81DD-6A85-4E77-BF63-B0468029B597}" srcOrd="1" destOrd="0" presId="urn:microsoft.com/office/officeart/2005/8/layout/hProcess10"/>
    <dgm:cxn modelId="{81EC1C59-9463-4B23-A849-87A2DF6CBB62}" type="presOf" srcId="{A5D0D97B-6F4E-4572-81A1-B45A0F5F9D6B}" destId="{B542D0FD-05CD-4AB6-801C-118BEB8F5123}" srcOrd="0" destOrd="0" presId="urn:microsoft.com/office/officeart/2005/8/layout/hProcess10"/>
    <dgm:cxn modelId="{52C68984-67D3-44E7-9192-67E270CFF0D9}" type="presOf" srcId="{C18341FF-D89C-4609-A98C-95180B9D146A}" destId="{7CE3A4F6-3CCE-4ACA-8065-87BC8A296E2E}" srcOrd="0" destOrd="0" presId="urn:microsoft.com/office/officeart/2005/8/layout/hProcess10"/>
    <dgm:cxn modelId="{FEC88390-6737-4CF8-95F2-2DC5DF495299}" srcId="{8AEE87CF-6706-426B-8BE2-6C2148FE9C94}" destId="{C18341FF-D89C-4609-A98C-95180B9D146A}" srcOrd="1" destOrd="0" parTransId="{ACB4D6B6-DF4A-41E3-9282-0A0C6B26B252}" sibTransId="{DBE363E3-8FB4-48C1-A803-9160C81B88FF}"/>
    <dgm:cxn modelId="{65099591-3AE2-46C3-ACD3-3C14067FABCF}" type="presOf" srcId="{F2AF9FCB-0F74-4080-BC09-7229243E19EF}" destId="{1C87A6AE-D4A9-4A74-B347-A8CEED6D69BA}" srcOrd="0" destOrd="0" presId="urn:microsoft.com/office/officeart/2005/8/layout/hProcess10"/>
    <dgm:cxn modelId="{39BCDBC9-7B3B-4EB6-99EA-BB8C4AFF8E4B}" srcId="{8AEE87CF-6706-426B-8BE2-6C2148FE9C94}" destId="{A5D0D97B-6F4E-4572-81A1-B45A0F5F9D6B}" srcOrd="0" destOrd="0" parTransId="{0717E7CD-7AE4-4237-A4EB-911AC834E916}" sibTransId="{F2AF9FCB-0F74-4080-BC09-7229243E19EF}"/>
    <dgm:cxn modelId="{901BB9DA-B5E0-426E-AFCF-90F95095D475}" type="presOf" srcId="{37B67A7C-42B8-425C-A8AA-1137F54EC9B0}" destId="{F51C5515-68D2-4357-9A8B-A9E9CBCFA2EC}" srcOrd="0" destOrd="0" presId="urn:microsoft.com/office/officeart/2005/8/layout/hProcess10"/>
    <dgm:cxn modelId="{7388C4E7-1DDF-4E72-ACF8-B8087D773856}" type="presOf" srcId="{DBE363E3-8FB4-48C1-A803-9160C81B88FF}" destId="{696FE689-AAB7-4936-8225-4E04063F0A1E}" srcOrd="0" destOrd="0" presId="urn:microsoft.com/office/officeart/2005/8/layout/hProcess10"/>
    <dgm:cxn modelId="{B07082EE-17E5-4317-B563-5E04DA4755A1}" srcId="{8AEE87CF-6706-426B-8BE2-6C2148FE9C94}" destId="{37B67A7C-42B8-425C-A8AA-1137F54EC9B0}" srcOrd="2" destOrd="0" parTransId="{0719B68D-35FC-4952-849A-53A4721D00F1}" sibTransId="{D97D43E7-0A4E-43D7-9BEE-46F010CEAFCE}"/>
    <dgm:cxn modelId="{B96A3A69-3509-453C-B02C-E8124E2AB10C}" type="presParOf" srcId="{3AA630B9-C6C2-47A8-9BED-63EFE0FD5C15}" destId="{29BC8F11-30EF-4B99-9B13-7565AB2268FC}" srcOrd="0" destOrd="0" presId="urn:microsoft.com/office/officeart/2005/8/layout/hProcess10"/>
    <dgm:cxn modelId="{1D81AC77-1E0A-4723-A836-0CA3FE55F450}" type="presParOf" srcId="{29BC8F11-30EF-4B99-9B13-7565AB2268FC}" destId="{1E5ABF52-C9BB-435C-8A03-CA4DF600AAB6}" srcOrd="0" destOrd="0" presId="urn:microsoft.com/office/officeart/2005/8/layout/hProcess10"/>
    <dgm:cxn modelId="{F04A0A17-9F87-49D0-A146-DADEC4666700}" type="presParOf" srcId="{29BC8F11-30EF-4B99-9B13-7565AB2268FC}" destId="{B542D0FD-05CD-4AB6-801C-118BEB8F5123}" srcOrd="1" destOrd="0" presId="urn:microsoft.com/office/officeart/2005/8/layout/hProcess10"/>
    <dgm:cxn modelId="{29417DA3-6B50-4B38-99D9-64AB0C532805}" type="presParOf" srcId="{3AA630B9-C6C2-47A8-9BED-63EFE0FD5C15}" destId="{1C87A6AE-D4A9-4A74-B347-A8CEED6D69BA}" srcOrd="1" destOrd="0" presId="urn:microsoft.com/office/officeart/2005/8/layout/hProcess10"/>
    <dgm:cxn modelId="{F41D5C40-273F-4DBA-9016-67CF8F7BEE80}" type="presParOf" srcId="{1C87A6AE-D4A9-4A74-B347-A8CEED6D69BA}" destId="{66EB2FBA-7387-4F98-B6BC-37E2C0441872}" srcOrd="0" destOrd="0" presId="urn:microsoft.com/office/officeart/2005/8/layout/hProcess10"/>
    <dgm:cxn modelId="{08745C21-1390-435D-975E-29D53BAB4342}" type="presParOf" srcId="{3AA630B9-C6C2-47A8-9BED-63EFE0FD5C15}" destId="{8844706B-1F10-4889-9BF8-395164B99F06}" srcOrd="2" destOrd="0" presId="urn:microsoft.com/office/officeart/2005/8/layout/hProcess10"/>
    <dgm:cxn modelId="{EC0AA144-0892-4C54-B8B6-B358491FEDFD}" type="presParOf" srcId="{8844706B-1F10-4889-9BF8-395164B99F06}" destId="{C42F1A81-997F-4FF9-AF34-6E0651425BFA}" srcOrd="0" destOrd="0" presId="urn:microsoft.com/office/officeart/2005/8/layout/hProcess10"/>
    <dgm:cxn modelId="{9FF937BB-C2E0-43A1-A040-56AB47BEC1F3}" type="presParOf" srcId="{8844706B-1F10-4889-9BF8-395164B99F06}" destId="{7CE3A4F6-3CCE-4ACA-8065-87BC8A296E2E}" srcOrd="1" destOrd="0" presId="urn:microsoft.com/office/officeart/2005/8/layout/hProcess10"/>
    <dgm:cxn modelId="{A2C349D9-5E93-44AD-A3D4-E6543E3CA832}" type="presParOf" srcId="{3AA630B9-C6C2-47A8-9BED-63EFE0FD5C15}" destId="{696FE689-AAB7-4936-8225-4E04063F0A1E}" srcOrd="3" destOrd="0" presId="urn:microsoft.com/office/officeart/2005/8/layout/hProcess10"/>
    <dgm:cxn modelId="{6BA83AC5-3FA7-41D0-977E-697E0CA1DEC4}" type="presParOf" srcId="{696FE689-AAB7-4936-8225-4E04063F0A1E}" destId="{BFBB81DD-6A85-4E77-BF63-B0468029B597}" srcOrd="0" destOrd="0" presId="urn:microsoft.com/office/officeart/2005/8/layout/hProcess10"/>
    <dgm:cxn modelId="{8E5DAD23-EDCF-4C84-9116-7A4B5A399C00}" type="presParOf" srcId="{3AA630B9-C6C2-47A8-9BED-63EFE0FD5C15}" destId="{7171173C-ED47-4FEC-B187-4024CBD6A040}" srcOrd="4" destOrd="0" presId="urn:microsoft.com/office/officeart/2005/8/layout/hProcess10"/>
    <dgm:cxn modelId="{8D596391-1A4D-451B-820F-9368659EB662}" type="presParOf" srcId="{7171173C-ED47-4FEC-B187-4024CBD6A040}" destId="{8A8136B1-F80F-470B-9AAE-000F3008A730}" srcOrd="0" destOrd="0" presId="urn:microsoft.com/office/officeart/2005/8/layout/hProcess10"/>
    <dgm:cxn modelId="{DDC3EE92-A966-42FE-AEEF-30A3031250C6}" type="presParOf" srcId="{7171173C-ED47-4FEC-B187-4024CBD6A040}" destId="{F51C5515-68D2-4357-9A8B-A9E9CBCFA2EC}"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ABF52-C9BB-435C-8A03-CA4DF600AAB6}">
      <dsp:nvSpPr>
        <dsp:cNvPr id="0" name=""/>
        <dsp:cNvSpPr/>
      </dsp:nvSpPr>
      <dsp:spPr>
        <a:xfrm>
          <a:off x="5967522" y="0"/>
          <a:ext cx="2338272" cy="231213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542D0FD-05CD-4AB6-801C-118BEB8F5123}">
      <dsp:nvSpPr>
        <dsp:cNvPr id="0" name=""/>
        <dsp:cNvSpPr/>
      </dsp:nvSpPr>
      <dsp:spPr>
        <a:xfrm>
          <a:off x="6031573" y="1998281"/>
          <a:ext cx="1667330" cy="725722"/>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US" sz="2900" b="1" kern="1200" dirty="0">
              <a:solidFill>
                <a:schemeClr val="tx1"/>
              </a:solidFill>
            </a:rPr>
            <a:t>8 L/min</a:t>
          </a:r>
        </a:p>
      </dsp:txBody>
      <dsp:txXfrm>
        <a:off x="6052829" y="2019537"/>
        <a:ext cx="1624818" cy="683210"/>
      </dsp:txXfrm>
    </dsp:sp>
    <dsp:sp modelId="{1C87A6AE-D4A9-4A74-B347-A8CEED6D69BA}">
      <dsp:nvSpPr>
        <dsp:cNvPr id="0" name=""/>
        <dsp:cNvSpPr/>
      </dsp:nvSpPr>
      <dsp:spPr>
        <a:xfrm rot="10058187">
          <a:off x="5519461" y="1190214"/>
          <a:ext cx="247462" cy="504516"/>
        </a:xfrm>
        <a:prstGeom prst="rightArrow">
          <a:avLst>
            <a:gd name="adj1" fmla="val 60000"/>
            <a:gd name="adj2" fmla="val 50000"/>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s-US" sz="2100" kern="1200"/>
        </a:p>
      </dsp:txBody>
      <dsp:txXfrm rot="10800000">
        <a:off x="5592839" y="1283169"/>
        <a:ext cx="173223" cy="302710"/>
      </dsp:txXfrm>
    </dsp:sp>
    <dsp:sp modelId="{C42F1A81-997F-4FF9-AF34-6E0651425BFA}">
      <dsp:nvSpPr>
        <dsp:cNvPr id="0" name=""/>
        <dsp:cNvSpPr/>
      </dsp:nvSpPr>
      <dsp:spPr>
        <a:xfrm>
          <a:off x="3250103" y="650250"/>
          <a:ext cx="2099647" cy="209964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CE3A4F6-3CCE-4ACA-8065-87BC8A296E2E}">
      <dsp:nvSpPr>
        <dsp:cNvPr id="0" name=""/>
        <dsp:cNvSpPr/>
      </dsp:nvSpPr>
      <dsp:spPr>
        <a:xfrm>
          <a:off x="3409425" y="2663634"/>
          <a:ext cx="1625883" cy="802884"/>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US" sz="2900" b="1" kern="1200" dirty="0">
              <a:solidFill>
                <a:schemeClr val="tx1"/>
              </a:solidFill>
            </a:rPr>
            <a:t>4 L/min</a:t>
          </a:r>
        </a:p>
      </dsp:txBody>
      <dsp:txXfrm>
        <a:off x="3432941" y="2687150"/>
        <a:ext cx="1578851" cy="755852"/>
      </dsp:txXfrm>
    </dsp:sp>
    <dsp:sp modelId="{696FE689-AAB7-4936-8225-4E04063F0A1E}">
      <dsp:nvSpPr>
        <dsp:cNvPr id="0" name=""/>
        <dsp:cNvSpPr/>
      </dsp:nvSpPr>
      <dsp:spPr>
        <a:xfrm rot="9979741" flipV="1">
          <a:off x="2845608" y="1169959"/>
          <a:ext cx="206638" cy="403002"/>
        </a:xfrm>
        <a:prstGeom prst="rightArrow">
          <a:avLst>
            <a:gd name="adj1" fmla="val 60000"/>
            <a:gd name="adj2" fmla="val 50000"/>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US" sz="1700" kern="1200"/>
        </a:p>
      </dsp:txBody>
      <dsp:txXfrm rot="10800000">
        <a:off x="2906721" y="1243233"/>
        <a:ext cx="144647" cy="241802"/>
      </dsp:txXfrm>
    </dsp:sp>
    <dsp:sp modelId="{8A8136B1-F80F-470B-9AAE-000F3008A730}">
      <dsp:nvSpPr>
        <dsp:cNvPr id="0" name=""/>
        <dsp:cNvSpPr/>
      </dsp:nvSpPr>
      <dsp:spPr>
        <a:xfrm>
          <a:off x="576787" y="0"/>
          <a:ext cx="2099647" cy="209964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F51C5515-68D2-4357-9A8B-A9E9CBCFA2EC}">
      <dsp:nvSpPr>
        <dsp:cNvPr id="0" name=""/>
        <dsp:cNvSpPr/>
      </dsp:nvSpPr>
      <dsp:spPr>
        <a:xfrm>
          <a:off x="643630" y="2089957"/>
          <a:ext cx="1473259" cy="752702"/>
        </a:xfrm>
        <a:prstGeom prst="roundRect">
          <a:avLst>
            <a:gd name="adj" fmla="val 10000"/>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US" sz="2900" b="1" kern="1200" dirty="0">
              <a:solidFill>
                <a:schemeClr val="tx1"/>
              </a:solidFill>
            </a:rPr>
            <a:t>2 L/min</a:t>
          </a:r>
        </a:p>
      </dsp:txBody>
      <dsp:txXfrm>
        <a:off x="665676" y="2112003"/>
        <a:ext cx="1429167" cy="7086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6B19E-120A-4F8A-82FA-C44101DC4E1E}"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DF0E8-ECBB-4685-AE4A-C36780B488DA}" type="slidenum">
              <a:rPr lang="en-US" smtClean="0"/>
              <a:t>‹#›</a:t>
            </a:fld>
            <a:endParaRPr lang="en-US"/>
          </a:p>
        </p:txBody>
      </p:sp>
    </p:spTree>
    <p:extLst>
      <p:ext uri="{BB962C8B-B14F-4D97-AF65-F5344CB8AC3E}">
        <p14:creationId xmlns:p14="http://schemas.microsoft.com/office/powerpoint/2010/main" val="334857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What is a parallel particle impactor or PPIs?</a:t>
            </a:r>
          </a:p>
          <a:p>
            <a:endParaRPr lang="en-US" dirty="0"/>
          </a:p>
          <a:p>
            <a:pPr marL="174700" indent="-174700">
              <a:buFontTx/>
              <a:buChar char="-"/>
            </a:pPr>
            <a:r>
              <a:rPr lang="en-US" dirty="0"/>
              <a:t>PPIs are impaction-based filter samplers that perform precise size selection for either thoracic or respirable dust, depending on the model. </a:t>
            </a:r>
          </a:p>
          <a:p>
            <a:endParaRPr lang="en-US" dirty="0"/>
          </a:p>
          <a:p>
            <a:r>
              <a:rPr lang="en-US" dirty="0"/>
              <a:t>-PPI Samplers contain four small impactors in the inlet section of the device. </a:t>
            </a:r>
          </a:p>
          <a:p>
            <a:endParaRPr lang="en-US" dirty="0"/>
          </a:p>
          <a:p>
            <a:r>
              <a:rPr lang="en-US" dirty="0"/>
              <a:t>-Each impactor features a unique 50% cut-point to target a specific one-quarter segment of the ISO/CEN curve resulting in a precise fit along the entire curve.</a:t>
            </a:r>
          </a:p>
          <a:p>
            <a:r>
              <a:rPr lang="en-US" dirty="0"/>
              <a:t> </a:t>
            </a:r>
          </a:p>
          <a:p>
            <a:r>
              <a:rPr lang="en-US" dirty="0"/>
              <a:t>-A sample pump operating at 2, 4, or 8 L/min (2 L/min only for thoracic) pulls air through the inlet nozzle of each impactor in the inlet plate. </a:t>
            </a:r>
          </a:p>
          <a:p>
            <a:endParaRPr lang="en-US" dirty="0"/>
          </a:p>
          <a:p>
            <a:r>
              <a:rPr lang="en-US" dirty="0"/>
              <a:t>-Particles larger than each impactor’s 50% cut-point are scrubbed and retained by impaction onto the porous oiled impaction substrate contained in each impactor. </a:t>
            </a:r>
          </a:p>
          <a:p>
            <a:endParaRPr lang="en-US" dirty="0"/>
          </a:p>
          <a:p>
            <a:r>
              <a:rPr lang="en-US" dirty="0"/>
              <a:t>-Smaller particles continue to the standard 37-mm collection filter for analysis. </a:t>
            </a:r>
            <a:endParaRPr lang="es-US" dirty="0"/>
          </a:p>
        </p:txBody>
      </p:sp>
      <p:sp>
        <p:nvSpPr>
          <p:cNvPr id="4" name="Slide Number Placeholder 3"/>
          <p:cNvSpPr>
            <a:spLocks noGrp="1"/>
          </p:cNvSpPr>
          <p:nvPr>
            <p:ph type="sldNum" sz="quarter" idx="5"/>
          </p:nvPr>
        </p:nvSpPr>
        <p:spPr/>
        <p:txBody>
          <a:bodyPr/>
          <a:lstStyle/>
          <a:p>
            <a:fld id="{1EC06EB2-30EC-4CA2-8F74-F8DC9DDB6087}" type="slidenum">
              <a:rPr lang="en-GB" smtClean="0"/>
              <a:t>15</a:t>
            </a:fld>
            <a:endParaRPr lang="en-GB"/>
          </a:p>
        </p:txBody>
      </p:sp>
    </p:spTree>
    <p:extLst>
      <p:ext uri="{BB962C8B-B14F-4D97-AF65-F5344CB8AC3E}">
        <p14:creationId xmlns:p14="http://schemas.microsoft.com/office/powerpoint/2010/main" val="4195692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DDE9-E40A-8664-6F77-883DC3569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205B27-7CC2-BBF4-BDEA-94B631AAA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F4329-B8E2-9905-DC83-D229F1B35F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DA1A27-D048-C599-3BC9-83A941722CA8}"/>
              </a:ext>
            </a:extLst>
          </p:cNvPr>
          <p:cNvSpPr>
            <a:spLocks noGrp="1"/>
          </p:cNvSpPr>
          <p:nvPr>
            <p:ph type="sldNum" sz="quarter" idx="5"/>
          </p:nvPr>
        </p:nvSpPr>
        <p:spPr/>
        <p:txBody>
          <a:bodyPr/>
          <a:lstStyle/>
          <a:p>
            <a:fld id="{F5CDF0E8-ECBB-4685-AE4A-C36780B488DA}" type="slidenum">
              <a:rPr lang="en-US" smtClean="0"/>
              <a:t>32</a:t>
            </a:fld>
            <a:endParaRPr lang="en-US"/>
          </a:p>
        </p:txBody>
      </p:sp>
    </p:spTree>
    <p:extLst>
      <p:ext uri="{BB962C8B-B14F-4D97-AF65-F5344CB8AC3E}">
        <p14:creationId xmlns:p14="http://schemas.microsoft.com/office/powerpoint/2010/main" val="746538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83909-60D4-4F3E-96B6-E8011C6A1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EA0FC-6586-357B-CFFE-D8C0D6FA6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3EA05-9E28-619F-2297-F887DD120F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D77B3C-1F7C-A507-D908-574A679B27F3}"/>
              </a:ext>
            </a:extLst>
          </p:cNvPr>
          <p:cNvSpPr>
            <a:spLocks noGrp="1"/>
          </p:cNvSpPr>
          <p:nvPr>
            <p:ph type="sldNum" sz="quarter" idx="5"/>
          </p:nvPr>
        </p:nvSpPr>
        <p:spPr/>
        <p:txBody>
          <a:bodyPr/>
          <a:lstStyle/>
          <a:p>
            <a:fld id="{F5CDF0E8-ECBB-4685-AE4A-C36780B488DA}" type="slidenum">
              <a:rPr lang="en-US" smtClean="0"/>
              <a:t>33</a:t>
            </a:fld>
            <a:endParaRPr lang="en-US"/>
          </a:p>
        </p:txBody>
      </p:sp>
    </p:spTree>
    <p:extLst>
      <p:ext uri="{BB962C8B-B14F-4D97-AF65-F5344CB8AC3E}">
        <p14:creationId xmlns:p14="http://schemas.microsoft.com/office/powerpoint/2010/main" val="369005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s-US" dirty="0" err="1"/>
              <a:t>Discuss</a:t>
            </a:r>
            <a:r>
              <a:rPr lang="es-US" dirty="0"/>
              <a:t> </a:t>
            </a:r>
            <a:r>
              <a:rPr lang="es-US" dirty="0" err="1"/>
              <a:t>the</a:t>
            </a:r>
            <a:r>
              <a:rPr lang="es-US" dirty="0"/>
              <a:t> </a:t>
            </a:r>
            <a:r>
              <a:rPr lang="es-US" dirty="0" err="1"/>
              <a:t>slides</a:t>
            </a:r>
            <a:r>
              <a:rPr lang="es-US" dirty="0"/>
              <a:t>.</a:t>
            </a:r>
          </a:p>
          <a:p>
            <a:endParaRPr lang="es-US" dirty="0"/>
          </a:p>
          <a:p>
            <a:r>
              <a:rPr lang="es-US" dirty="0"/>
              <a:t>The </a:t>
            </a:r>
            <a:r>
              <a:rPr lang="es-US" dirty="0" err="1"/>
              <a:t>thoracic</a:t>
            </a:r>
            <a:r>
              <a:rPr lang="es-US" dirty="0"/>
              <a:t> PPI </a:t>
            </a:r>
            <a:r>
              <a:rPr lang="es-US" dirty="0" err="1"/>
              <a:t>sampler</a:t>
            </a:r>
            <a:r>
              <a:rPr lang="es-US" dirty="0"/>
              <a:t> </a:t>
            </a:r>
            <a:r>
              <a:rPr lang="es-US" dirty="0" err="1"/>
              <a:t>is</a:t>
            </a:r>
            <a:r>
              <a:rPr lang="es-US" dirty="0"/>
              <a:t> </a:t>
            </a:r>
            <a:r>
              <a:rPr lang="es-US" dirty="0" err="1"/>
              <a:t>used</a:t>
            </a:r>
            <a:r>
              <a:rPr lang="es-US" dirty="0"/>
              <a:t> </a:t>
            </a:r>
            <a:r>
              <a:rPr lang="es-US" dirty="0" err="1"/>
              <a:t>for</a:t>
            </a:r>
            <a:r>
              <a:rPr lang="es-US" dirty="0"/>
              <a:t> </a:t>
            </a:r>
            <a:r>
              <a:rPr lang="es-US" dirty="0" err="1"/>
              <a:t>sampling</a:t>
            </a:r>
            <a:r>
              <a:rPr lang="es-US" dirty="0"/>
              <a:t> </a:t>
            </a:r>
            <a:r>
              <a:rPr lang="es-US" dirty="0" err="1"/>
              <a:t>metalworking</a:t>
            </a:r>
            <a:r>
              <a:rPr lang="es-US" dirty="0"/>
              <a:t> </a:t>
            </a:r>
            <a:r>
              <a:rPr lang="es-US" dirty="0" err="1"/>
              <a:t>fluids</a:t>
            </a:r>
            <a:r>
              <a:rPr lang="es-US" dirty="0"/>
              <a:t> </a:t>
            </a:r>
            <a:r>
              <a:rPr lang="es-US" dirty="0" err="1"/>
              <a:t>using</a:t>
            </a:r>
            <a:r>
              <a:rPr lang="es-US" dirty="0"/>
              <a:t> </a:t>
            </a:r>
            <a:r>
              <a:rPr lang="es-US" dirty="0" err="1"/>
              <a:t>the</a:t>
            </a:r>
            <a:r>
              <a:rPr lang="es-US" dirty="0"/>
              <a:t> NIOSH </a:t>
            </a:r>
            <a:r>
              <a:rPr lang="es-US" dirty="0" err="1"/>
              <a:t>method</a:t>
            </a:r>
            <a:r>
              <a:rPr lang="es-US" dirty="0"/>
              <a:t> 5524, </a:t>
            </a:r>
            <a:r>
              <a:rPr lang="es-US" dirty="0" err="1"/>
              <a:t>hard</a:t>
            </a:r>
            <a:r>
              <a:rPr lang="es-US" dirty="0"/>
              <a:t> </a:t>
            </a:r>
            <a:r>
              <a:rPr lang="es-US" dirty="0" err="1"/>
              <a:t>metals</a:t>
            </a:r>
            <a:r>
              <a:rPr lang="es-US" dirty="0"/>
              <a:t> </a:t>
            </a:r>
            <a:r>
              <a:rPr lang="es-US" dirty="0" err="1"/>
              <a:t>with</a:t>
            </a:r>
            <a:r>
              <a:rPr lang="es-US" dirty="0"/>
              <a:t> </a:t>
            </a:r>
            <a:r>
              <a:rPr lang="es-US" dirty="0" err="1"/>
              <a:t>Cobalt</a:t>
            </a:r>
            <a:r>
              <a:rPr lang="es-US" dirty="0"/>
              <a:t> and </a:t>
            </a:r>
            <a:r>
              <a:rPr lang="es-US" dirty="0" err="1"/>
              <a:t>tungsten</a:t>
            </a:r>
            <a:r>
              <a:rPr lang="es-US" dirty="0"/>
              <a:t> </a:t>
            </a:r>
            <a:r>
              <a:rPr lang="es-US" dirty="0" err="1"/>
              <a:t>carbide</a:t>
            </a:r>
            <a:r>
              <a:rPr lang="es-US" dirty="0"/>
              <a:t> as </a:t>
            </a:r>
            <a:r>
              <a:rPr lang="es-US" dirty="0" err="1"/>
              <a:t>cobalt</a:t>
            </a:r>
            <a:r>
              <a:rPr lang="es-US" dirty="0"/>
              <a:t>.</a:t>
            </a:r>
          </a:p>
          <a:p>
            <a:endParaRPr lang="es-US" dirty="0"/>
          </a:p>
          <a:p>
            <a:r>
              <a:rPr lang="es-US" dirty="0" err="1"/>
              <a:t>Anti-static</a:t>
            </a:r>
            <a:r>
              <a:rPr lang="es-US" dirty="0"/>
              <a:t> </a:t>
            </a:r>
            <a:r>
              <a:rPr lang="es-US" dirty="0" err="1"/>
              <a:t>plastic</a:t>
            </a:r>
            <a:endParaRPr lang="es-US" dirty="0"/>
          </a:p>
        </p:txBody>
      </p:sp>
      <p:sp>
        <p:nvSpPr>
          <p:cNvPr id="4" name="Slide Number Placeholder 3"/>
          <p:cNvSpPr>
            <a:spLocks noGrp="1"/>
          </p:cNvSpPr>
          <p:nvPr>
            <p:ph type="sldNum" sz="quarter" idx="5"/>
          </p:nvPr>
        </p:nvSpPr>
        <p:spPr/>
        <p:txBody>
          <a:bodyPr/>
          <a:lstStyle/>
          <a:p>
            <a:fld id="{1EC06EB2-30EC-4CA2-8F74-F8DC9DDB6087}" type="slidenum">
              <a:rPr lang="en-GB" smtClean="0"/>
              <a:t>16</a:t>
            </a:fld>
            <a:endParaRPr lang="en-GB"/>
          </a:p>
        </p:txBody>
      </p:sp>
    </p:spTree>
    <p:extLst>
      <p:ext uri="{BB962C8B-B14F-4D97-AF65-F5344CB8AC3E}">
        <p14:creationId xmlns:p14="http://schemas.microsoft.com/office/powerpoint/2010/main" val="72315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9A5CABA7-8313-49B4-B9A0-20168427E058}"/>
              </a:ext>
            </a:extLst>
          </p:cNvPr>
          <p:cNvSpPr>
            <a:spLocks noGrp="1" noRot="1" noChangeAspect="1" noTextEdit="1"/>
          </p:cNvSpPr>
          <p:nvPr>
            <p:ph type="sldImg"/>
          </p:nvPr>
        </p:nvSpPr>
        <p:spPr>
          <a:xfrm>
            <a:off x="423863" y="704850"/>
            <a:ext cx="6254750" cy="3519488"/>
          </a:xfrm>
          <a:ln/>
        </p:spPr>
      </p:sp>
      <p:sp>
        <p:nvSpPr>
          <p:cNvPr id="218115" name="Notes Placeholder 2">
            <a:extLst>
              <a:ext uri="{FF2B5EF4-FFF2-40B4-BE49-F238E27FC236}">
                <a16:creationId xmlns:a16="http://schemas.microsoft.com/office/drawing/2014/main" id="{06BC4E41-79EE-4E6A-B3D3-80857F653E21}"/>
              </a:ext>
            </a:extLst>
          </p:cNvPr>
          <p:cNvSpPr>
            <a:spLocks noGrp="1"/>
          </p:cNvSpPr>
          <p:nvPr>
            <p:ph type="body" idx="1"/>
          </p:nvPr>
        </p:nvSpPr>
        <p:spPr>
          <a:noFill/>
        </p:spPr>
        <p:txBody>
          <a:bodyPr/>
          <a:lstStyle/>
          <a:p>
            <a:endParaRPr lang="en-US" altLang="en-US"/>
          </a:p>
        </p:txBody>
      </p:sp>
      <p:sp>
        <p:nvSpPr>
          <p:cNvPr id="218116" name="Slide Number Placeholder 3">
            <a:extLst>
              <a:ext uri="{FF2B5EF4-FFF2-40B4-BE49-F238E27FC236}">
                <a16:creationId xmlns:a16="http://schemas.microsoft.com/office/drawing/2014/main" id="{095E61FD-132C-4EE7-A886-965552E37A7F}"/>
              </a:ext>
            </a:extLst>
          </p:cNvPr>
          <p:cNvSpPr>
            <a:spLocks noGrp="1"/>
          </p:cNvSpPr>
          <p:nvPr>
            <p:ph type="sldNum" sz="quarter" idx="4294967295"/>
          </p:nvPr>
        </p:nvSpPr>
        <p:spPr bwMode="auto">
          <a:xfrm>
            <a:off x="3995738" y="8842375"/>
            <a:ext cx="3055937" cy="466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8BFEB5-0FA1-4202-BCC3-3D775918FAAB}" type="slidenum">
              <a:rPr lang="en-US" altLang="en-US"/>
              <a:pPr/>
              <a:t>17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F7017C08-6172-46DC-997E-47A54010230C}"/>
              </a:ext>
            </a:extLst>
          </p:cNvPr>
          <p:cNvSpPr>
            <a:spLocks noGrp="1" noChangeArrowheads="1"/>
          </p:cNvSpPr>
          <p:nvPr>
            <p:ph type="sldNum" sz="quarter" idx="4294967295"/>
          </p:nvPr>
        </p:nvSpPr>
        <p:spPr bwMode="auto">
          <a:xfrm>
            <a:off x="3995738" y="8842375"/>
            <a:ext cx="3055937" cy="466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825" indent="-292100">
              <a:defRPr>
                <a:solidFill>
                  <a:schemeClr val="tx1"/>
                </a:solidFill>
                <a:latin typeface="Arial" panose="020B0604020202020204" pitchFamily="34" charset="0"/>
              </a:defRPr>
            </a:lvl2pPr>
            <a:lvl3pPr marL="1168400" indent="-233363">
              <a:defRPr>
                <a:solidFill>
                  <a:schemeClr val="tx1"/>
                </a:solidFill>
                <a:latin typeface="Arial" panose="020B0604020202020204" pitchFamily="34" charset="0"/>
              </a:defRPr>
            </a:lvl3pPr>
            <a:lvl4pPr marL="1635125" indent="-233363">
              <a:defRPr>
                <a:solidFill>
                  <a:schemeClr val="tx1"/>
                </a:solidFill>
                <a:latin typeface="Arial" panose="020B0604020202020204" pitchFamily="34" charset="0"/>
              </a:defRPr>
            </a:lvl4pPr>
            <a:lvl5pPr marL="2103438" indent="-233363">
              <a:defRPr>
                <a:solidFill>
                  <a:schemeClr val="tx1"/>
                </a:solidFill>
                <a:latin typeface="Arial" panose="020B0604020202020204" pitchFamily="34" charset="0"/>
              </a:defRPr>
            </a:lvl5pPr>
            <a:lvl6pPr marL="2560638" indent="-233363" eaLnBrk="0" fontAlgn="base" hangingPunct="0">
              <a:spcBef>
                <a:spcPct val="0"/>
              </a:spcBef>
              <a:spcAft>
                <a:spcPct val="0"/>
              </a:spcAft>
              <a:defRPr>
                <a:solidFill>
                  <a:schemeClr val="tx1"/>
                </a:solidFill>
                <a:latin typeface="Arial" panose="020B0604020202020204" pitchFamily="34" charset="0"/>
              </a:defRPr>
            </a:lvl6pPr>
            <a:lvl7pPr marL="3017838" indent="-233363" eaLnBrk="0" fontAlgn="base" hangingPunct="0">
              <a:spcBef>
                <a:spcPct val="0"/>
              </a:spcBef>
              <a:spcAft>
                <a:spcPct val="0"/>
              </a:spcAft>
              <a:defRPr>
                <a:solidFill>
                  <a:schemeClr val="tx1"/>
                </a:solidFill>
                <a:latin typeface="Arial" panose="020B0604020202020204" pitchFamily="34" charset="0"/>
              </a:defRPr>
            </a:lvl7pPr>
            <a:lvl8pPr marL="3475038" indent="-233363" eaLnBrk="0" fontAlgn="base" hangingPunct="0">
              <a:spcBef>
                <a:spcPct val="0"/>
              </a:spcBef>
              <a:spcAft>
                <a:spcPct val="0"/>
              </a:spcAft>
              <a:defRPr>
                <a:solidFill>
                  <a:schemeClr val="tx1"/>
                </a:solidFill>
                <a:latin typeface="Arial" panose="020B0604020202020204" pitchFamily="34" charset="0"/>
              </a:defRPr>
            </a:lvl8pPr>
            <a:lvl9pPr marL="3932238" indent="-233363" eaLnBrk="0" fontAlgn="base" hangingPunct="0">
              <a:spcBef>
                <a:spcPct val="0"/>
              </a:spcBef>
              <a:spcAft>
                <a:spcPct val="0"/>
              </a:spcAft>
              <a:defRPr>
                <a:solidFill>
                  <a:schemeClr val="tx1"/>
                </a:solidFill>
                <a:latin typeface="Arial" panose="020B0604020202020204" pitchFamily="34" charset="0"/>
              </a:defRPr>
            </a:lvl9pPr>
          </a:lstStyle>
          <a:p>
            <a:fld id="{12AD21B8-AE5A-44FB-866C-24EE66771E75}" type="slidenum">
              <a:rPr lang="en-US" altLang="en-US">
                <a:cs typeface="Arial" panose="020B0604020202020204" pitchFamily="34" charset="0"/>
              </a:rPr>
              <a:pPr/>
              <a:t>18</a:t>
            </a:fld>
            <a:endParaRPr lang="en-US" altLang="en-US">
              <a:cs typeface="Arial" panose="020B0604020202020204" pitchFamily="34" charset="0"/>
            </a:endParaRPr>
          </a:p>
        </p:txBody>
      </p:sp>
      <p:sp>
        <p:nvSpPr>
          <p:cNvPr id="209923" name="Rectangle 2">
            <a:extLst>
              <a:ext uri="{FF2B5EF4-FFF2-40B4-BE49-F238E27FC236}">
                <a16:creationId xmlns:a16="http://schemas.microsoft.com/office/drawing/2014/main" id="{F3C3DD5C-5593-419D-96F6-872367E94E97}"/>
              </a:ext>
            </a:extLst>
          </p:cNvPr>
          <p:cNvSpPr>
            <a:spLocks noGrp="1" noRot="1" noChangeAspect="1" noChangeArrowheads="1" noTextEdit="1"/>
          </p:cNvSpPr>
          <p:nvPr>
            <p:ph type="sldImg"/>
          </p:nvPr>
        </p:nvSpPr>
        <p:spPr>
          <a:xfrm>
            <a:off x="423863" y="704850"/>
            <a:ext cx="6254750" cy="3519488"/>
          </a:xfrm>
          <a:ln/>
        </p:spPr>
      </p:sp>
      <p:sp>
        <p:nvSpPr>
          <p:cNvPr id="209924" name="Rectangle 3">
            <a:extLst>
              <a:ext uri="{FF2B5EF4-FFF2-40B4-BE49-F238E27FC236}">
                <a16:creationId xmlns:a16="http://schemas.microsoft.com/office/drawing/2014/main" id="{0923235A-61D5-491E-BDAC-13068A8364D1}"/>
              </a:ext>
            </a:extLst>
          </p:cNvPr>
          <p:cNvSpPr>
            <a:spLocks noGrp="1" noChangeArrowheads="1"/>
          </p:cNvSpPr>
          <p:nvPr>
            <p:ph type="body" idx="1"/>
          </p:nvPr>
        </p:nvSpPr>
        <p:spPr>
          <a:noFill/>
        </p:spPr>
        <p:txBody>
          <a:bodyPr/>
          <a:lstStyle/>
          <a:p>
            <a:pPr eaLnBrk="1" hangingPunct="1"/>
            <a:endParaRPr lang="en-US" altLang="en-US"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DF0E8-ECBB-4685-AE4A-C36780B488DA}" type="slidenum">
              <a:rPr lang="en-US" smtClean="0"/>
              <a:t>19</a:t>
            </a:fld>
            <a:endParaRPr lang="en-US"/>
          </a:p>
        </p:txBody>
      </p:sp>
    </p:spTree>
    <p:extLst>
      <p:ext uri="{BB962C8B-B14F-4D97-AF65-F5344CB8AC3E}">
        <p14:creationId xmlns:p14="http://schemas.microsoft.com/office/powerpoint/2010/main" val="316848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E038-24B7-F47B-00EF-629C45A96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D5FC8-8C08-4543-672D-1AD1E8EE6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40E05-2389-8FC2-D7D0-E74A848760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126329-B2D2-5380-7058-11F60DAF52D7}"/>
              </a:ext>
            </a:extLst>
          </p:cNvPr>
          <p:cNvSpPr>
            <a:spLocks noGrp="1"/>
          </p:cNvSpPr>
          <p:nvPr>
            <p:ph type="sldNum" sz="quarter" idx="5"/>
          </p:nvPr>
        </p:nvSpPr>
        <p:spPr/>
        <p:txBody>
          <a:bodyPr/>
          <a:lstStyle/>
          <a:p>
            <a:fld id="{F5CDF0E8-ECBB-4685-AE4A-C36780B488DA}" type="slidenum">
              <a:rPr lang="en-US" smtClean="0"/>
              <a:t>28</a:t>
            </a:fld>
            <a:endParaRPr lang="en-US"/>
          </a:p>
        </p:txBody>
      </p:sp>
    </p:spTree>
    <p:extLst>
      <p:ext uri="{BB962C8B-B14F-4D97-AF65-F5344CB8AC3E}">
        <p14:creationId xmlns:p14="http://schemas.microsoft.com/office/powerpoint/2010/main" val="84351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DC166-9CAD-0972-E842-576D3F243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A6BBA-466C-2D39-8EC4-14C574BFC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47CBB4-3AE2-26C1-47F5-8B660D618F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D8DFBB-372B-FAC4-A696-DD809E4222C0}"/>
              </a:ext>
            </a:extLst>
          </p:cNvPr>
          <p:cNvSpPr>
            <a:spLocks noGrp="1"/>
          </p:cNvSpPr>
          <p:nvPr>
            <p:ph type="sldNum" sz="quarter" idx="5"/>
          </p:nvPr>
        </p:nvSpPr>
        <p:spPr/>
        <p:txBody>
          <a:bodyPr/>
          <a:lstStyle/>
          <a:p>
            <a:fld id="{F5CDF0E8-ECBB-4685-AE4A-C36780B488DA}" type="slidenum">
              <a:rPr lang="en-US" smtClean="0"/>
              <a:t>29</a:t>
            </a:fld>
            <a:endParaRPr lang="en-US"/>
          </a:p>
        </p:txBody>
      </p:sp>
    </p:spTree>
    <p:extLst>
      <p:ext uri="{BB962C8B-B14F-4D97-AF65-F5344CB8AC3E}">
        <p14:creationId xmlns:p14="http://schemas.microsoft.com/office/powerpoint/2010/main" val="878191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871FD-B765-3B20-2963-264C12E6D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A376C-400F-9F0B-F50A-53ECB2A4D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1165C-CBAF-2CFD-232B-6AFF75DA8E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311D10-17CB-A616-3EDA-01C79DA98E0F}"/>
              </a:ext>
            </a:extLst>
          </p:cNvPr>
          <p:cNvSpPr>
            <a:spLocks noGrp="1"/>
          </p:cNvSpPr>
          <p:nvPr>
            <p:ph type="sldNum" sz="quarter" idx="5"/>
          </p:nvPr>
        </p:nvSpPr>
        <p:spPr/>
        <p:txBody>
          <a:bodyPr/>
          <a:lstStyle/>
          <a:p>
            <a:fld id="{F5CDF0E8-ECBB-4685-AE4A-C36780B488DA}" type="slidenum">
              <a:rPr lang="en-US" smtClean="0"/>
              <a:t>30</a:t>
            </a:fld>
            <a:endParaRPr lang="en-US"/>
          </a:p>
        </p:txBody>
      </p:sp>
    </p:spTree>
    <p:extLst>
      <p:ext uri="{BB962C8B-B14F-4D97-AF65-F5344CB8AC3E}">
        <p14:creationId xmlns:p14="http://schemas.microsoft.com/office/powerpoint/2010/main" val="2236925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15195-ED57-3279-88F1-38AF3F0DA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80056-C79D-5A74-8A09-3249CC28C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FB6C0-9FB0-4A32-14D6-B9D88C9D8D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63DEF8-FC72-70E1-B59D-6737F625468E}"/>
              </a:ext>
            </a:extLst>
          </p:cNvPr>
          <p:cNvSpPr>
            <a:spLocks noGrp="1"/>
          </p:cNvSpPr>
          <p:nvPr>
            <p:ph type="sldNum" sz="quarter" idx="5"/>
          </p:nvPr>
        </p:nvSpPr>
        <p:spPr/>
        <p:txBody>
          <a:bodyPr/>
          <a:lstStyle/>
          <a:p>
            <a:fld id="{F5CDF0E8-ECBB-4685-AE4A-C36780B488DA}" type="slidenum">
              <a:rPr lang="en-US" smtClean="0"/>
              <a:t>31</a:t>
            </a:fld>
            <a:endParaRPr lang="en-US"/>
          </a:p>
        </p:txBody>
      </p:sp>
    </p:spTree>
    <p:extLst>
      <p:ext uri="{BB962C8B-B14F-4D97-AF65-F5344CB8AC3E}">
        <p14:creationId xmlns:p14="http://schemas.microsoft.com/office/powerpoint/2010/main" val="3103127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mailto:email@skcinc.com"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email@skcinc.com"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 descr="C:\Users\User\Desktop\Wave3.jpg">
            <a:extLst>
              <a:ext uri="{FF2B5EF4-FFF2-40B4-BE49-F238E27FC236}">
                <a16:creationId xmlns:a16="http://schemas.microsoft.com/office/drawing/2014/main" id="{28578954-B274-E900-91C4-B3FACD1D4BA6}"/>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72616" y="-1679245"/>
            <a:ext cx="12337228" cy="41788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4400" y="1745676"/>
            <a:ext cx="10363200" cy="1470025"/>
          </a:xfrm>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581400"/>
            <a:ext cx="8534400" cy="1752600"/>
          </a:xfrm>
        </p:spPr>
        <p:txBody>
          <a:bodyPr/>
          <a:lstStyle>
            <a:lvl1pPr marL="0" indent="0" algn="l">
              <a:buNone/>
              <a:defRPr>
                <a:solidFill>
                  <a:srgbClr val="414A87"/>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4" name="Picture 3" descr="Logo&#10;&#10;Description automatically generated with medium confidence">
            <a:extLst>
              <a:ext uri="{FF2B5EF4-FFF2-40B4-BE49-F238E27FC236}">
                <a16:creationId xmlns:a16="http://schemas.microsoft.com/office/drawing/2014/main" id="{3D01479B-5EB9-62FF-D95B-57C9694CB9E1}"/>
              </a:ext>
            </a:extLst>
          </p:cNvPr>
          <p:cNvPicPr>
            <a:picLocks noChangeAspect="1"/>
          </p:cNvPicPr>
          <p:nvPr userDrawn="1"/>
        </p:nvPicPr>
        <p:blipFill>
          <a:blip r:embed="rId3"/>
          <a:stretch>
            <a:fillRect/>
          </a:stretch>
        </p:blipFill>
        <p:spPr>
          <a:xfrm>
            <a:off x="9592044" y="361877"/>
            <a:ext cx="1542312" cy="725487"/>
          </a:xfrm>
          <a:prstGeom prst="rect">
            <a:avLst/>
          </a:prstGeom>
        </p:spPr>
      </p:pic>
      <p:sp>
        <p:nvSpPr>
          <p:cNvPr id="5" name="Rectangle 4">
            <a:extLst>
              <a:ext uri="{FF2B5EF4-FFF2-40B4-BE49-F238E27FC236}">
                <a16:creationId xmlns:a16="http://schemas.microsoft.com/office/drawing/2014/main" id="{F6502846-59C7-420A-0C93-A3F6B33E6376}"/>
              </a:ext>
            </a:extLst>
          </p:cNvPr>
          <p:cNvSpPr/>
          <p:nvPr userDrawn="1"/>
        </p:nvSpPr>
        <p:spPr>
          <a:xfrm>
            <a:off x="2890634" y="6117104"/>
            <a:ext cx="6410729" cy="307777"/>
          </a:xfrm>
          <a:prstGeom prst="rect">
            <a:avLst/>
          </a:prstGeom>
        </p:spPr>
        <p:txBody>
          <a:bodyPr wrap="none">
            <a:spAutoFit/>
          </a:bodyPr>
          <a:lstStyle/>
          <a:p>
            <a:r>
              <a:rPr lang="en-US" sz="1400" b="1" i="0" dirty="0">
                <a:solidFill>
                  <a:srgbClr val="333333"/>
                </a:solidFill>
                <a:effectLst/>
                <a:latin typeface="Arial" panose="020B0604020202020204" pitchFamily="34" charset="0"/>
                <a:cs typeface="Arial" panose="020B0604020202020204" pitchFamily="34" charset="0"/>
              </a:rPr>
              <a:t>The Leader in Sampling Solutions and Expertise for OEHS Professionals </a:t>
            </a:r>
            <a:endParaRPr lang="en-US" sz="1400" b="1" i="0" dirty="0">
              <a:solidFill>
                <a:srgbClr val="414A8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55A2758-5A3F-18D2-AA44-70B550ADBA9D}"/>
              </a:ext>
            </a:extLst>
          </p:cNvPr>
          <p:cNvSpPr/>
          <p:nvPr userDrawn="1"/>
        </p:nvSpPr>
        <p:spPr>
          <a:xfrm>
            <a:off x="4765962" y="6429035"/>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57122B-3398-3A8D-22DB-89C7FF38E1DF}"/>
              </a:ext>
            </a:extLst>
          </p:cNvPr>
          <p:cNvSpPr/>
          <p:nvPr userDrawn="1"/>
        </p:nvSpPr>
        <p:spPr>
          <a:xfrm>
            <a:off x="4917427" y="6429035"/>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spTree>
    <p:extLst>
      <p:ext uri="{BB962C8B-B14F-4D97-AF65-F5344CB8AC3E}">
        <p14:creationId xmlns:p14="http://schemas.microsoft.com/office/powerpoint/2010/main" val="1705009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2" name="Rectangle 1">
            <a:extLst>
              <a:ext uri="{FF2B5EF4-FFF2-40B4-BE49-F238E27FC236}">
                <a16:creationId xmlns:a16="http://schemas.microsoft.com/office/drawing/2014/main" id="{A828EBE6-9283-BDBA-52F0-B0D65F57D6D3}"/>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4D0D568-C81A-D10D-6BAF-C14108C951BD}"/>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7" name="Picture 6" descr="Logo&#10;&#10;Description automatically generated with medium confidence">
            <a:extLst>
              <a:ext uri="{FF2B5EF4-FFF2-40B4-BE49-F238E27FC236}">
                <a16:creationId xmlns:a16="http://schemas.microsoft.com/office/drawing/2014/main" id="{819B70A3-ED1B-8F91-B091-986A601C8245}"/>
              </a:ext>
            </a:extLst>
          </p:cNvPr>
          <p:cNvPicPr>
            <a:picLocks noChangeAspect="1"/>
          </p:cNvPicPr>
          <p:nvPr userDrawn="1"/>
        </p:nvPicPr>
        <p:blipFill>
          <a:blip r:embed="rId2"/>
          <a:stretch>
            <a:fillRect/>
          </a:stretch>
        </p:blipFill>
        <p:spPr>
          <a:xfrm>
            <a:off x="10864275" y="6107401"/>
            <a:ext cx="1058485" cy="497900"/>
          </a:xfrm>
          <a:prstGeom prst="rect">
            <a:avLst/>
          </a:prstGeom>
        </p:spPr>
      </p:pic>
    </p:spTree>
    <p:extLst>
      <p:ext uri="{BB962C8B-B14F-4D97-AF65-F5344CB8AC3E}">
        <p14:creationId xmlns:p14="http://schemas.microsoft.com/office/powerpoint/2010/main" val="399151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2" name="Rectangle 1">
            <a:extLst>
              <a:ext uri="{FF2B5EF4-FFF2-40B4-BE49-F238E27FC236}">
                <a16:creationId xmlns:a16="http://schemas.microsoft.com/office/drawing/2014/main" id="{A828EBE6-9283-BDBA-52F0-B0D65F57D6D3}"/>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4D0D568-C81A-D10D-6BAF-C14108C951BD}"/>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7" name="Picture 6" descr="Logo&#10;&#10;Description automatically generated with medium confidence">
            <a:extLst>
              <a:ext uri="{FF2B5EF4-FFF2-40B4-BE49-F238E27FC236}">
                <a16:creationId xmlns:a16="http://schemas.microsoft.com/office/drawing/2014/main" id="{819B70A3-ED1B-8F91-B091-986A601C8245}"/>
              </a:ext>
            </a:extLst>
          </p:cNvPr>
          <p:cNvPicPr>
            <a:picLocks noChangeAspect="1"/>
          </p:cNvPicPr>
          <p:nvPr userDrawn="1"/>
        </p:nvPicPr>
        <p:blipFill>
          <a:blip r:embed="rId2"/>
          <a:stretch>
            <a:fillRect/>
          </a:stretch>
        </p:blipFill>
        <p:spPr>
          <a:xfrm>
            <a:off x="10864275" y="6107401"/>
            <a:ext cx="1058485" cy="497900"/>
          </a:xfrm>
          <a:prstGeom prst="rect">
            <a:avLst/>
          </a:prstGeom>
        </p:spPr>
      </p:pic>
      <p:pic>
        <p:nvPicPr>
          <p:cNvPr id="5" name="Picture 2" descr="C:\Users\User\Desktop\Wave2.jpg">
            <a:extLst>
              <a:ext uri="{FF2B5EF4-FFF2-40B4-BE49-F238E27FC236}">
                <a16:creationId xmlns:a16="http://schemas.microsoft.com/office/drawing/2014/main" id="{0C9AEB0B-6C3A-E534-5E83-D6819C475A60}"/>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829460" y="4239490"/>
            <a:ext cx="3524960" cy="282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62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482058"/>
            <a:ext cx="4011084"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4766733" y="482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09601" y="1644109"/>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E58CFB9-3330-4F60-AB33-BE9CCB0F7D3C}" type="datetimeFigureOut">
              <a:rPr lang="en-GB" smtClean="0"/>
              <a:t>05/02/2026</a:t>
            </a:fld>
            <a:endParaRPr lang="en-GB"/>
          </a:p>
        </p:txBody>
      </p:sp>
      <p:sp>
        <p:nvSpPr>
          <p:cNvPr id="6" name="Footer Placeholder 5"/>
          <p:cNvSpPr>
            <a:spLocks noGrp="1"/>
          </p:cNvSpPr>
          <p:nvPr>
            <p:ph type="ftr" sz="quarter" idx="11"/>
          </p:nvPr>
        </p:nvSpPr>
        <p:spPr/>
        <p:txBody>
          <a:bodyPr/>
          <a:lstStyle/>
          <a:p>
            <a:endParaRPr lang="en-GB"/>
          </a:p>
        </p:txBody>
      </p:sp>
      <p:pic>
        <p:nvPicPr>
          <p:cNvPr id="12" name="Picture 11" descr="Logo&#10;&#10;Description automatically generated with medium confidence">
            <a:extLst>
              <a:ext uri="{FF2B5EF4-FFF2-40B4-BE49-F238E27FC236}">
                <a16:creationId xmlns:a16="http://schemas.microsoft.com/office/drawing/2014/main" id="{E5C6A9E2-6947-3A04-3E17-C2C90C709A18}"/>
              </a:ext>
            </a:extLst>
          </p:cNvPr>
          <p:cNvPicPr>
            <a:picLocks noChangeAspect="1"/>
          </p:cNvPicPr>
          <p:nvPr userDrawn="1"/>
        </p:nvPicPr>
        <p:blipFill>
          <a:blip r:embed="rId2"/>
          <a:stretch>
            <a:fillRect/>
          </a:stretch>
        </p:blipFill>
        <p:spPr>
          <a:xfrm>
            <a:off x="10864275" y="6107401"/>
            <a:ext cx="1058485" cy="497900"/>
          </a:xfrm>
          <a:prstGeom prst="rect">
            <a:avLst/>
          </a:prstGeom>
        </p:spPr>
      </p:pic>
      <p:sp>
        <p:nvSpPr>
          <p:cNvPr id="7" name="Rectangle 6">
            <a:extLst>
              <a:ext uri="{FF2B5EF4-FFF2-40B4-BE49-F238E27FC236}">
                <a16:creationId xmlns:a16="http://schemas.microsoft.com/office/drawing/2014/main" id="{3D39D136-EE54-F52C-0253-BE2F0CF53497}"/>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28A635-8E17-DADD-9B00-9C632F984293}"/>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spTree>
    <p:extLst>
      <p:ext uri="{BB962C8B-B14F-4D97-AF65-F5344CB8AC3E}">
        <p14:creationId xmlns:p14="http://schemas.microsoft.com/office/powerpoint/2010/main" val="3216813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356351"/>
            <a:ext cx="2844800" cy="365125"/>
          </a:xfrm>
          <a:prstGeom prst="rect">
            <a:avLst/>
          </a:prstGeom>
        </p:spPr>
        <p:txBody>
          <a:bodyPr/>
          <a:lstStyle/>
          <a:p>
            <a:fld id="{CE58CFB9-3330-4F60-AB33-BE9CCB0F7D3C}" type="datetimeFigureOut">
              <a:rPr lang="en-GB" smtClean="0"/>
              <a:t>05/02/2026</a:t>
            </a:fld>
            <a:endParaRPr lang="en-GB"/>
          </a:p>
        </p:txBody>
      </p:sp>
      <p:sp>
        <p:nvSpPr>
          <p:cNvPr id="6" name="Footer Placeholder 5"/>
          <p:cNvSpPr>
            <a:spLocks noGrp="1"/>
          </p:cNvSpPr>
          <p:nvPr>
            <p:ph type="ftr" sz="quarter" idx="11"/>
          </p:nvPr>
        </p:nvSpPr>
        <p:spPr/>
        <p:txBody>
          <a:bodyPr/>
          <a:lstStyle/>
          <a:p>
            <a:endParaRPr lang="en-GB"/>
          </a:p>
        </p:txBody>
      </p:sp>
      <p:pic>
        <p:nvPicPr>
          <p:cNvPr id="9" name="Picture 2" descr="C:\Users\User\Desktop\Wave2.jpg">
            <a:extLst>
              <a:ext uri="{FF2B5EF4-FFF2-40B4-BE49-F238E27FC236}">
                <a16:creationId xmlns:a16="http://schemas.microsoft.com/office/drawing/2014/main" id="{9D436514-8243-1E5A-2840-7808E9648BD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829460" y="4239490"/>
            <a:ext cx="3524960" cy="2828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with medium confidence">
            <a:extLst>
              <a:ext uri="{FF2B5EF4-FFF2-40B4-BE49-F238E27FC236}">
                <a16:creationId xmlns:a16="http://schemas.microsoft.com/office/drawing/2014/main" id="{E5C6A9E2-6947-3A04-3E17-C2C90C709A18}"/>
              </a:ext>
            </a:extLst>
          </p:cNvPr>
          <p:cNvPicPr>
            <a:picLocks noChangeAspect="1"/>
          </p:cNvPicPr>
          <p:nvPr userDrawn="1"/>
        </p:nvPicPr>
        <p:blipFill>
          <a:blip r:embed="rId3"/>
          <a:stretch>
            <a:fillRect/>
          </a:stretch>
        </p:blipFill>
        <p:spPr>
          <a:xfrm>
            <a:off x="10864275" y="6107401"/>
            <a:ext cx="1058485" cy="497900"/>
          </a:xfrm>
          <a:prstGeom prst="rect">
            <a:avLst/>
          </a:prstGeom>
        </p:spPr>
      </p:pic>
      <p:sp>
        <p:nvSpPr>
          <p:cNvPr id="13" name="Title 1">
            <a:extLst>
              <a:ext uri="{FF2B5EF4-FFF2-40B4-BE49-F238E27FC236}">
                <a16:creationId xmlns:a16="http://schemas.microsoft.com/office/drawing/2014/main" id="{952C8934-093F-8BCB-A0C9-B78A0997DAC3}"/>
              </a:ext>
            </a:extLst>
          </p:cNvPr>
          <p:cNvSpPr>
            <a:spLocks noGrp="1"/>
          </p:cNvSpPr>
          <p:nvPr>
            <p:ph type="title"/>
          </p:nvPr>
        </p:nvSpPr>
        <p:spPr>
          <a:xfrm>
            <a:off x="609601" y="482058"/>
            <a:ext cx="4011084" cy="1162050"/>
          </a:xfrm>
        </p:spPr>
        <p:txBody>
          <a:bodyPr anchor="b"/>
          <a:lstStyle>
            <a:lvl1pPr algn="l">
              <a:defRPr sz="2000" b="1"/>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66B2B2AC-671B-5FE3-E5C8-5E6C4983A538}"/>
              </a:ext>
            </a:extLst>
          </p:cNvPr>
          <p:cNvSpPr>
            <a:spLocks noGrp="1"/>
          </p:cNvSpPr>
          <p:nvPr>
            <p:ph idx="1"/>
          </p:nvPr>
        </p:nvSpPr>
        <p:spPr>
          <a:xfrm>
            <a:off x="4766733" y="482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7EEB7978-8548-937D-3EAF-A5980FC41ED4}"/>
              </a:ext>
            </a:extLst>
          </p:cNvPr>
          <p:cNvSpPr>
            <a:spLocks noGrp="1"/>
          </p:cNvSpPr>
          <p:nvPr>
            <p:ph type="body" sz="half" idx="2"/>
          </p:nvPr>
        </p:nvSpPr>
        <p:spPr>
          <a:xfrm>
            <a:off x="609601" y="1644109"/>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Rectangle 15">
            <a:extLst>
              <a:ext uri="{FF2B5EF4-FFF2-40B4-BE49-F238E27FC236}">
                <a16:creationId xmlns:a16="http://schemas.microsoft.com/office/drawing/2014/main" id="{EFBF637B-2797-80A7-D6B8-D03E4CA81B69}"/>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34B6AC-1451-1F47-B0B7-BD80D2882F76}"/>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spTree>
    <p:extLst>
      <p:ext uri="{BB962C8B-B14F-4D97-AF65-F5344CB8AC3E}">
        <p14:creationId xmlns:p14="http://schemas.microsoft.com/office/powerpoint/2010/main" val="1874528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5" name="Rectangle 4">
            <a:extLst>
              <a:ext uri="{FF2B5EF4-FFF2-40B4-BE49-F238E27FC236}">
                <a16:creationId xmlns:a16="http://schemas.microsoft.com/office/drawing/2014/main" id="{AD832A36-BF89-B129-CDF5-871EBA2CADE4}"/>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D2B270-79EA-601C-BDAD-22846336BB36}"/>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10" name="Picture 2" descr="C:\Users\User\Desktop\Wave2.jpg">
            <a:extLst>
              <a:ext uri="{FF2B5EF4-FFF2-40B4-BE49-F238E27FC236}">
                <a16:creationId xmlns:a16="http://schemas.microsoft.com/office/drawing/2014/main" id="{110924B4-C80C-48C2-60F9-A0E4A7058BF8}"/>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829460" y="4239490"/>
            <a:ext cx="3524960" cy="2828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with medium confidence">
            <a:extLst>
              <a:ext uri="{FF2B5EF4-FFF2-40B4-BE49-F238E27FC236}">
                <a16:creationId xmlns:a16="http://schemas.microsoft.com/office/drawing/2014/main" id="{A9570DE3-AC99-1729-7113-3DA168C35DC1}"/>
              </a:ext>
            </a:extLst>
          </p:cNvPr>
          <p:cNvPicPr>
            <a:picLocks noChangeAspect="1"/>
          </p:cNvPicPr>
          <p:nvPr userDrawn="1"/>
        </p:nvPicPr>
        <p:blipFill>
          <a:blip r:embed="rId3"/>
          <a:stretch>
            <a:fillRect/>
          </a:stretch>
        </p:blipFill>
        <p:spPr>
          <a:xfrm>
            <a:off x="10864275" y="6107401"/>
            <a:ext cx="1058485" cy="497900"/>
          </a:xfrm>
          <a:prstGeom prst="rect">
            <a:avLst/>
          </a:prstGeom>
        </p:spPr>
      </p:pic>
    </p:spTree>
    <p:extLst>
      <p:ext uri="{BB962C8B-B14F-4D97-AF65-F5344CB8AC3E}">
        <p14:creationId xmlns:p14="http://schemas.microsoft.com/office/powerpoint/2010/main" val="210256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059BA7-5C8B-4684-8C40-A47EED45BC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942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DE220E-0AE8-4346-A3FB-1B2EA3AF0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5129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32A561-BFE0-44EF-BE58-FA1C966D5B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50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52600"/>
            <a:ext cx="5080000" cy="44958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5080000" cy="44958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372973-6583-44EF-8412-9A3C5E50F3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7205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4B49EC6-1ABC-4254-AC68-4CA3A27BF7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6984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45676"/>
            <a:ext cx="10363200" cy="1470025"/>
          </a:xfrm>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581400"/>
            <a:ext cx="8534400" cy="1752600"/>
          </a:xfrm>
        </p:spPr>
        <p:txBody>
          <a:bodyPr/>
          <a:lstStyle>
            <a:lvl1pPr marL="0" indent="0" algn="l">
              <a:buNone/>
              <a:defRPr>
                <a:solidFill>
                  <a:srgbClr val="414A87"/>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4" name="Picture 3" descr="Logo&#10;&#10;Description automatically generated with medium confidence">
            <a:extLst>
              <a:ext uri="{FF2B5EF4-FFF2-40B4-BE49-F238E27FC236}">
                <a16:creationId xmlns:a16="http://schemas.microsoft.com/office/drawing/2014/main" id="{3D01479B-5EB9-62FF-D95B-57C9694CB9E1}"/>
              </a:ext>
            </a:extLst>
          </p:cNvPr>
          <p:cNvPicPr>
            <a:picLocks noChangeAspect="1"/>
          </p:cNvPicPr>
          <p:nvPr userDrawn="1"/>
        </p:nvPicPr>
        <p:blipFill>
          <a:blip r:embed="rId2"/>
          <a:stretch>
            <a:fillRect/>
          </a:stretch>
        </p:blipFill>
        <p:spPr>
          <a:xfrm>
            <a:off x="10363200" y="151966"/>
            <a:ext cx="1542312" cy="725487"/>
          </a:xfrm>
          <a:prstGeom prst="rect">
            <a:avLst/>
          </a:prstGeom>
        </p:spPr>
      </p:pic>
      <p:sp>
        <p:nvSpPr>
          <p:cNvPr id="5" name="Rectangle 4">
            <a:extLst>
              <a:ext uri="{FF2B5EF4-FFF2-40B4-BE49-F238E27FC236}">
                <a16:creationId xmlns:a16="http://schemas.microsoft.com/office/drawing/2014/main" id="{F6502846-59C7-420A-0C93-A3F6B33E6376}"/>
              </a:ext>
            </a:extLst>
          </p:cNvPr>
          <p:cNvSpPr/>
          <p:nvPr userDrawn="1"/>
        </p:nvSpPr>
        <p:spPr>
          <a:xfrm>
            <a:off x="2890634" y="6117104"/>
            <a:ext cx="6410729" cy="307777"/>
          </a:xfrm>
          <a:prstGeom prst="rect">
            <a:avLst/>
          </a:prstGeom>
        </p:spPr>
        <p:txBody>
          <a:bodyPr wrap="none">
            <a:spAutoFit/>
          </a:bodyPr>
          <a:lstStyle/>
          <a:p>
            <a:r>
              <a:rPr lang="en-US" sz="1400" b="1" i="0" dirty="0">
                <a:solidFill>
                  <a:srgbClr val="333333"/>
                </a:solidFill>
                <a:effectLst/>
                <a:latin typeface="Arial" panose="020B0604020202020204" pitchFamily="34" charset="0"/>
                <a:cs typeface="Arial" panose="020B0604020202020204" pitchFamily="34" charset="0"/>
              </a:rPr>
              <a:t>The Leader in Sampling Solutions and Expertise for OEHS Professionals </a:t>
            </a:r>
            <a:endParaRPr lang="en-US" sz="1400" b="1" i="0" dirty="0">
              <a:solidFill>
                <a:srgbClr val="414A8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55A2758-5A3F-18D2-AA44-70B550ADBA9D}"/>
              </a:ext>
            </a:extLst>
          </p:cNvPr>
          <p:cNvSpPr/>
          <p:nvPr userDrawn="1"/>
        </p:nvSpPr>
        <p:spPr>
          <a:xfrm>
            <a:off x="4765962" y="6429035"/>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57122B-3398-3A8D-22DB-89C7FF38E1DF}"/>
              </a:ext>
            </a:extLst>
          </p:cNvPr>
          <p:cNvSpPr/>
          <p:nvPr userDrawn="1"/>
        </p:nvSpPr>
        <p:spPr>
          <a:xfrm>
            <a:off x="4917427" y="6429035"/>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sp>
        <p:nvSpPr>
          <p:cNvPr id="6" name="Rectangle 5">
            <a:extLst>
              <a:ext uri="{FF2B5EF4-FFF2-40B4-BE49-F238E27FC236}">
                <a16:creationId xmlns:a16="http://schemas.microsoft.com/office/drawing/2014/main" id="{DACB5417-438E-63AA-DEBD-5E9BC4067200}"/>
              </a:ext>
            </a:extLst>
          </p:cNvPr>
          <p:cNvSpPr/>
          <p:nvPr userDrawn="1"/>
        </p:nvSpPr>
        <p:spPr>
          <a:xfrm>
            <a:off x="-77831" y="272689"/>
            <a:ext cx="9990515" cy="160430"/>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16C2F6-4DB8-99DA-E3F0-4E597AD5F10D}"/>
              </a:ext>
            </a:extLst>
          </p:cNvPr>
          <p:cNvSpPr/>
          <p:nvPr userDrawn="1"/>
        </p:nvSpPr>
        <p:spPr>
          <a:xfrm>
            <a:off x="3734439" y="563194"/>
            <a:ext cx="6403503" cy="105548"/>
          </a:xfrm>
          <a:prstGeom prst="rect">
            <a:avLst/>
          </a:prstGeom>
          <a:gradFill flip="none" rotWithShape="1">
            <a:gsLst>
              <a:gs pos="0">
                <a:srgbClr val="324D88"/>
              </a:gs>
              <a:gs pos="100000">
                <a:srgbClr val="FF7E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4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D3A30E9-ED9A-4202-B8F4-BCBE5711FE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5183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77DD88E-E8B2-4138-B2A6-B3392204F6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931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EFC81D-6089-48ED-A481-B98B83D0E1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672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0BFDC2-C71A-4F81-8B4C-0F54878305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575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A56115-E657-44DE-9D16-CE38DFF9CB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9223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0668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0668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3EC272-74FF-47B5-819D-575D7E6943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5673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3D01479B-5EB9-62FF-D95B-57C9694CB9E1}"/>
              </a:ext>
            </a:extLst>
          </p:cNvPr>
          <p:cNvPicPr>
            <a:picLocks noChangeAspect="1"/>
          </p:cNvPicPr>
          <p:nvPr userDrawn="1"/>
        </p:nvPicPr>
        <p:blipFill>
          <a:blip r:embed="rId2"/>
          <a:stretch>
            <a:fillRect/>
          </a:stretch>
        </p:blipFill>
        <p:spPr>
          <a:xfrm>
            <a:off x="9592044" y="361877"/>
            <a:ext cx="1542312" cy="725487"/>
          </a:xfrm>
          <a:prstGeom prst="rect">
            <a:avLst/>
          </a:prstGeom>
        </p:spPr>
      </p:pic>
      <p:sp>
        <p:nvSpPr>
          <p:cNvPr id="5" name="Rectangle 4">
            <a:extLst>
              <a:ext uri="{FF2B5EF4-FFF2-40B4-BE49-F238E27FC236}">
                <a16:creationId xmlns:a16="http://schemas.microsoft.com/office/drawing/2014/main" id="{F6502846-59C7-420A-0C93-A3F6B33E6376}"/>
              </a:ext>
            </a:extLst>
          </p:cNvPr>
          <p:cNvSpPr/>
          <p:nvPr userDrawn="1"/>
        </p:nvSpPr>
        <p:spPr>
          <a:xfrm>
            <a:off x="2890634" y="6117104"/>
            <a:ext cx="6410729" cy="307777"/>
          </a:xfrm>
          <a:prstGeom prst="rect">
            <a:avLst/>
          </a:prstGeom>
        </p:spPr>
        <p:txBody>
          <a:bodyPr wrap="none">
            <a:spAutoFit/>
          </a:bodyPr>
          <a:lstStyle/>
          <a:p>
            <a:r>
              <a:rPr lang="en-US" sz="1400" b="1" i="0" dirty="0">
                <a:solidFill>
                  <a:srgbClr val="333333"/>
                </a:solidFill>
                <a:effectLst/>
                <a:latin typeface="Arial" panose="020B0604020202020204" pitchFamily="34" charset="0"/>
                <a:cs typeface="Arial" panose="020B0604020202020204" pitchFamily="34" charset="0"/>
              </a:rPr>
              <a:t>The Leader in Sampling Solutions and Expertise for OEHS Professionals </a:t>
            </a:r>
            <a:endParaRPr lang="en-US" sz="1400" b="1" i="0" dirty="0">
              <a:solidFill>
                <a:srgbClr val="414A8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55A2758-5A3F-18D2-AA44-70B550ADBA9D}"/>
              </a:ext>
            </a:extLst>
          </p:cNvPr>
          <p:cNvSpPr/>
          <p:nvPr userDrawn="1"/>
        </p:nvSpPr>
        <p:spPr>
          <a:xfrm>
            <a:off x="4765962" y="6429035"/>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57122B-3398-3A8D-22DB-89C7FF38E1DF}"/>
              </a:ext>
            </a:extLst>
          </p:cNvPr>
          <p:cNvSpPr/>
          <p:nvPr userDrawn="1"/>
        </p:nvSpPr>
        <p:spPr>
          <a:xfrm>
            <a:off x="4917427" y="6429035"/>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12" name="Picture 2" descr="C:\Users\User\Desktop\Wave3.jpg">
            <a:extLst>
              <a:ext uri="{FF2B5EF4-FFF2-40B4-BE49-F238E27FC236}">
                <a16:creationId xmlns:a16="http://schemas.microsoft.com/office/drawing/2014/main" id="{A8D89ACC-03E1-BB7B-E9D1-844621D798A0}"/>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72616" y="-1679245"/>
            <a:ext cx="12337228" cy="417880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D169546-2A6B-0799-693D-E3EEA2CB1134}"/>
              </a:ext>
            </a:extLst>
          </p:cNvPr>
          <p:cNvSpPr/>
          <p:nvPr userDrawn="1"/>
        </p:nvSpPr>
        <p:spPr>
          <a:xfrm>
            <a:off x="3587389" y="1701166"/>
            <a:ext cx="5030138" cy="937131"/>
          </a:xfrm>
          <a:prstGeom prst="rect">
            <a:avLst/>
          </a:prstGeom>
          <a:gradFill flip="none" rotWithShape="1">
            <a:gsLst>
              <a:gs pos="0">
                <a:srgbClr val="6C7274"/>
              </a:gs>
              <a:gs pos="71000">
                <a:srgbClr val="324D88"/>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5AD3AF8-EF2B-AC8B-D6B2-0F699295A69C}"/>
              </a:ext>
            </a:extLst>
          </p:cNvPr>
          <p:cNvSpPr>
            <a:spLocks noGrp="1"/>
          </p:cNvSpPr>
          <p:nvPr>
            <p:ph type="ctrTitle" hasCustomPrompt="1"/>
          </p:nvPr>
        </p:nvSpPr>
        <p:spPr>
          <a:xfrm>
            <a:off x="914400" y="1446811"/>
            <a:ext cx="10363200" cy="1470025"/>
          </a:xfrm>
        </p:spPr>
        <p:txBody>
          <a:bodyPr>
            <a:normAutofit/>
          </a:bodyPr>
          <a:lstStyle>
            <a:lvl1pPr algn="ctr">
              <a:defRPr sz="3600" b="1" i="0">
                <a:solidFill>
                  <a:schemeClr val="bg1"/>
                </a:solidFill>
                <a:latin typeface="Arial Black" panose="020B0604020202020204" pitchFamily="34" charset="0"/>
                <a:cs typeface="Arial Black" panose="020B0604020202020204" pitchFamily="34" charset="0"/>
              </a:defRPr>
            </a:lvl1pPr>
          </a:lstStyle>
          <a:p>
            <a:r>
              <a:rPr lang="en-US" dirty="0"/>
              <a:t>THANK YOU!</a:t>
            </a:r>
            <a:endParaRPr lang="en-GB" dirty="0"/>
          </a:p>
        </p:txBody>
      </p:sp>
      <p:sp>
        <p:nvSpPr>
          <p:cNvPr id="15" name="Subtitle 2">
            <a:extLst>
              <a:ext uri="{FF2B5EF4-FFF2-40B4-BE49-F238E27FC236}">
                <a16:creationId xmlns:a16="http://schemas.microsoft.com/office/drawing/2014/main" id="{5FA8B13A-DD25-AF36-7432-0491C105203E}"/>
              </a:ext>
            </a:extLst>
          </p:cNvPr>
          <p:cNvSpPr txBox="1">
            <a:spLocks/>
          </p:cNvSpPr>
          <p:nvPr userDrawn="1"/>
        </p:nvSpPr>
        <p:spPr>
          <a:xfrm>
            <a:off x="1828017" y="3069376"/>
            <a:ext cx="8534400" cy="1946762"/>
          </a:xfrm>
          <a:prstGeom prst="rect">
            <a:avLst/>
          </a:prstGeom>
        </p:spPr>
        <p:txBody>
          <a:bodyPr vert="horz" lIns="91440" tIns="45720" rIns="91440" bIns="45720" rtlCol="0">
            <a:normAutofit fontScale="77500" lnSpcReduction="20000"/>
          </a:bodyPr>
          <a:lstStyle>
            <a:lvl1pPr marL="0" indent="0" algn="l" defTabSz="914400" rtl="0" eaLnBrk="1" latinLnBrk="0" hangingPunct="1">
              <a:spcBef>
                <a:spcPct val="20000"/>
              </a:spcBef>
              <a:buFont typeface="Arial" panose="020B0604020202020204" pitchFamily="34" charset="0"/>
              <a:buNone/>
              <a:defRPr sz="3200" kern="1200">
                <a:solidFill>
                  <a:srgbClr val="414A87"/>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b="1" dirty="0">
                <a:solidFill>
                  <a:srgbClr val="262520"/>
                </a:solidFill>
              </a:rPr>
              <a:t>CONTACT US AT </a:t>
            </a:r>
            <a:r>
              <a:rPr lang="en-US" dirty="0">
                <a:hlinkClick r:id="rId4"/>
              </a:rPr>
              <a:t>email@skcinc.com</a:t>
            </a:r>
            <a:endParaRPr lang="en-US" dirty="0"/>
          </a:p>
          <a:p>
            <a:pPr algn="ctr"/>
            <a:r>
              <a:rPr lang="en-US" b="1" dirty="0">
                <a:solidFill>
                  <a:srgbClr val="262520"/>
                </a:solidFill>
              </a:rPr>
              <a:t>VISIT US AT </a:t>
            </a:r>
            <a:r>
              <a:rPr lang="en-US" dirty="0" err="1"/>
              <a:t>www.skcinc.com</a:t>
            </a:r>
            <a:endParaRPr lang="en-US" dirty="0"/>
          </a:p>
          <a:p>
            <a:pPr algn="ctr"/>
            <a:endParaRPr lang="en-US" dirty="0"/>
          </a:p>
          <a:p>
            <a:pPr algn="ctr"/>
            <a:r>
              <a:rPr lang="en-US" b="1" dirty="0">
                <a:solidFill>
                  <a:srgbClr val="262520"/>
                </a:solidFill>
              </a:rPr>
              <a:t>FOLLOW US</a:t>
            </a:r>
          </a:p>
          <a:p>
            <a:pPr algn="ctr"/>
            <a:r>
              <a:rPr lang="en-US" dirty="0"/>
              <a:t> </a:t>
            </a:r>
            <a:endParaRPr lang="en-GB" dirty="0"/>
          </a:p>
        </p:txBody>
      </p:sp>
      <p:pic>
        <p:nvPicPr>
          <p:cNvPr id="16" name="Picture 15" descr="A black and white logo&#10;&#10;Description automatically generated">
            <a:extLst>
              <a:ext uri="{FF2B5EF4-FFF2-40B4-BE49-F238E27FC236}">
                <a16:creationId xmlns:a16="http://schemas.microsoft.com/office/drawing/2014/main" id="{4AE78213-2872-77BC-390B-DEB9EA116BC4}"/>
              </a:ext>
            </a:extLst>
          </p:cNvPr>
          <p:cNvPicPr>
            <a:picLocks noChangeAspect="1"/>
          </p:cNvPicPr>
          <p:nvPr userDrawn="1"/>
        </p:nvPicPr>
        <p:blipFill>
          <a:blip r:embed="rId5"/>
          <a:stretch>
            <a:fillRect/>
          </a:stretch>
        </p:blipFill>
        <p:spPr>
          <a:xfrm>
            <a:off x="4639272" y="4577310"/>
            <a:ext cx="2913456" cy="877656"/>
          </a:xfrm>
          <a:prstGeom prst="rect">
            <a:avLst/>
          </a:prstGeom>
        </p:spPr>
      </p:pic>
    </p:spTree>
    <p:extLst>
      <p:ext uri="{BB962C8B-B14F-4D97-AF65-F5344CB8AC3E}">
        <p14:creationId xmlns:p14="http://schemas.microsoft.com/office/powerpoint/2010/main" val="96680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BBF47A-E2AD-0DFF-3119-C7C9C0C13F29}"/>
              </a:ext>
            </a:extLst>
          </p:cNvPr>
          <p:cNvSpPr/>
          <p:nvPr userDrawn="1"/>
        </p:nvSpPr>
        <p:spPr>
          <a:xfrm>
            <a:off x="3587389" y="1701166"/>
            <a:ext cx="5030138" cy="937131"/>
          </a:xfrm>
          <a:prstGeom prst="rect">
            <a:avLst/>
          </a:prstGeom>
          <a:gradFill flip="none" rotWithShape="1">
            <a:gsLst>
              <a:gs pos="0">
                <a:srgbClr val="6C7274"/>
              </a:gs>
              <a:gs pos="71000">
                <a:srgbClr val="324D88"/>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1446811"/>
            <a:ext cx="10363200" cy="1470025"/>
          </a:xfrm>
        </p:spPr>
        <p:txBody>
          <a:bodyPr>
            <a:normAutofit/>
          </a:bodyPr>
          <a:lstStyle>
            <a:lvl1pPr algn="ctr">
              <a:defRPr sz="3600" b="1" i="0">
                <a:solidFill>
                  <a:schemeClr val="bg1"/>
                </a:solidFill>
                <a:latin typeface="Arial Black" panose="020B0604020202020204" pitchFamily="34" charset="0"/>
                <a:cs typeface="Arial Black" panose="020B0604020202020204" pitchFamily="34" charset="0"/>
              </a:defRPr>
            </a:lvl1pPr>
          </a:lstStyle>
          <a:p>
            <a:r>
              <a:rPr lang="en-US" dirty="0"/>
              <a:t>THANK YOU!</a:t>
            </a:r>
            <a:endParaRPr lang="en-GB" dirty="0"/>
          </a:p>
        </p:txBody>
      </p:sp>
      <p:sp>
        <p:nvSpPr>
          <p:cNvPr id="5" name="Rectangle 4">
            <a:extLst>
              <a:ext uri="{FF2B5EF4-FFF2-40B4-BE49-F238E27FC236}">
                <a16:creationId xmlns:a16="http://schemas.microsoft.com/office/drawing/2014/main" id="{F6502846-59C7-420A-0C93-A3F6B33E6376}"/>
              </a:ext>
            </a:extLst>
          </p:cNvPr>
          <p:cNvSpPr/>
          <p:nvPr userDrawn="1"/>
        </p:nvSpPr>
        <p:spPr>
          <a:xfrm>
            <a:off x="2890634" y="6117104"/>
            <a:ext cx="6410729" cy="307777"/>
          </a:xfrm>
          <a:prstGeom prst="rect">
            <a:avLst/>
          </a:prstGeom>
        </p:spPr>
        <p:txBody>
          <a:bodyPr wrap="none">
            <a:spAutoFit/>
          </a:bodyPr>
          <a:lstStyle/>
          <a:p>
            <a:r>
              <a:rPr lang="en-US" sz="1400" b="1" i="0" dirty="0">
                <a:solidFill>
                  <a:srgbClr val="333333"/>
                </a:solidFill>
                <a:effectLst/>
                <a:latin typeface="Arial" panose="020B0604020202020204" pitchFamily="34" charset="0"/>
                <a:cs typeface="Arial" panose="020B0604020202020204" pitchFamily="34" charset="0"/>
              </a:rPr>
              <a:t>The Leader in Sampling Solutions and Expertise for OEHS Professionals </a:t>
            </a:r>
            <a:endParaRPr lang="en-US" sz="1400" b="1" i="0" dirty="0">
              <a:solidFill>
                <a:srgbClr val="414A8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55A2758-5A3F-18D2-AA44-70B550ADBA9D}"/>
              </a:ext>
            </a:extLst>
          </p:cNvPr>
          <p:cNvSpPr/>
          <p:nvPr userDrawn="1"/>
        </p:nvSpPr>
        <p:spPr>
          <a:xfrm>
            <a:off x="4765962" y="6429035"/>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57122B-3398-3A8D-22DB-89C7FF38E1DF}"/>
              </a:ext>
            </a:extLst>
          </p:cNvPr>
          <p:cNvSpPr/>
          <p:nvPr userDrawn="1"/>
        </p:nvSpPr>
        <p:spPr>
          <a:xfrm>
            <a:off x="4917427" y="6429035"/>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sp>
        <p:nvSpPr>
          <p:cNvPr id="11" name="Subtitle 2">
            <a:extLst>
              <a:ext uri="{FF2B5EF4-FFF2-40B4-BE49-F238E27FC236}">
                <a16:creationId xmlns:a16="http://schemas.microsoft.com/office/drawing/2014/main" id="{29092599-DD59-5B36-77A5-6F4FBAA45A23}"/>
              </a:ext>
            </a:extLst>
          </p:cNvPr>
          <p:cNvSpPr txBox="1">
            <a:spLocks/>
          </p:cNvSpPr>
          <p:nvPr userDrawn="1"/>
        </p:nvSpPr>
        <p:spPr>
          <a:xfrm>
            <a:off x="1828017" y="3069376"/>
            <a:ext cx="8534400" cy="1946762"/>
          </a:xfrm>
          <a:prstGeom prst="rect">
            <a:avLst/>
          </a:prstGeom>
        </p:spPr>
        <p:txBody>
          <a:bodyPr vert="horz" lIns="91440" tIns="45720" rIns="91440" bIns="45720" rtlCol="0">
            <a:normAutofit fontScale="77500" lnSpcReduction="20000"/>
          </a:bodyPr>
          <a:lstStyle>
            <a:lvl1pPr marL="0" indent="0" algn="l" defTabSz="914400" rtl="0" eaLnBrk="1" latinLnBrk="0" hangingPunct="1">
              <a:spcBef>
                <a:spcPct val="20000"/>
              </a:spcBef>
              <a:buFont typeface="Arial" panose="020B0604020202020204" pitchFamily="34" charset="0"/>
              <a:buNone/>
              <a:defRPr sz="3200" kern="1200">
                <a:solidFill>
                  <a:srgbClr val="414A87"/>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b="1" dirty="0">
                <a:solidFill>
                  <a:srgbClr val="262520"/>
                </a:solidFill>
              </a:rPr>
              <a:t>CONTACT US AT </a:t>
            </a:r>
            <a:r>
              <a:rPr lang="en-US" dirty="0">
                <a:hlinkClick r:id="rId2"/>
              </a:rPr>
              <a:t>email@skcinc.com</a:t>
            </a:r>
            <a:endParaRPr lang="en-US" dirty="0"/>
          </a:p>
          <a:p>
            <a:pPr algn="ctr"/>
            <a:r>
              <a:rPr lang="en-US" b="1" dirty="0">
                <a:solidFill>
                  <a:srgbClr val="262520"/>
                </a:solidFill>
              </a:rPr>
              <a:t>VISIT US AT </a:t>
            </a:r>
            <a:r>
              <a:rPr lang="en-US" dirty="0" err="1"/>
              <a:t>www.skcinc.com</a:t>
            </a:r>
            <a:endParaRPr lang="en-US" dirty="0"/>
          </a:p>
          <a:p>
            <a:pPr algn="ctr"/>
            <a:endParaRPr lang="en-US" dirty="0"/>
          </a:p>
          <a:p>
            <a:pPr algn="ctr"/>
            <a:r>
              <a:rPr lang="en-US" b="1" dirty="0">
                <a:solidFill>
                  <a:srgbClr val="262520"/>
                </a:solidFill>
              </a:rPr>
              <a:t>FOLLOW US</a:t>
            </a:r>
          </a:p>
          <a:p>
            <a:pPr algn="ctr"/>
            <a:r>
              <a:rPr lang="en-US" dirty="0"/>
              <a:t> </a:t>
            </a:r>
            <a:endParaRPr lang="en-GB" dirty="0"/>
          </a:p>
        </p:txBody>
      </p:sp>
      <p:sp>
        <p:nvSpPr>
          <p:cNvPr id="6" name="Rectangle 5">
            <a:extLst>
              <a:ext uri="{FF2B5EF4-FFF2-40B4-BE49-F238E27FC236}">
                <a16:creationId xmlns:a16="http://schemas.microsoft.com/office/drawing/2014/main" id="{979503A8-5656-E0A4-3E3F-703DE30BE46C}"/>
              </a:ext>
            </a:extLst>
          </p:cNvPr>
          <p:cNvSpPr/>
          <p:nvPr userDrawn="1"/>
        </p:nvSpPr>
        <p:spPr>
          <a:xfrm>
            <a:off x="-77831" y="272689"/>
            <a:ext cx="9990515" cy="160430"/>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AE244F-C715-8173-0362-608C7D636F00}"/>
              </a:ext>
            </a:extLst>
          </p:cNvPr>
          <p:cNvSpPr/>
          <p:nvPr userDrawn="1"/>
        </p:nvSpPr>
        <p:spPr>
          <a:xfrm>
            <a:off x="3734439" y="563194"/>
            <a:ext cx="6403503" cy="105548"/>
          </a:xfrm>
          <a:prstGeom prst="rect">
            <a:avLst/>
          </a:prstGeom>
          <a:gradFill flip="none" rotWithShape="1">
            <a:gsLst>
              <a:gs pos="0">
                <a:srgbClr val="324D88"/>
              </a:gs>
              <a:gs pos="100000">
                <a:srgbClr val="FF7E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with medium confidence">
            <a:extLst>
              <a:ext uri="{FF2B5EF4-FFF2-40B4-BE49-F238E27FC236}">
                <a16:creationId xmlns:a16="http://schemas.microsoft.com/office/drawing/2014/main" id="{6F9C3C2F-7F1C-996F-7F3B-EACBC3A3AD40}"/>
              </a:ext>
            </a:extLst>
          </p:cNvPr>
          <p:cNvPicPr>
            <a:picLocks noChangeAspect="1"/>
          </p:cNvPicPr>
          <p:nvPr userDrawn="1"/>
        </p:nvPicPr>
        <p:blipFill>
          <a:blip r:embed="rId3"/>
          <a:stretch>
            <a:fillRect/>
          </a:stretch>
        </p:blipFill>
        <p:spPr>
          <a:xfrm>
            <a:off x="10363200" y="151966"/>
            <a:ext cx="1542312" cy="725487"/>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F37D7378-FD75-7BF3-CB8C-0860B9B55C2F}"/>
              </a:ext>
            </a:extLst>
          </p:cNvPr>
          <p:cNvPicPr>
            <a:picLocks noChangeAspect="1"/>
          </p:cNvPicPr>
          <p:nvPr userDrawn="1"/>
        </p:nvPicPr>
        <p:blipFill>
          <a:blip r:embed="rId4"/>
          <a:stretch>
            <a:fillRect/>
          </a:stretch>
        </p:blipFill>
        <p:spPr>
          <a:xfrm>
            <a:off x="4639272" y="4577310"/>
            <a:ext cx="2913456" cy="877656"/>
          </a:xfrm>
          <a:prstGeom prst="rect">
            <a:avLst/>
          </a:prstGeom>
        </p:spPr>
      </p:pic>
    </p:spTree>
    <p:extLst>
      <p:ext uri="{BB962C8B-B14F-4D97-AF65-F5344CB8AC3E}">
        <p14:creationId xmlns:p14="http://schemas.microsoft.com/office/powerpoint/2010/main" val="3720665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4" name="Rectangle 3">
            <a:extLst>
              <a:ext uri="{FF2B5EF4-FFF2-40B4-BE49-F238E27FC236}">
                <a16:creationId xmlns:a16="http://schemas.microsoft.com/office/drawing/2014/main" id="{3BB5517A-84D3-D60A-7036-F7C6B31C34C9}"/>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AA570A-9211-2073-7D25-BF1CEA8E4191}"/>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6" name="Picture 5" descr="Logo&#10;&#10;Description automatically generated with medium confidence">
            <a:extLst>
              <a:ext uri="{FF2B5EF4-FFF2-40B4-BE49-F238E27FC236}">
                <a16:creationId xmlns:a16="http://schemas.microsoft.com/office/drawing/2014/main" id="{1BA053D5-9948-A1C2-B65F-6727F3F261F4}"/>
              </a:ext>
            </a:extLst>
          </p:cNvPr>
          <p:cNvPicPr>
            <a:picLocks noChangeAspect="1"/>
          </p:cNvPicPr>
          <p:nvPr userDrawn="1"/>
        </p:nvPicPr>
        <p:blipFill>
          <a:blip r:embed="rId2"/>
          <a:stretch>
            <a:fillRect/>
          </a:stretch>
        </p:blipFill>
        <p:spPr>
          <a:xfrm>
            <a:off x="10864275" y="6107401"/>
            <a:ext cx="1058485" cy="497900"/>
          </a:xfrm>
          <a:prstGeom prst="rect">
            <a:avLst/>
          </a:prstGeom>
        </p:spPr>
      </p:pic>
    </p:spTree>
    <p:extLst>
      <p:ext uri="{BB962C8B-B14F-4D97-AF65-F5344CB8AC3E}">
        <p14:creationId xmlns:p14="http://schemas.microsoft.com/office/powerpoint/2010/main" val="95846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387601"/>
            <a:ext cx="10363200" cy="1362075"/>
          </a:xfrm>
        </p:spPr>
        <p:txBody>
          <a:bodyPr anchor="t"/>
          <a:lstStyle>
            <a:lvl1pPr algn="r">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963084" y="887413"/>
            <a:ext cx="10363200" cy="1500187"/>
          </a:xfrm>
        </p:spPr>
        <p:txBody>
          <a:bodyPr anchor="b"/>
          <a:lstStyle>
            <a:lvl1pPr marL="0" indent="0">
              <a:buNone/>
              <a:defRPr sz="2000">
                <a:solidFill>
                  <a:srgbClr val="414A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GB" dirty="0"/>
          </a:p>
        </p:txBody>
      </p:sp>
      <p:pic>
        <p:nvPicPr>
          <p:cNvPr id="7" name="Picture 2" descr="C:\Users\User\Desktop\Wave2.jpg">
            <a:extLst>
              <a:ext uri="{FF2B5EF4-FFF2-40B4-BE49-F238E27FC236}">
                <a16:creationId xmlns:a16="http://schemas.microsoft.com/office/drawing/2014/main" id="{7E0348AB-8E05-9D0F-2895-76BB50BA969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829460" y="4239490"/>
            <a:ext cx="3524960" cy="2828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0B88C7-E3C5-D37B-760C-511B8ADC3570}"/>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1C29170-927D-3CF4-9069-F44908DD529D}"/>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8" name="Picture 7" descr="Logo&#10;&#10;Description automatically generated with medium confidence">
            <a:extLst>
              <a:ext uri="{FF2B5EF4-FFF2-40B4-BE49-F238E27FC236}">
                <a16:creationId xmlns:a16="http://schemas.microsoft.com/office/drawing/2014/main" id="{59A837E7-E925-8738-BA83-8E3479FF309D}"/>
              </a:ext>
            </a:extLst>
          </p:cNvPr>
          <p:cNvPicPr>
            <a:picLocks noChangeAspect="1"/>
          </p:cNvPicPr>
          <p:nvPr userDrawn="1"/>
        </p:nvPicPr>
        <p:blipFill>
          <a:blip r:embed="rId3"/>
          <a:stretch>
            <a:fillRect/>
          </a:stretch>
        </p:blipFill>
        <p:spPr>
          <a:xfrm>
            <a:off x="10864275" y="6107401"/>
            <a:ext cx="1058485" cy="497900"/>
          </a:xfrm>
          <a:prstGeom prst="rect">
            <a:avLst/>
          </a:prstGeom>
        </p:spPr>
      </p:pic>
    </p:spTree>
    <p:extLst>
      <p:ext uri="{BB962C8B-B14F-4D97-AF65-F5344CB8AC3E}">
        <p14:creationId xmlns:p14="http://schemas.microsoft.com/office/powerpoint/2010/main" val="346738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p>
            <a:endParaRPr lang="en-GB" dirty="0"/>
          </a:p>
        </p:txBody>
      </p:sp>
      <p:sp>
        <p:nvSpPr>
          <p:cNvPr id="7" name="Rectangle 6">
            <a:extLst>
              <a:ext uri="{FF2B5EF4-FFF2-40B4-BE49-F238E27FC236}">
                <a16:creationId xmlns:a16="http://schemas.microsoft.com/office/drawing/2014/main" id="{0EB0243F-073E-B182-57A2-7E6213A1E48E}"/>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C53A14-8A52-6FA5-186A-7DE0DB1B9FB5}"/>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10" name="Picture 9" descr="Logo&#10;&#10;Description automatically generated with medium confidence">
            <a:extLst>
              <a:ext uri="{FF2B5EF4-FFF2-40B4-BE49-F238E27FC236}">
                <a16:creationId xmlns:a16="http://schemas.microsoft.com/office/drawing/2014/main" id="{130EF9D5-B064-057F-1EDD-7657A6E996C4}"/>
              </a:ext>
            </a:extLst>
          </p:cNvPr>
          <p:cNvPicPr>
            <a:picLocks noChangeAspect="1"/>
          </p:cNvPicPr>
          <p:nvPr userDrawn="1"/>
        </p:nvPicPr>
        <p:blipFill>
          <a:blip r:embed="rId2"/>
          <a:stretch>
            <a:fillRect/>
          </a:stretch>
        </p:blipFill>
        <p:spPr>
          <a:xfrm>
            <a:off x="10864275" y="6107401"/>
            <a:ext cx="1058485" cy="497900"/>
          </a:xfrm>
          <a:prstGeom prst="rect">
            <a:avLst/>
          </a:prstGeom>
        </p:spPr>
      </p:pic>
    </p:spTree>
    <p:extLst>
      <p:ext uri="{BB962C8B-B14F-4D97-AF65-F5344CB8AC3E}">
        <p14:creationId xmlns:p14="http://schemas.microsoft.com/office/powerpoint/2010/main" val="3487647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p:txBody>
          <a:bodyPr/>
          <a:lstStyle/>
          <a:p>
            <a:endParaRPr lang="en-GB" dirty="0"/>
          </a:p>
        </p:txBody>
      </p:sp>
      <p:sp>
        <p:nvSpPr>
          <p:cNvPr id="9" name="Rectangle 8">
            <a:extLst>
              <a:ext uri="{FF2B5EF4-FFF2-40B4-BE49-F238E27FC236}">
                <a16:creationId xmlns:a16="http://schemas.microsoft.com/office/drawing/2014/main" id="{CCDCBBDD-7413-3D64-AF6C-36740FF1D0B4}"/>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06EB6F-F92F-545C-C557-A97F5E14FDFF}"/>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13" name="Picture 12" descr="Logo&#10;&#10;Description automatically generated with medium confidence">
            <a:extLst>
              <a:ext uri="{FF2B5EF4-FFF2-40B4-BE49-F238E27FC236}">
                <a16:creationId xmlns:a16="http://schemas.microsoft.com/office/drawing/2014/main" id="{44A04528-782A-181E-20A1-4271E0F06DAD}"/>
              </a:ext>
            </a:extLst>
          </p:cNvPr>
          <p:cNvPicPr>
            <a:picLocks noChangeAspect="1"/>
          </p:cNvPicPr>
          <p:nvPr userDrawn="1"/>
        </p:nvPicPr>
        <p:blipFill>
          <a:blip r:embed="rId2"/>
          <a:stretch>
            <a:fillRect/>
          </a:stretch>
        </p:blipFill>
        <p:spPr>
          <a:xfrm>
            <a:off x="10864275" y="6107401"/>
            <a:ext cx="1058485" cy="497900"/>
          </a:xfrm>
          <a:prstGeom prst="rect">
            <a:avLst/>
          </a:prstGeom>
        </p:spPr>
      </p:pic>
    </p:spTree>
    <p:extLst>
      <p:ext uri="{BB962C8B-B14F-4D97-AF65-F5344CB8AC3E}">
        <p14:creationId xmlns:p14="http://schemas.microsoft.com/office/powerpoint/2010/main" val="265927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endParaRPr lang="en-GB" dirty="0"/>
          </a:p>
        </p:txBody>
      </p:sp>
      <p:sp>
        <p:nvSpPr>
          <p:cNvPr id="3" name="Rectangle 2">
            <a:extLst>
              <a:ext uri="{FF2B5EF4-FFF2-40B4-BE49-F238E27FC236}">
                <a16:creationId xmlns:a16="http://schemas.microsoft.com/office/drawing/2014/main" id="{A2A40AC1-FBD9-D2D4-9507-FA0FFF030C30}"/>
              </a:ext>
            </a:extLst>
          </p:cNvPr>
          <p:cNvSpPr/>
          <p:nvPr userDrawn="1"/>
        </p:nvSpPr>
        <p:spPr>
          <a:xfrm>
            <a:off x="9262685" y="189058"/>
            <a:ext cx="2660075" cy="283833"/>
          </a:xfrm>
          <a:prstGeom prst="rect">
            <a:avLst/>
          </a:prstGeom>
          <a:gradFill flip="none" rotWithShape="1">
            <a:gsLst>
              <a:gs pos="0">
                <a:srgbClr val="00ACD1"/>
              </a:gs>
              <a:gs pos="71000">
                <a:srgbClr val="6C727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426E9C-CB17-75B0-B48F-2DC417C940F3}"/>
              </a:ext>
            </a:extLst>
          </p:cNvPr>
          <p:cNvSpPr/>
          <p:nvPr userDrawn="1"/>
        </p:nvSpPr>
        <p:spPr>
          <a:xfrm>
            <a:off x="9414150" y="189058"/>
            <a:ext cx="2355581"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SCIENCE. SERVING PEOPLE.</a:t>
            </a:r>
          </a:p>
        </p:txBody>
      </p:sp>
      <p:pic>
        <p:nvPicPr>
          <p:cNvPr id="8" name="Picture 2" descr="C:\Users\User\Desktop\Wave2.jpg">
            <a:extLst>
              <a:ext uri="{FF2B5EF4-FFF2-40B4-BE49-F238E27FC236}">
                <a16:creationId xmlns:a16="http://schemas.microsoft.com/office/drawing/2014/main" id="{F5833E90-7AD9-34FA-410A-55F5FEB8F92A}"/>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829460" y="4239490"/>
            <a:ext cx="3524960" cy="2828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with medium confidence">
            <a:extLst>
              <a:ext uri="{FF2B5EF4-FFF2-40B4-BE49-F238E27FC236}">
                <a16:creationId xmlns:a16="http://schemas.microsoft.com/office/drawing/2014/main" id="{57BF3EA7-5106-9A94-26EA-18C4078CA356}"/>
              </a:ext>
            </a:extLst>
          </p:cNvPr>
          <p:cNvPicPr>
            <a:picLocks noChangeAspect="1"/>
          </p:cNvPicPr>
          <p:nvPr userDrawn="1"/>
        </p:nvPicPr>
        <p:blipFill>
          <a:blip r:embed="rId3"/>
          <a:stretch>
            <a:fillRect/>
          </a:stretch>
        </p:blipFill>
        <p:spPr>
          <a:xfrm>
            <a:off x="10864275" y="6107401"/>
            <a:ext cx="1058485" cy="497900"/>
          </a:xfrm>
          <a:prstGeom prst="rect">
            <a:avLst/>
          </a:prstGeom>
        </p:spPr>
      </p:pic>
    </p:spTree>
    <p:extLst>
      <p:ext uri="{BB962C8B-B14F-4D97-AF65-F5344CB8AC3E}">
        <p14:creationId xmlns:p14="http://schemas.microsoft.com/office/powerpoint/2010/main" val="24387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1">
                <a:solidFill>
                  <a:srgbClr val="414A87"/>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86756838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2" r:id="rId3"/>
    <p:sldLayoutId id="2147483676" r:id="rId4"/>
    <p:sldLayoutId id="2147483662" r:id="rId5"/>
    <p:sldLayoutId id="2147483663" r:id="rId6"/>
    <p:sldLayoutId id="2147483664" r:id="rId7"/>
    <p:sldLayoutId id="2147483665" r:id="rId8"/>
    <p:sldLayoutId id="2147483666" r:id="rId9"/>
    <p:sldLayoutId id="2147483667" r:id="rId10"/>
    <p:sldLayoutId id="2147483673" r:id="rId11"/>
    <p:sldLayoutId id="2147483674" r:id="rId12"/>
    <p:sldLayoutId id="2147483668" r:id="rId13"/>
    <p:sldLayoutId id="2147483669"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414A87"/>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414A8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414A8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414A8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414A8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914400" y="1752600"/>
            <a:ext cx="10363200" cy="44958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324600"/>
            <a:ext cx="2540000" cy="3810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a:defRPr sz="1100"/>
            </a:lvl1pPr>
          </a:lstStyle>
          <a:p>
            <a:pPr fontAlgn="base">
              <a:spcBef>
                <a:spcPct val="0"/>
              </a:spcBef>
              <a:spcAft>
                <a:spcPct val="0"/>
              </a:spcAft>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4165600" y="6324600"/>
            <a:ext cx="3860800" cy="3810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algn="ctr">
              <a:defRPr sz="1100"/>
            </a:lvl1pPr>
          </a:lstStyle>
          <a:p>
            <a:pPr fontAlgn="base">
              <a:spcBef>
                <a:spcPct val="0"/>
              </a:spcBef>
              <a:spcAft>
                <a:spcPct val="0"/>
              </a:spcAft>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8737600" y="6324600"/>
            <a:ext cx="2540000" cy="3810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algn="r">
              <a:defRPr sz="1100"/>
            </a:lvl1pPr>
          </a:lstStyle>
          <a:p>
            <a:pPr fontAlgn="base">
              <a:spcBef>
                <a:spcPct val="0"/>
              </a:spcBef>
              <a:spcAft>
                <a:spcPct val="0"/>
              </a:spcAft>
            </a:pPr>
            <a:fld id="{41FE0A1A-F791-45A8-AF44-7394C728AF46}" type="slidenum">
              <a:rPr lang="en-US">
                <a:solidFill>
                  <a:srgbClr val="000000"/>
                </a:solidFill>
                <a:latin typeface="Times New Roman" pitchFamily="18" charset="0"/>
              </a:rPr>
              <a:pPr fontAlgn="base">
                <a:spcBef>
                  <a:spcPct val="0"/>
                </a:spcBef>
                <a:spcAft>
                  <a:spcPct val="0"/>
                </a:spcAft>
              </a:pPr>
              <a:t>‹#›</a:t>
            </a:fld>
            <a:endParaRPr lang="en-US">
              <a:solidFill>
                <a:srgbClr val="000000"/>
              </a:solidFill>
              <a:latin typeface="Times New Roman" pitchFamily="18" charset="0"/>
            </a:endParaRPr>
          </a:p>
        </p:txBody>
      </p:sp>
      <p:sp>
        <p:nvSpPr>
          <p:cNvPr id="1032" name="Rectangle 8"/>
          <p:cNvSpPr>
            <a:spLocks noChangeArrowheads="1"/>
          </p:cNvSpPr>
          <p:nvPr/>
        </p:nvSpPr>
        <p:spPr bwMode="auto">
          <a:xfrm>
            <a:off x="4464051" y="3067054"/>
            <a:ext cx="12192000" cy="346249"/>
          </a:xfrm>
          <a:prstGeom prst="rect">
            <a:avLst/>
          </a:prstGeom>
          <a:noFill/>
          <a:ln w="9525">
            <a:noFill/>
            <a:miter lim="800000"/>
            <a:headEnd/>
            <a:tailEnd/>
          </a:ln>
          <a:effectLst/>
        </p:spPr>
        <p:txBody>
          <a:bodyPr lIns="68580" tIns="34290" rIns="68580" bIns="34290">
            <a:spAutoFit/>
          </a:bodyPr>
          <a:lstStyle/>
          <a:p>
            <a:pPr fontAlgn="base">
              <a:spcBef>
                <a:spcPct val="0"/>
              </a:spcBef>
              <a:spcAft>
                <a:spcPct val="0"/>
              </a:spcAft>
            </a:pPr>
            <a:endParaRPr lang="en-US" sz="1800">
              <a:solidFill>
                <a:srgbClr val="000000"/>
              </a:solidFill>
              <a:latin typeface="Times New Roman" pitchFamily="18" charset="0"/>
            </a:endParaRPr>
          </a:p>
        </p:txBody>
      </p:sp>
      <p:sp>
        <p:nvSpPr>
          <p:cNvPr id="1034" name="Line 10"/>
          <p:cNvSpPr>
            <a:spLocks noChangeShapeType="1"/>
          </p:cNvSpPr>
          <p:nvPr/>
        </p:nvSpPr>
        <p:spPr bwMode="auto">
          <a:xfrm>
            <a:off x="740236" y="914402"/>
            <a:ext cx="11350165" cy="1"/>
          </a:xfrm>
          <a:prstGeom prst="line">
            <a:avLst/>
          </a:prstGeom>
          <a:noFill/>
          <a:ln w="57150">
            <a:solidFill>
              <a:schemeClr val="folHlink"/>
            </a:solidFill>
            <a:round/>
            <a:headEnd/>
            <a:tailEnd/>
          </a:ln>
          <a:effectLst/>
        </p:spPr>
        <p:txBody>
          <a:bodyPr lIns="68580" tIns="34290" rIns="68580" bIns="34290"/>
          <a:lstStyle/>
          <a:p>
            <a:pPr fontAlgn="base">
              <a:spcBef>
                <a:spcPct val="0"/>
              </a:spcBef>
              <a:spcAft>
                <a:spcPct val="0"/>
              </a:spcAft>
            </a:pPr>
            <a:endParaRPr lang="en-US" sz="1800">
              <a:solidFill>
                <a:srgbClr val="000000"/>
              </a:solidFill>
              <a:latin typeface="Times New Roman" pitchFamily="18" charset="0"/>
            </a:endParaRPr>
          </a:p>
        </p:txBody>
      </p:sp>
      <p:sp>
        <p:nvSpPr>
          <p:cNvPr id="1038" name="Text Box 14"/>
          <p:cNvSpPr txBox="1">
            <a:spLocks noChangeArrowheads="1"/>
          </p:cNvSpPr>
          <p:nvPr/>
        </p:nvSpPr>
        <p:spPr bwMode="auto">
          <a:xfrm>
            <a:off x="5080000" y="609603"/>
            <a:ext cx="6299200" cy="207749"/>
          </a:xfrm>
          <a:prstGeom prst="rect">
            <a:avLst/>
          </a:prstGeom>
          <a:noFill/>
          <a:ln w="9525">
            <a:noFill/>
            <a:miter lim="800000"/>
            <a:headEnd/>
            <a:tailEnd/>
          </a:ln>
          <a:effectLst/>
        </p:spPr>
        <p:txBody>
          <a:bodyPr wrap="square" lIns="68580" tIns="34290" rIns="68580" bIns="34290">
            <a:spAutoFit/>
          </a:bodyPr>
          <a:lstStyle/>
          <a:p>
            <a:pPr algn="r" fontAlgn="base">
              <a:spcBef>
                <a:spcPct val="50000"/>
              </a:spcBef>
              <a:spcAft>
                <a:spcPct val="0"/>
              </a:spcAft>
            </a:pPr>
            <a:r>
              <a:rPr lang="en-US" sz="900" b="1" dirty="0">
                <a:solidFill>
                  <a:srgbClr val="000000"/>
                </a:solidFill>
              </a:rPr>
              <a:t>Treat yourself to better</a:t>
            </a:r>
            <a:r>
              <a:rPr lang="en-US" sz="900" b="1" baseline="0" dirty="0">
                <a:solidFill>
                  <a:srgbClr val="000000"/>
                </a:solidFill>
              </a:rPr>
              <a:t> rental service</a:t>
            </a:r>
            <a:r>
              <a:rPr lang="en-US" sz="900" b="1" dirty="0">
                <a:solidFill>
                  <a:srgbClr val="000000"/>
                </a:solidFill>
              </a:rPr>
              <a:t>.</a:t>
            </a:r>
          </a:p>
        </p:txBody>
      </p:sp>
      <p:sp>
        <p:nvSpPr>
          <p:cNvPr id="1039" name="Rectangle 15"/>
          <p:cNvSpPr>
            <a:spLocks noGrp="1" noChangeArrowheads="1"/>
          </p:cNvSpPr>
          <p:nvPr>
            <p:ph type="title"/>
          </p:nvPr>
        </p:nvSpPr>
        <p:spPr bwMode="auto">
          <a:xfrm>
            <a:off x="914400" y="1066800"/>
            <a:ext cx="10363200" cy="5334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p>
            <a:pPr lvl="0"/>
            <a:r>
              <a:rPr lang="en-US"/>
              <a:t>Click to edit Master title style</a:t>
            </a:r>
          </a:p>
        </p:txBody>
      </p:sp>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1526" y="76202"/>
            <a:ext cx="3403860" cy="799907"/>
          </a:xfrm>
          <a:prstGeom prst="rect">
            <a:avLst/>
          </a:prstGeom>
        </p:spPr>
      </p:pic>
    </p:spTree>
    <p:extLst>
      <p:ext uri="{BB962C8B-B14F-4D97-AF65-F5344CB8AC3E}">
        <p14:creationId xmlns:p14="http://schemas.microsoft.com/office/powerpoint/2010/main" val="191699274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1" fontAlgn="base" hangingPunct="1">
        <a:spcBef>
          <a:spcPct val="0"/>
        </a:spcBef>
        <a:spcAft>
          <a:spcPct val="0"/>
        </a:spcAft>
        <a:defRPr sz="1800">
          <a:solidFill>
            <a:schemeClr val="tx2"/>
          </a:solidFill>
          <a:latin typeface="+mj-lt"/>
          <a:ea typeface="+mj-ea"/>
          <a:cs typeface="+mj-cs"/>
        </a:defRPr>
      </a:lvl1pPr>
      <a:lvl2pPr algn="ctr" rtl="0" eaLnBrk="1" fontAlgn="base" hangingPunct="1">
        <a:spcBef>
          <a:spcPct val="0"/>
        </a:spcBef>
        <a:spcAft>
          <a:spcPct val="0"/>
        </a:spcAft>
        <a:defRPr sz="1800">
          <a:solidFill>
            <a:schemeClr val="tx2"/>
          </a:solidFill>
          <a:latin typeface="Verdana" pitchFamily="34" charset="0"/>
        </a:defRPr>
      </a:lvl2pPr>
      <a:lvl3pPr algn="ctr" rtl="0" eaLnBrk="1" fontAlgn="base" hangingPunct="1">
        <a:spcBef>
          <a:spcPct val="0"/>
        </a:spcBef>
        <a:spcAft>
          <a:spcPct val="0"/>
        </a:spcAft>
        <a:defRPr sz="1800">
          <a:solidFill>
            <a:schemeClr val="tx2"/>
          </a:solidFill>
          <a:latin typeface="Verdana" pitchFamily="34" charset="0"/>
        </a:defRPr>
      </a:lvl3pPr>
      <a:lvl4pPr algn="ctr" rtl="0" eaLnBrk="1" fontAlgn="base" hangingPunct="1">
        <a:spcBef>
          <a:spcPct val="0"/>
        </a:spcBef>
        <a:spcAft>
          <a:spcPct val="0"/>
        </a:spcAft>
        <a:defRPr sz="1800">
          <a:solidFill>
            <a:schemeClr val="tx2"/>
          </a:solidFill>
          <a:latin typeface="Verdana" pitchFamily="34" charset="0"/>
        </a:defRPr>
      </a:lvl4pPr>
      <a:lvl5pPr algn="ctr" rtl="0" eaLnBrk="1" fontAlgn="base" hangingPunct="1">
        <a:spcBef>
          <a:spcPct val="0"/>
        </a:spcBef>
        <a:spcAft>
          <a:spcPct val="0"/>
        </a:spcAft>
        <a:defRPr sz="1800">
          <a:solidFill>
            <a:schemeClr val="tx2"/>
          </a:solidFill>
          <a:latin typeface="Verdana" pitchFamily="34" charset="0"/>
        </a:defRPr>
      </a:lvl5pPr>
      <a:lvl6pPr marL="342900" algn="ctr" rtl="0" eaLnBrk="1" fontAlgn="base" hangingPunct="1">
        <a:spcBef>
          <a:spcPct val="0"/>
        </a:spcBef>
        <a:spcAft>
          <a:spcPct val="0"/>
        </a:spcAft>
        <a:defRPr sz="1800">
          <a:solidFill>
            <a:schemeClr val="tx2"/>
          </a:solidFill>
          <a:latin typeface="Verdana" pitchFamily="34" charset="0"/>
        </a:defRPr>
      </a:lvl6pPr>
      <a:lvl7pPr marL="685800" algn="ctr" rtl="0" eaLnBrk="1" fontAlgn="base" hangingPunct="1">
        <a:spcBef>
          <a:spcPct val="0"/>
        </a:spcBef>
        <a:spcAft>
          <a:spcPct val="0"/>
        </a:spcAft>
        <a:defRPr sz="1800">
          <a:solidFill>
            <a:schemeClr val="tx2"/>
          </a:solidFill>
          <a:latin typeface="Verdana" pitchFamily="34" charset="0"/>
        </a:defRPr>
      </a:lvl7pPr>
      <a:lvl8pPr marL="1028700" algn="ctr" rtl="0" eaLnBrk="1" fontAlgn="base" hangingPunct="1">
        <a:spcBef>
          <a:spcPct val="0"/>
        </a:spcBef>
        <a:spcAft>
          <a:spcPct val="0"/>
        </a:spcAft>
        <a:defRPr sz="1800">
          <a:solidFill>
            <a:schemeClr val="tx2"/>
          </a:solidFill>
          <a:latin typeface="Verdana" pitchFamily="34" charset="0"/>
        </a:defRPr>
      </a:lvl8pPr>
      <a:lvl9pPr marL="1371600" algn="ctr" rtl="0" eaLnBrk="1" fontAlgn="base" hangingPunct="1">
        <a:spcBef>
          <a:spcPct val="0"/>
        </a:spcBef>
        <a:spcAft>
          <a:spcPct val="0"/>
        </a:spcAft>
        <a:defRPr sz="1800">
          <a:solidFill>
            <a:schemeClr val="tx2"/>
          </a:solidFill>
          <a:latin typeface="Verdan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9.gif"/><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0.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2.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Master Silica Sampling Accuracy</a:t>
            </a:r>
            <a:endParaRPr dirty="0"/>
          </a:p>
        </p:txBody>
      </p:sp>
      <p:sp>
        <p:nvSpPr>
          <p:cNvPr id="3" name="Subtitle 2"/>
          <p:cNvSpPr>
            <a:spLocks noGrp="1"/>
          </p:cNvSpPr>
          <p:nvPr>
            <p:ph type="subTitle" idx="1"/>
          </p:nvPr>
        </p:nvSpPr>
        <p:spPr>
          <a:xfrm>
            <a:off x="914400" y="3921033"/>
            <a:ext cx="10881360" cy="2048445"/>
          </a:xfrm>
        </p:spPr>
        <p:txBody>
          <a:bodyPr>
            <a:normAutofit fontScale="92500" lnSpcReduction="10000"/>
          </a:bodyPr>
          <a:lstStyle/>
          <a:p>
            <a:r>
              <a:rPr dirty="0">
                <a:solidFill>
                  <a:schemeClr val="tx1"/>
                </a:solidFill>
              </a:rPr>
              <a:t>Understanding the Dynamics of </a:t>
            </a:r>
            <a:r>
              <a:rPr lang="en-US" dirty="0">
                <a:solidFill>
                  <a:schemeClr val="tx1"/>
                </a:solidFill>
              </a:rPr>
              <a:t>Size Selective Samplers and Why the PPI Makes Sense</a:t>
            </a:r>
          </a:p>
          <a:p>
            <a:endParaRPr dirty="0">
              <a:solidFill>
                <a:schemeClr val="tx1"/>
              </a:solidFill>
            </a:endParaRPr>
          </a:p>
          <a:p>
            <a:r>
              <a:rPr lang="en-US" dirty="0">
                <a:solidFill>
                  <a:schemeClr val="tx1"/>
                </a:solidFill>
              </a:rPr>
              <a:t>Dusty Ott, CIH</a:t>
            </a:r>
            <a:endParaRPr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ABF0-8953-8B7B-0789-577093E1D675}"/>
              </a:ext>
            </a:extLst>
          </p:cNvPr>
          <p:cNvSpPr>
            <a:spLocks noGrp="1"/>
          </p:cNvSpPr>
          <p:nvPr>
            <p:ph type="title"/>
          </p:nvPr>
        </p:nvSpPr>
        <p:spPr>
          <a:xfrm>
            <a:off x="1395306" y="229347"/>
            <a:ext cx="9401387" cy="1143000"/>
          </a:xfrm>
        </p:spPr>
        <p:txBody>
          <a:bodyPr/>
          <a:lstStyle/>
          <a:p>
            <a:r>
              <a:rPr lang="en-US" dirty="0"/>
              <a:t>Size selective samplers</a:t>
            </a:r>
          </a:p>
        </p:txBody>
      </p:sp>
      <p:pic>
        <p:nvPicPr>
          <p:cNvPr id="5122" name="Picture 2" descr="Sioutas Five-stage Cascade Impactor | Order High-Quality Sioutas Five-stage  Cascade Impactor Products at SKC, Inc.">
            <a:extLst>
              <a:ext uri="{FF2B5EF4-FFF2-40B4-BE49-F238E27FC236}">
                <a16:creationId xmlns:a16="http://schemas.microsoft.com/office/drawing/2014/main" id="{0A9C2B01-18CC-4DA4-DAD7-F84B06C65B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63870" y="1133663"/>
            <a:ext cx="1826684" cy="18266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rallel Particle Impactor (PPI), Respirable, Aluminum, 2 L/min | Order  High-Quality Parallel Particle Impactor (PPI), Respirable, Aluminum, 2  L/min Products at SKC, Inc.">
            <a:extLst>
              <a:ext uri="{FF2B5EF4-FFF2-40B4-BE49-F238E27FC236}">
                <a16:creationId xmlns:a16="http://schemas.microsoft.com/office/drawing/2014/main" id="{DCA98764-B08C-44E1-3A52-37A076D68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432" y="1273351"/>
            <a:ext cx="3546568" cy="4311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05F9ED8-D703-1114-5A60-BC9D9CD2E819}"/>
              </a:ext>
            </a:extLst>
          </p:cNvPr>
          <p:cNvPicPr>
            <a:picLocks noChangeAspect="1"/>
          </p:cNvPicPr>
          <p:nvPr/>
        </p:nvPicPr>
        <p:blipFill>
          <a:blip r:embed="rId4"/>
          <a:stretch>
            <a:fillRect/>
          </a:stretch>
        </p:blipFill>
        <p:spPr>
          <a:xfrm>
            <a:off x="6609183" y="5075861"/>
            <a:ext cx="1581371" cy="1552792"/>
          </a:xfrm>
          <a:prstGeom prst="rect">
            <a:avLst/>
          </a:prstGeom>
        </p:spPr>
      </p:pic>
      <p:pic>
        <p:nvPicPr>
          <p:cNvPr id="11" name="Picture 10">
            <a:extLst>
              <a:ext uri="{FF2B5EF4-FFF2-40B4-BE49-F238E27FC236}">
                <a16:creationId xmlns:a16="http://schemas.microsoft.com/office/drawing/2014/main" id="{9552805A-F21A-BFD7-D96D-1DD9A0891DDD}"/>
              </a:ext>
            </a:extLst>
          </p:cNvPr>
          <p:cNvPicPr>
            <a:picLocks noChangeAspect="1"/>
          </p:cNvPicPr>
          <p:nvPr/>
        </p:nvPicPr>
        <p:blipFill>
          <a:blip r:embed="rId5"/>
          <a:stretch>
            <a:fillRect/>
          </a:stretch>
        </p:blipFill>
        <p:spPr>
          <a:xfrm>
            <a:off x="6799710" y="3243173"/>
            <a:ext cx="1390844" cy="1457528"/>
          </a:xfrm>
          <a:prstGeom prst="rect">
            <a:avLst/>
          </a:prstGeom>
        </p:spPr>
      </p:pic>
      <p:pic>
        <p:nvPicPr>
          <p:cNvPr id="13" name="Picture 12">
            <a:extLst>
              <a:ext uri="{FF2B5EF4-FFF2-40B4-BE49-F238E27FC236}">
                <a16:creationId xmlns:a16="http://schemas.microsoft.com/office/drawing/2014/main" id="{FD9B41B1-C6A5-7CB1-9080-87D59B53214D}"/>
              </a:ext>
            </a:extLst>
          </p:cNvPr>
          <p:cNvPicPr>
            <a:picLocks noChangeAspect="1"/>
          </p:cNvPicPr>
          <p:nvPr/>
        </p:nvPicPr>
        <p:blipFill rotWithShape="1">
          <a:blip r:embed="rId6"/>
          <a:srcRect b="2896"/>
          <a:stretch/>
        </p:blipFill>
        <p:spPr>
          <a:xfrm>
            <a:off x="2812730" y="1372347"/>
            <a:ext cx="1257503" cy="1722054"/>
          </a:xfrm>
          <a:prstGeom prst="rect">
            <a:avLst/>
          </a:prstGeom>
        </p:spPr>
      </p:pic>
      <p:pic>
        <p:nvPicPr>
          <p:cNvPr id="15" name="Picture 14">
            <a:extLst>
              <a:ext uri="{FF2B5EF4-FFF2-40B4-BE49-F238E27FC236}">
                <a16:creationId xmlns:a16="http://schemas.microsoft.com/office/drawing/2014/main" id="{34E61356-A720-B7A2-483C-C2073FB0960D}"/>
              </a:ext>
            </a:extLst>
          </p:cNvPr>
          <p:cNvPicPr>
            <a:picLocks noChangeAspect="1"/>
          </p:cNvPicPr>
          <p:nvPr/>
        </p:nvPicPr>
        <p:blipFill>
          <a:blip r:embed="rId7"/>
          <a:stretch>
            <a:fillRect/>
          </a:stretch>
        </p:blipFill>
        <p:spPr>
          <a:xfrm>
            <a:off x="2812730" y="4306574"/>
            <a:ext cx="1105054" cy="2095792"/>
          </a:xfrm>
          <a:prstGeom prst="rect">
            <a:avLst/>
          </a:prstGeom>
        </p:spPr>
      </p:pic>
      <p:pic>
        <p:nvPicPr>
          <p:cNvPr id="18" name="Picture 17">
            <a:extLst>
              <a:ext uri="{FF2B5EF4-FFF2-40B4-BE49-F238E27FC236}">
                <a16:creationId xmlns:a16="http://schemas.microsoft.com/office/drawing/2014/main" id="{3832B5D6-E1FD-9C24-E420-E972AF268BC7}"/>
              </a:ext>
            </a:extLst>
          </p:cNvPr>
          <p:cNvPicPr>
            <a:picLocks noChangeAspect="1"/>
          </p:cNvPicPr>
          <p:nvPr/>
        </p:nvPicPr>
        <p:blipFill>
          <a:blip r:embed="rId8"/>
          <a:stretch>
            <a:fillRect/>
          </a:stretch>
        </p:blipFill>
        <p:spPr>
          <a:xfrm>
            <a:off x="117456" y="320506"/>
            <a:ext cx="2788304" cy="6271271"/>
          </a:xfrm>
          <a:prstGeom prst="rect">
            <a:avLst/>
          </a:prstGeom>
        </p:spPr>
      </p:pic>
      <p:pic>
        <p:nvPicPr>
          <p:cNvPr id="4" name="Picture 3">
            <a:extLst>
              <a:ext uri="{FF2B5EF4-FFF2-40B4-BE49-F238E27FC236}">
                <a16:creationId xmlns:a16="http://schemas.microsoft.com/office/drawing/2014/main" id="{ABE5E1CC-859C-549D-62D9-D04595996711}"/>
              </a:ext>
            </a:extLst>
          </p:cNvPr>
          <p:cNvPicPr>
            <a:picLocks noChangeAspect="1"/>
          </p:cNvPicPr>
          <p:nvPr/>
        </p:nvPicPr>
        <p:blipFill>
          <a:blip r:embed="rId9"/>
          <a:stretch>
            <a:fillRect/>
          </a:stretch>
        </p:blipFill>
        <p:spPr>
          <a:xfrm>
            <a:off x="3789028" y="2048882"/>
            <a:ext cx="2365277" cy="3535766"/>
          </a:xfrm>
          <a:prstGeom prst="rect">
            <a:avLst/>
          </a:prstGeom>
        </p:spPr>
      </p:pic>
    </p:spTree>
    <p:extLst>
      <p:ext uri="{BB962C8B-B14F-4D97-AF65-F5344CB8AC3E}">
        <p14:creationId xmlns:p14="http://schemas.microsoft.com/office/powerpoint/2010/main" val="252090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Basic Principles of </a:t>
            </a:r>
            <a:r>
              <a:rPr lang="en-US" dirty="0"/>
              <a:t>Cyclone</a:t>
            </a:r>
            <a:r>
              <a:rPr dirty="0"/>
              <a:t> Operation</a:t>
            </a:r>
          </a:p>
        </p:txBody>
      </p:sp>
      <p:sp>
        <p:nvSpPr>
          <p:cNvPr id="3" name="Content Placeholder 2"/>
          <p:cNvSpPr>
            <a:spLocks noGrp="1"/>
          </p:cNvSpPr>
          <p:nvPr>
            <p:ph idx="1"/>
          </p:nvPr>
        </p:nvSpPr>
        <p:spPr>
          <a:xfrm>
            <a:off x="250614" y="1305559"/>
            <a:ext cx="6319520" cy="4900505"/>
          </a:xfrm>
        </p:spPr>
        <p:txBody>
          <a:bodyPr>
            <a:normAutofit fontScale="70000" lnSpcReduction="20000"/>
          </a:bodyPr>
          <a:lstStyle/>
          <a:p>
            <a:endParaRPr dirty="0">
              <a:solidFill>
                <a:schemeClr val="tx1"/>
              </a:solidFill>
            </a:endParaRPr>
          </a:p>
          <a:p>
            <a:r>
              <a:rPr lang="en-US" b="1" dirty="0">
                <a:solidFill>
                  <a:schemeClr val="tx1"/>
                </a:solidFill>
              </a:rPr>
              <a:t>Inlet Flow: </a:t>
            </a:r>
            <a:r>
              <a:rPr lang="en-US" dirty="0">
                <a:solidFill>
                  <a:schemeClr val="tx1"/>
                </a:solidFill>
              </a:rPr>
              <a:t>Contaminated air enters the cyclone separator at high speed through a tangential inlet.</a:t>
            </a:r>
          </a:p>
          <a:p>
            <a:r>
              <a:rPr lang="en-US" b="1" dirty="0">
                <a:solidFill>
                  <a:schemeClr val="tx1"/>
                </a:solidFill>
              </a:rPr>
              <a:t>Vortex Formation: </a:t>
            </a:r>
            <a:r>
              <a:rPr lang="en-US" dirty="0">
                <a:solidFill>
                  <a:schemeClr val="tx1"/>
                </a:solidFill>
              </a:rPr>
              <a:t>The air spirals downward in a circular motion inside the cyclone, creating a strong centrifugal force.</a:t>
            </a:r>
          </a:p>
          <a:p>
            <a:r>
              <a:rPr lang="en-US" b="1" dirty="0">
                <a:solidFill>
                  <a:schemeClr val="tx1"/>
                </a:solidFill>
              </a:rPr>
              <a:t>Particle Separation: </a:t>
            </a:r>
            <a:r>
              <a:rPr lang="en-US" dirty="0">
                <a:solidFill>
                  <a:schemeClr val="tx1"/>
                </a:solidFill>
              </a:rPr>
              <a:t>The centrifugal force causes heavier particles to move outward toward the cyclone walls. These particles lose momentum, slide down the walls, and are collected in a hopper at the bottom.</a:t>
            </a:r>
          </a:p>
          <a:p>
            <a:r>
              <a:rPr lang="en-US" b="1" dirty="0">
                <a:solidFill>
                  <a:schemeClr val="tx1"/>
                </a:solidFill>
              </a:rPr>
              <a:t>Clean(er) Air Exit: </a:t>
            </a:r>
            <a:r>
              <a:rPr lang="en-US" dirty="0">
                <a:solidFill>
                  <a:schemeClr val="tx1"/>
                </a:solidFill>
              </a:rPr>
              <a:t>The cleaned air, now free of heavier particulates, moves inward to the center of the cyclone and exits through an outlet pipe called a vortex finder at the top.</a:t>
            </a:r>
            <a:endParaRPr dirty="0">
              <a:solidFill>
                <a:schemeClr val="tx1"/>
              </a:solidFill>
            </a:endParaRPr>
          </a:p>
        </p:txBody>
      </p:sp>
      <p:pic>
        <p:nvPicPr>
          <p:cNvPr id="4" name="Picture 2" descr="Cyclone separator diagram | Cyclone separator images | Diagram of cyclone  separator | Welded metal projects, Cyclone, Shop dust collection">
            <a:extLst>
              <a:ext uri="{FF2B5EF4-FFF2-40B4-BE49-F238E27FC236}">
                <a16:creationId xmlns:a16="http://schemas.microsoft.com/office/drawing/2014/main" id="{9607C58E-47DA-5405-E8C7-0EAE0EC912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51673" y="1305559"/>
            <a:ext cx="3087259" cy="5124083"/>
          </a:xfrm>
          <a:prstGeom prst="rect">
            <a:avLst/>
          </a:prstGeom>
          <a:solidFill>
            <a:srgbClr val="FFFFFF"/>
          </a:solidFill>
        </p:spPr>
      </p:pic>
      <p:pic>
        <p:nvPicPr>
          <p:cNvPr id="1026" name="Picture 2" descr="Cyclone separator - Energy Education">
            <a:extLst>
              <a:ext uri="{FF2B5EF4-FFF2-40B4-BE49-F238E27FC236}">
                <a16:creationId xmlns:a16="http://schemas.microsoft.com/office/drawing/2014/main" id="{8E9E5637-3F7E-A155-D0B5-261BA034D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438" y="1161160"/>
            <a:ext cx="5064548" cy="552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8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17" y="378604"/>
            <a:ext cx="11582400" cy="1143000"/>
          </a:xfrm>
        </p:spPr>
        <p:txBody>
          <a:bodyPr anchor="ctr">
            <a:normAutofit/>
          </a:bodyPr>
          <a:lstStyle/>
          <a:p>
            <a:pPr>
              <a:lnSpc>
                <a:spcPct val="90000"/>
              </a:lnSpc>
            </a:pPr>
            <a:r>
              <a:rPr lang="en-US" sz="3700" dirty="0"/>
              <a:t>Factors Influencing Cyclone Collection Efficiency</a:t>
            </a:r>
          </a:p>
        </p:txBody>
      </p:sp>
      <p:sp>
        <p:nvSpPr>
          <p:cNvPr id="3" name="Content Placeholder 2"/>
          <p:cNvSpPr>
            <a:spLocks noGrp="1"/>
          </p:cNvSpPr>
          <p:nvPr>
            <p:ph sz="half" idx="2"/>
          </p:nvPr>
        </p:nvSpPr>
        <p:spPr>
          <a:xfrm>
            <a:off x="609600" y="1423851"/>
            <a:ext cx="5386917" cy="4702312"/>
          </a:xfrm>
        </p:spPr>
        <p:txBody>
          <a:bodyPr>
            <a:normAutofit fontScale="77500" lnSpcReduction="20000"/>
          </a:bodyPr>
          <a:lstStyle/>
          <a:p>
            <a:endParaRPr dirty="0">
              <a:solidFill>
                <a:schemeClr val="tx1"/>
              </a:solidFill>
            </a:endParaRPr>
          </a:p>
          <a:p>
            <a:r>
              <a:rPr lang="en-US" dirty="0">
                <a:solidFill>
                  <a:schemeClr val="tx1"/>
                </a:solidFill>
              </a:rPr>
              <a:t>Particle Size Distribution</a:t>
            </a:r>
          </a:p>
          <a:p>
            <a:pPr lvl="1"/>
            <a:r>
              <a:rPr lang="en-US" dirty="0">
                <a:solidFill>
                  <a:schemeClr val="tx1"/>
                </a:solidFill>
              </a:rPr>
              <a:t>Cyclones are not very efficient at collecting small particles (this works in our favor)</a:t>
            </a:r>
          </a:p>
          <a:p>
            <a:r>
              <a:rPr lang="en-US" dirty="0">
                <a:solidFill>
                  <a:schemeClr val="tx1"/>
                </a:solidFill>
              </a:rPr>
              <a:t>Design Parameters</a:t>
            </a:r>
          </a:p>
          <a:p>
            <a:pPr lvl="1"/>
            <a:r>
              <a:rPr lang="en-US" dirty="0">
                <a:solidFill>
                  <a:schemeClr val="tx1"/>
                </a:solidFill>
              </a:rPr>
              <a:t>Diameter, length, etc.</a:t>
            </a:r>
          </a:p>
          <a:p>
            <a:r>
              <a:rPr lang="en-US" dirty="0">
                <a:solidFill>
                  <a:schemeClr val="tx1"/>
                </a:solidFill>
              </a:rPr>
              <a:t>Inlet Flow Rate and Velocity</a:t>
            </a:r>
          </a:p>
          <a:p>
            <a:pPr lvl="1"/>
            <a:r>
              <a:rPr lang="en-US" dirty="0">
                <a:solidFill>
                  <a:schemeClr val="tx1"/>
                </a:solidFill>
              </a:rPr>
              <a:t>Too high can cause turbulence and/or re-entrainment of particles</a:t>
            </a:r>
          </a:p>
          <a:p>
            <a:pPr lvl="1"/>
            <a:r>
              <a:rPr lang="en-US" dirty="0">
                <a:solidFill>
                  <a:schemeClr val="tx1"/>
                </a:solidFill>
              </a:rPr>
              <a:t>Too low will have insufficient centrifugal force to separate particles effectively </a:t>
            </a:r>
          </a:p>
          <a:p>
            <a:r>
              <a:rPr lang="en-US" dirty="0">
                <a:solidFill>
                  <a:schemeClr val="tx1"/>
                </a:solidFill>
              </a:rPr>
              <a:t>Operating Conditions</a:t>
            </a:r>
          </a:p>
          <a:p>
            <a:pPr lvl="1"/>
            <a:r>
              <a:rPr lang="en-US" dirty="0">
                <a:solidFill>
                  <a:schemeClr val="tx1"/>
                </a:solidFill>
              </a:rPr>
              <a:t>Temperature and Humidly</a:t>
            </a:r>
          </a:p>
          <a:p>
            <a:pPr lvl="1"/>
            <a:r>
              <a:rPr lang="en-US" dirty="0">
                <a:solidFill>
                  <a:schemeClr val="tx1"/>
                </a:solidFill>
              </a:rPr>
              <a:t>High/low concentration of dust in the air</a:t>
            </a:r>
          </a:p>
          <a:p>
            <a:r>
              <a:rPr lang="en-US" dirty="0">
                <a:solidFill>
                  <a:schemeClr val="tx1"/>
                </a:solidFill>
              </a:rPr>
              <a:t>Maintenance and Wear</a:t>
            </a:r>
          </a:p>
          <a:p>
            <a:pPr lvl="1"/>
            <a:r>
              <a:rPr lang="en-US" b="1" dirty="0">
                <a:solidFill>
                  <a:schemeClr val="tx1"/>
                </a:solidFill>
              </a:rPr>
              <a:t>Cyclone walls can be loaded with dust </a:t>
            </a:r>
            <a:r>
              <a:rPr lang="en-US" dirty="0">
                <a:solidFill>
                  <a:schemeClr val="tx1"/>
                </a:solidFill>
              </a:rPr>
              <a:t>if not cleaned, changing the internal geometry and flow</a:t>
            </a:r>
          </a:p>
          <a:p>
            <a:pPr lvl="1"/>
            <a:r>
              <a:rPr lang="en-US" dirty="0">
                <a:solidFill>
                  <a:schemeClr val="tx1"/>
                </a:solidFill>
              </a:rPr>
              <a:t>Blockages of the inlet affecting flow </a:t>
            </a:r>
          </a:p>
        </p:txBody>
      </p:sp>
      <p:sp>
        <p:nvSpPr>
          <p:cNvPr id="4" name="AutoShape 2" descr="Cyclone Dust Collector - Airex Industries">
            <a:extLst>
              <a:ext uri="{FF2B5EF4-FFF2-40B4-BE49-F238E27FC236}">
                <a16:creationId xmlns:a16="http://schemas.microsoft.com/office/drawing/2014/main" id="{0AEDF11C-A2E2-803B-3548-24AC0A2EC739}"/>
              </a:ext>
            </a:extLst>
          </p:cNvPr>
          <p:cNvSpPr>
            <a:spLocks noChangeAspect="1" noChangeArrowheads="1"/>
          </p:cNvSpPr>
          <p:nvPr/>
        </p:nvSpPr>
        <p:spPr bwMode="auto">
          <a:xfrm>
            <a:off x="5943599" y="3276599"/>
            <a:ext cx="2821577" cy="2821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Dust collector CYCLONE: dust separator for solid particles">
            <a:extLst>
              <a:ext uri="{FF2B5EF4-FFF2-40B4-BE49-F238E27FC236}">
                <a16:creationId xmlns:a16="http://schemas.microsoft.com/office/drawing/2014/main" id="{01C58CCB-F139-22C1-C9BD-AEA40741E3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6844937" y="1385660"/>
            <a:ext cx="3579223" cy="4876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0B58-7649-8397-DAE7-DC2C41F7B255}"/>
              </a:ext>
            </a:extLst>
          </p:cNvPr>
          <p:cNvSpPr>
            <a:spLocks noGrp="1"/>
          </p:cNvSpPr>
          <p:nvPr>
            <p:ph type="title"/>
          </p:nvPr>
        </p:nvSpPr>
        <p:spPr>
          <a:xfrm>
            <a:off x="609600" y="274638"/>
            <a:ext cx="5172433" cy="1143000"/>
          </a:xfrm>
        </p:spPr>
        <p:txBody>
          <a:bodyPr/>
          <a:lstStyle/>
          <a:p>
            <a:r>
              <a:rPr lang="en-US" dirty="0"/>
              <a:t>What’s Inside?</a:t>
            </a:r>
          </a:p>
        </p:txBody>
      </p:sp>
      <p:sp>
        <p:nvSpPr>
          <p:cNvPr id="7" name="AutoShape 2">
            <a:extLst>
              <a:ext uri="{FF2B5EF4-FFF2-40B4-BE49-F238E27FC236}">
                <a16:creationId xmlns:a16="http://schemas.microsoft.com/office/drawing/2014/main" id="{0F024E6E-DB4F-9548-816B-8CAAEF4C5735}"/>
              </a:ext>
            </a:extLst>
          </p:cNvPr>
          <p:cNvSpPr>
            <a:spLocks noChangeAspect="1" noChangeArrowheads="1"/>
          </p:cNvSpPr>
          <p:nvPr/>
        </p:nvSpPr>
        <p:spPr bwMode="auto">
          <a:xfrm>
            <a:off x="5024438" y="1347788"/>
            <a:ext cx="2143125" cy="4162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a:extLst>
              <a:ext uri="{FF2B5EF4-FFF2-40B4-BE49-F238E27FC236}">
                <a16:creationId xmlns:a16="http://schemas.microsoft.com/office/drawing/2014/main" id="{10DBE0EC-980F-4AE0-754D-56E46DF779A4}"/>
              </a:ext>
            </a:extLst>
          </p:cNvPr>
          <p:cNvSpPr>
            <a:spLocks noChangeAspect="1" noChangeArrowheads="1"/>
          </p:cNvSpPr>
          <p:nvPr/>
        </p:nvSpPr>
        <p:spPr bwMode="auto">
          <a:xfrm>
            <a:off x="3286161" y="1417638"/>
            <a:ext cx="2143125" cy="4162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EAA2A3C7-6DEE-54A7-B5F0-369C4BF14D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54535ACF-34DC-5C02-2388-471356BC77C1}"/>
              </a:ext>
            </a:extLst>
          </p:cNvPr>
          <p:cNvPicPr>
            <a:picLocks noChangeAspect="1"/>
          </p:cNvPicPr>
          <p:nvPr/>
        </p:nvPicPr>
        <p:blipFill>
          <a:blip r:embed="rId2"/>
          <a:stretch>
            <a:fillRect/>
          </a:stretch>
        </p:blipFill>
        <p:spPr>
          <a:xfrm>
            <a:off x="446311" y="1629419"/>
            <a:ext cx="2203145" cy="4272929"/>
          </a:xfrm>
          <a:prstGeom prst="rect">
            <a:avLst/>
          </a:prstGeom>
        </p:spPr>
      </p:pic>
      <p:pic>
        <p:nvPicPr>
          <p:cNvPr id="11" name="Picture 10">
            <a:extLst>
              <a:ext uri="{FF2B5EF4-FFF2-40B4-BE49-F238E27FC236}">
                <a16:creationId xmlns:a16="http://schemas.microsoft.com/office/drawing/2014/main" id="{5FE34132-1EE9-C2C0-D8E7-68F88FFF4D18}"/>
              </a:ext>
            </a:extLst>
          </p:cNvPr>
          <p:cNvPicPr>
            <a:picLocks noChangeAspect="1"/>
          </p:cNvPicPr>
          <p:nvPr/>
        </p:nvPicPr>
        <p:blipFill>
          <a:blip r:embed="rId3"/>
          <a:stretch>
            <a:fillRect/>
          </a:stretch>
        </p:blipFill>
        <p:spPr>
          <a:xfrm>
            <a:off x="2892833" y="1629418"/>
            <a:ext cx="2070193" cy="4272929"/>
          </a:xfrm>
          <a:prstGeom prst="rect">
            <a:avLst/>
          </a:prstGeom>
        </p:spPr>
      </p:pic>
      <p:pic>
        <p:nvPicPr>
          <p:cNvPr id="12" name="Picture 11">
            <a:extLst>
              <a:ext uri="{FF2B5EF4-FFF2-40B4-BE49-F238E27FC236}">
                <a16:creationId xmlns:a16="http://schemas.microsoft.com/office/drawing/2014/main" id="{116E375F-5952-1336-94C5-D4CA866843ED}"/>
              </a:ext>
            </a:extLst>
          </p:cNvPr>
          <p:cNvPicPr>
            <a:picLocks noChangeAspect="1"/>
          </p:cNvPicPr>
          <p:nvPr/>
        </p:nvPicPr>
        <p:blipFill>
          <a:blip r:embed="rId4"/>
          <a:stretch>
            <a:fillRect/>
          </a:stretch>
        </p:blipFill>
        <p:spPr>
          <a:xfrm>
            <a:off x="5206403" y="1629419"/>
            <a:ext cx="2679438" cy="4264189"/>
          </a:xfrm>
          <a:prstGeom prst="rect">
            <a:avLst/>
          </a:prstGeom>
        </p:spPr>
      </p:pic>
      <p:pic>
        <p:nvPicPr>
          <p:cNvPr id="13" name="Picture 12">
            <a:extLst>
              <a:ext uri="{FF2B5EF4-FFF2-40B4-BE49-F238E27FC236}">
                <a16:creationId xmlns:a16="http://schemas.microsoft.com/office/drawing/2014/main" id="{CF3CEE8F-444D-4B1E-5CB7-37EBA24B0338}"/>
              </a:ext>
            </a:extLst>
          </p:cNvPr>
          <p:cNvPicPr>
            <a:picLocks noChangeAspect="1"/>
          </p:cNvPicPr>
          <p:nvPr/>
        </p:nvPicPr>
        <p:blipFill>
          <a:blip r:embed="rId5"/>
          <a:stretch>
            <a:fillRect/>
          </a:stretch>
        </p:blipFill>
        <p:spPr>
          <a:xfrm>
            <a:off x="8005136" y="591267"/>
            <a:ext cx="3834421" cy="3062896"/>
          </a:xfrm>
          <a:prstGeom prst="rect">
            <a:avLst/>
          </a:prstGeom>
        </p:spPr>
      </p:pic>
      <p:pic>
        <p:nvPicPr>
          <p:cNvPr id="14" name="Picture 13">
            <a:extLst>
              <a:ext uri="{FF2B5EF4-FFF2-40B4-BE49-F238E27FC236}">
                <a16:creationId xmlns:a16="http://schemas.microsoft.com/office/drawing/2014/main" id="{94D46672-4FB2-EA98-458A-7841A410EC62}"/>
              </a:ext>
            </a:extLst>
          </p:cNvPr>
          <p:cNvPicPr>
            <a:picLocks noChangeAspect="1"/>
          </p:cNvPicPr>
          <p:nvPr/>
        </p:nvPicPr>
        <p:blipFill>
          <a:blip r:embed="rId6"/>
          <a:stretch>
            <a:fillRect/>
          </a:stretch>
        </p:blipFill>
        <p:spPr>
          <a:xfrm>
            <a:off x="8105847" y="3816515"/>
            <a:ext cx="3971441" cy="2953394"/>
          </a:xfrm>
          <a:prstGeom prst="rect">
            <a:avLst/>
          </a:prstGeom>
        </p:spPr>
      </p:pic>
    </p:spTree>
    <p:extLst>
      <p:ext uri="{BB962C8B-B14F-4D97-AF65-F5344CB8AC3E}">
        <p14:creationId xmlns:p14="http://schemas.microsoft.com/office/powerpoint/2010/main" val="2360592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Basic Principles of </a:t>
            </a:r>
            <a:r>
              <a:rPr lang="en-US" dirty="0"/>
              <a:t>Impactor</a:t>
            </a:r>
            <a:r>
              <a:rPr dirty="0"/>
              <a:t> Operation</a:t>
            </a:r>
          </a:p>
        </p:txBody>
      </p:sp>
      <p:sp>
        <p:nvSpPr>
          <p:cNvPr id="3" name="Content Placeholder 2"/>
          <p:cNvSpPr>
            <a:spLocks noGrp="1"/>
          </p:cNvSpPr>
          <p:nvPr>
            <p:ph idx="1"/>
          </p:nvPr>
        </p:nvSpPr>
        <p:spPr>
          <a:xfrm>
            <a:off x="392853" y="1581575"/>
            <a:ext cx="7220373" cy="4525963"/>
          </a:xfrm>
        </p:spPr>
        <p:txBody>
          <a:bodyPr>
            <a:normAutofit fontScale="70000" lnSpcReduction="20000"/>
          </a:bodyPr>
          <a:lstStyle/>
          <a:p>
            <a:r>
              <a:rPr lang="en-US" b="1" dirty="0">
                <a:solidFill>
                  <a:schemeClr val="tx1"/>
                </a:solidFill>
              </a:rPr>
              <a:t>Air Intake: </a:t>
            </a:r>
            <a:r>
              <a:rPr lang="en-US" dirty="0">
                <a:solidFill>
                  <a:schemeClr val="tx1"/>
                </a:solidFill>
              </a:rPr>
              <a:t>Air is drawn into the impactor through an inlet.</a:t>
            </a:r>
          </a:p>
          <a:p>
            <a:r>
              <a:rPr lang="en-US" b="1" dirty="0">
                <a:solidFill>
                  <a:schemeClr val="tx1"/>
                </a:solidFill>
              </a:rPr>
              <a:t>Velocity Increase: </a:t>
            </a:r>
            <a:r>
              <a:rPr lang="en-US" dirty="0">
                <a:solidFill>
                  <a:schemeClr val="tx1"/>
                </a:solidFill>
              </a:rPr>
              <a:t>As the air passes through one or more nozzles, it accelerates, increasing the air velocity.</a:t>
            </a:r>
          </a:p>
          <a:p>
            <a:r>
              <a:rPr lang="en-US" b="1" dirty="0">
                <a:solidFill>
                  <a:schemeClr val="tx1"/>
                </a:solidFill>
              </a:rPr>
              <a:t>Impaction Plate: </a:t>
            </a:r>
            <a:r>
              <a:rPr lang="en-US" dirty="0">
                <a:solidFill>
                  <a:schemeClr val="tx1"/>
                </a:solidFill>
              </a:rPr>
              <a:t>The accelerated air stream directs particles towards an impaction plate positioned in the path of the flow. Larger particles, due to their greater inertia, cannot follow the air stream and impact on the plate, where they are collected.</a:t>
            </a:r>
          </a:p>
          <a:p>
            <a:r>
              <a:rPr lang="en-US" b="1" dirty="0">
                <a:solidFill>
                  <a:schemeClr val="tx1"/>
                </a:solidFill>
              </a:rPr>
              <a:t>Smaller Particles: </a:t>
            </a:r>
            <a:r>
              <a:rPr lang="en-US" dirty="0">
                <a:solidFill>
                  <a:schemeClr val="tx1"/>
                </a:solidFill>
              </a:rPr>
              <a:t>Smaller particles, with less inertia, remain in the air stream and are carried to subsequent stages of the impactor or exit the device, depending on the design.</a:t>
            </a:r>
            <a:endParaRPr dirty="0">
              <a:solidFill>
                <a:schemeClr val="tx1"/>
              </a:solidFill>
            </a:endParaRPr>
          </a:p>
        </p:txBody>
      </p:sp>
      <p:pic>
        <p:nvPicPr>
          <p:cNvPr id="4098" name="Picture 2" descr="Cascade impactor - Wikipedia">
            <a:extLst>
              <a:ext uri="{FF2B5EF4-FFF2-40B4-BE49-F238E27FC236}">
                <a16:creationId xmlns:a16="http://schemas.microsoft.com/office/drawing/2014/main" id="{0DFA41E6-4C18-6B60-30AC-024E78FA9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957" y="1097809"/>
            <a:ext cx="4410452" cy="5485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3CE5-B7CF-4BAC-BCCB-6F7D2E231AA9}"/>
              </a:ext>
            </a:extLst>
          </p:cNvPr>
          <p:cNvSpPr>
            <a:spLocks noGrp="1"/>
          </p:cNvSpPr>
          <p:nvPr>
            <p:ph type="title"/>
          </p:nvPr>
        </p:nvSpPr>
        <p:spPr>
          <a:xfrm>
            <a:off x="2590800" y="160336"/>
            <a:ext cx="6477000" cy="1143000"/>
          </a:xfrm>
        </p:spPr>
        <p:txBody>
          <a:bodyPr>
            <a:normAutofit/>
          </a:bodyPr>
          <a:lstStyle/>
          <a:p>
            <a:pPr algn="r"/>
            <a:r>
              <a:rPr lang="es-US" dirty="0"/>
              <a:t>Principle of Operation</a:t>
            </a:r>
          </a:p>
        </p:txBody>
      </p:sp>
      <p:sp>
        <p:nvSpPr>
          <p:cNvPr id="4" name="Content Placeholder 3">
            <a:extLst>
              <a:ext uri="{FF2B5EF4-FFF2-40B4-BE49-F238E27FC236}">
                <a16:creationId xmlns:a16="http://schemas.microsoft.com/office/drawing/2014/main" id="{53D0D6B5-8607-45BC-8CF8-57BAA0773E13}"/>
              </a:ext>
            </a:extLst>
          </p:cNvPr>
          <p:cNvSpPr>
            <a:spLocks noGrp="1"/>
          </p:cNvSpPr>
          <p:nvPr>
            <p:ph sz="half" idx="1"/>
          </p:nvPr>
        </p:nvSpPr>
        <p:spPr>
          <a:xfrm>
            <a:off x="381000" y="1760830"/>
            <a:ext cx="5896864" cy="3840164"/>
          </a:xfrm>
        </p:spPr>
        <p:txBody>
          <a:bodyPr>
            <a:normAutofit/>
          </a:bodyPr>
          <a:lstStyle/>
          <a:p>
            <a:pPr lvl="1"/>
            <a:r>
              <a:rPr lang="en-US" altLang="en-US" sz="2800" dirty="0">
                <a:solidFill>
                  <a:schemeClr val="tx1"/>
                </a:solidFill>
              </a:rPr>
              <a:t>Instead of a cyclone effect, the PPI uses impactors to remove larger particles </a:t>
            </a:r>
          </a:p>
          <a:p>
            <a:pPr lvl="1"/>
            <a:r>
              <a:rPr lang="en-US" altLang="en-US" sz="2800" dirty="0">
                <a:solidFill>
                  <a:schemeClr val="tx1"/>
                </a:solidFill>
              </a:rPr>
              <a:t>Contains 4 internal, pre-oiled plates (oiled substrates) </a:t>
            </a:r>
          </a:p>
          <a:p>
            <a:pPr lvl="1"/>
            <a:r>
              <a:rPr lang="en-US" altLang="en-US" sz="2800" dirty="0">
                <a:solidFill>
                  <a:schemeClr val="tx1"/>
                </a:solidFill>
              </a:rPr>
              <a:t>The impactor plate assembly is sonically welded into place by SKC and requires no assembly </a:t>
            </a:r>
          </a:p>
          <a:p>
            <a:pPr lvl="1"/>
            <a:endParaRPr lang="es-US" sz="2800" dirty="0"/>
          </a:p>
          <a:p>
            <a:pPr marL="457200" lvl="1" indent="0">
              <a:buNone/>
            </a:pPr>
            <a:endParaRPr lang="es-US" sz="2800" dirty="0"/>
          </a:p>
          <a:p>
            <a:pPr lvl="1"/>
            <a:endParaRPr lang="es-US" sz="2800" dirty="0"/>
          </a:p>
          <a:p>
            <a:pPr lvl="1"/>
            <a:endParaRPr lang="es-US" sz="2800" dirty="0"/>
          </a:p>
        </p:txBody>
      </p:sp>
      <p:pic>
        <p:nvPicPr>
          <p:cNvPr id="7" name="Content Placeholder 6">
            <a:extLst>
              <a:ext uri="{FF2B5EF4-FFF2-40B4-BE49-F238E27FC236}">
                <a16:creationId xmlns:a16="http://schemas.microsoft.com/office/drawing/2014/main" id="{2AAB10F7-9D03-45C4-ABA0-F5E4DE7DFF99}"/>
              </a:ext>
            </a:extLst>
          </p:cNvPr>
          <p:cNvPicPr>
            <a:picLocks noGrp="1" noChangeAspect="1"/>
          </p:cNvPicPr>
          <p:nvPr>
            <p:ph sz="half" idx="2"/>
          </p:nvPr>
        </p:nvPicPr>
        <p:blipFill>
          <a:blip r:embed="rId3"/>
          <a:stretch>
            <a:fillRect/>
          </a:stretch>
        </p:blipFill>
        <p:spPr>
          <a:xfrm>
            <a:off x="7200900" y="1104399"/>
            <a:ext cx="3733800" cy="5153026"/>
          </a:xfrm>
        </p:spPr>
      </p:pic>
    </p:spTree>
    <p:extLst>
      <p:ext uri="{BB962C8B-B14F-4D97-AF65-F5344CB8AC3E}">
        <p14:creationId xmlns:p14="http://schemas.microsoft.com/office/powerpoint/2010/main" val="2483829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44C7E-CBC7-4A26-A8F2-8D9B0E71A0A0}"/>
              </a:ext>
            </a:extLst>
          </p:cNvPr>
          <p:cNvSpPr>
            <a:spLocks noGrp="1"/>
          </p:cNvSpPr>
          <p:nvPr>
            <p:ph type="title"/>
          </p:nvPr>
        </p:nvSpPr>
        <p:spPr>
          <a:xfrm>
            <a:off x="1981200" y="723900"/>
            <a:ext cx="8229600" cy="1143000"/>
          </a:xfrm>
        </p:spPr>
        <p:txBody>
          <a:bodyPr>
            <a:normAutofit fontScale="90000"/>
          </a:bodyPr>
          <a:lstStyle/>
          <a:p>
            <a:r>
              <a:rPr lang="es-US" sz="4900" dirty="0" err="1"/>
              <a:t>Disposable</a:t>
            </a:r>
            <a:r>
              <a:rPr lang="es-US" sz="4900" dirty="0"/>
              <a:t> PPI </a:t>
            </a:r>
            <a:br>
              <a:rPr lang="es-US" sz="3600" dirty="0"/>
            </a:br>
            <a:endParaRPr lang="es-US" sz="3600" dirty="0"/>
          </a:p>
        </p:txBody>
      </p:sp>
      <p:graphicFrame>
        <p:nvGraphicFramePr>
          <p:cNvPr id="7" name="Content Placeholder 6">
            <a:extLst>
              <a:ext uri="{FF2B5EF4-FFF2-40B4-BE49-F238E27FC236}">
                <a16:creationId xmlns:a16="http://schemas.microsoft.com/office/drawing/2014/main" id="{2D951277-72C0-4F5F-AA3A-7964CA49CF98}"/>
              </a:ext>
            </a:extLst>
          </p:cNvPr>
          <p:cNvGraphicFramePr>
            <a:graphicFrameLocks noGrp="1"/>
          </p:cNvGraphicFramePr>
          <p:nvPr>
            <p:ph idx="1"/>
            <p:extLst>
              <p:ext uri="{D42A27DB-BD31-4B8C-83A1-F6EECF244321}">
                <p14:modId xmlns:p14="http://schemas.microsoft.com/office/powerpoint/2010/main" val="1085946194"/>
              </p:ext>
            </p:extLst>
          </p:nvPr>
        </p:nvGraphicFramePr>
        <p:xfrm>
          <a:off x="1752600" y="1866901"/>
          <a:ext cx="8305800" cy="3578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F600268-AB14-3D26-909E-2310AD6ED51B}"/>
              </a:ext>
            </a:extLst>
          </p:cNvPr>
          <p:cNvSpPr txBox="1"/>
          <p:nvPr/>
        </p:nvSpPr>
        <p:spPr>
          <a:xfrm>
            <a:off x="1872343" y="5445761"/>
            <a:ext cx="2967446" cy="461665"/>
          </a:xfrm>
          <a:prstGeom prst="rect">
            <a:avLst/>
          </a:prstGeom>
          <a:noFill/>
        </p:spPr>
        <p:txBody>
          <a:bodyPr wrap="square">
            <a:spAutoFit/>
          </a:bodyPr>
          <a:lstStyle/>
          <a:p>
            <a:r>
              <a:rPr lang="es-US" sz="2400" b="1" dirty="0"/>
              <a:t>Full shift </a:t>
            </a:r>
            <a:r>
              <a:rPr lang="es-US" sz="2400" b="1" dirty="0" err="1"/>
              <a:t>sampling</a:t>
            </a:r>
            <a:endParaRPr lang="en-US" sz="2400" b="1" dirty="0"/>
          </a:p>
        </p:txBody>
      </p:sp>
      <p:sp>
        <p:nvSpPr>
          <p:cNvPr id="8" name="TextBox 7">
            <a:extLst>
              <a:ext uri="{FF2B5EF4-FFF2-40B4-BE49-F238E27FC236}">
                <a16:creationId xmlns:a16="http://schemas.microsoft.com/office/drawing/2014/main" id="{9B29E3C4-5709-DD0A-EDB7-EA0A2D2ED836}"/>
              </a:ext>
            </a:extLst>
          </p:cNvPr>
          <p:cNvSpPr txBox="1"/>
          <p:nvPr/>
        </p:nvSpPr>
        <p:spPr>
          <a:xfrm>
            <a:off x="4612276" y="6042979"/>
            <a:ext cx="7178669" cy="461665"/>
          </a:xfrm>
          <a:prstGeom prst="rect">
            <a:avLst/>
          </a:prstGeom>
          <a:noFill/>
        </p:spPr>
        <p:txBody>
          <a:bodyPr wrap="square">
            <a:spAutoFit/>
          </a:bodyPr>
          <a:lstStyle/>
          <a:p>
            <a:r>
              <a:rPr lang="es-US" sz="2400" b="1" dirty="0" err="1"/>
              <a:t>Task-based</a:t>
            </a:r>
            <a:r>
              <a:rPr lang="es-US" sz="2400" b="1" dirty="0"/>
              <a:t> </a:t>
            </a:r>
            <a:r>
              <a:rPr lang="es-US" sz="2400" b="1" dirty="0" err="1"/>
              <a:t>sampling</a:t>
            </a:r>
            <a:r>
              <a:rPr lang="es-US" sz="2400" b="1" dirty="0"/>
              <a:t> </a:t>
            </a:r>
            <a:r>
              <a:rPr lang="es-US" sz="2400" b="1" dirty="0" err="1"/>
              <a:t>or</a:t>
            </a:r>
            <a:r>
              <a:rPr lang="es-US" sz="2400" b="1" dirty="0"/>
              <a:t> </a:t>
            </a:r>
            <a:r>
              <a:rPr lang="es-US" sz="2400" b="1" dirty="0" err="1"/>
              <a:t>low</a:t>
            </a:r>
            <a:r>
              <a:rPr lang="es-US" sz="2400" b="1" dirty="0"/>
              <a:t> </a:t>
            </a:r>
            <a:r>
              <a:rPr lang="es-US" sz="2400" b="1" dirty="0" err="1"/>
              <a:t>dust</a:t>
            </a:r>
            <a:r>
              <a:rPr lang="es-US" sz="2400" b="1" dirty="0"/>
              <a:t> </a:t>
            </a:r>
            <a:r>
              <a:rPr lang="es-US" sz="2400" b="1" dirty="0" err="1"/>
              <a:t>environments</a:t>
            </a:r>
            <a:endParaRPr lang="en-US" sz="2400" b="1" dirty="0"/>
          </a:p>
        </p:txBody>
      </p:sp>
      <p:cxnSp>
        <p:nvCxnSpPr>
          <p:cNvPr id="10" name="Straight Arrow Connector 9">
            <a:extLst>
              <a:ext uri="{FF2B5EF4-FFF2-40B4-BE49-F238E27FC236}">
                <a16:creationId xmlns:a16="http://schemas.microsoft.com/office/drawing/2014/main" id="{6823617A-7C48-D994-70F1-74A43CAC3444}"/>
              </a:ext>
            </a:extLst>
          </p:cNvPr>
          <p:cNvCxnSpPr/>
          <p:nvPr/>
        </p:nvCxnSpPr>
        <p:spPr>
          <a:xfrm>
            <a:off x="3119273" y="4771935"/>
            <a:ext cx="0" cy="67382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5F8A65B-636C-CB95-7A53-28B068E3A9AA}"/>
              </a:ext>
            </a:extLst>
          </p:cNvPr>
          <p:cNvCxnSpPr/>
          <p:nvPr/>
        </p:nvCxnSpPr>
        <p:spPr>
          <a:xfrm>
            <a:off x="5966747" y="5445761"/>
            <a:ext cx="0" cy="67382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1585389-4737-2BD2-4529-DD2C631F5111}"/>
              </a:ext>
            </a:extLst>
          </p:cNvPr>
          <p:cNvCxnSpPr>
            <a:cxnSpLocks/>
          </p:cNvCxnSpPr>
          <p:nvPr/>
        </p:nvCxnSpPr>
        <p:spPr>
          <a:xfrm>
            <a:off x="8634320" y="4697454"/>
            <a:ext cx="0" cy="134552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062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a:extLst>
              <a:ext uri="{FF2B5EF4-FFF2-40B4-BE49-F238E27FC236}">
                <a16:creationId xmlns:a16="http://schemas.microsoft.com/office/drawing/2014/main" id="{638EF74E-BCD1-48CB-8AC9-3FDC2DF08234}"/>
              </a:ext>
            </a:extLst>
          </p:cNvPr>
          <p:cNvSpPr>
            <a:spLocks noGrp="1"/>
          </p:cNvSpPr>
          <p:nvPr>
            <p:ph type="title"/>
          </p:nvPr>
        </p:nvSpPr>
        <p:spPr>
          <a:xfrm>
            <a:off x="700123" y="274638"/>
            <a:ext cx="10791753" cy="1143000"/>
          </a:xfrm>
        </p:spPr>
        <p:txBody>
          <a:bodyPr>
            <a:noAutofit/>
          </a:bodyPr>
          <a:lstStyle/>
          <a:p>
            <a:pPr algn="ctr"/>
            <a:r>
              <a:rPr lang="en-US" altLang="en-US" dirty="0"/>
              <a:t>Advantages Over Traditional Cyclone</a:t>
            </a:r>
          </a:p>
        </p:txBody>
      </p:sp>
      <p:sp>
        <p:nvSpPr>
          <p:cNvPr id="4" name="Content Placeholder 3">
            <a:extLst>
              <a:ext uri="{FF2B5EF4-FFF2-40B4-BE49-F238E27FC236}">
                <a16:creationId xmlns:a16="http://schemas.microsoft.com/office/drawing/2014/main" id="{95DEA0B2-BAFB-4AF0-92E3-118EEE88556F}"/>
              </a:ext>
            </a:extLst>
          </p:cNvPr>
          <p:cNvSpPr>
            <a:spLocks noGrp="1"/>
          </p:cNvSpPr>
          <p:nvPr>
            <p:ph sz="half" idx="4294967295"/>
          </p:nvPr>
        </p:nvSpPr>
        <p:spPr>
          <a:xfrm>
            <a:off x="2948462" y="1417638"/>
            <a:ext cx="7871938" cy="5287962"/>
          </a:xfrm>
        </p:spPr>
        <p:txBody>
          <a:bodyPr>
            <a:normAutofit/>
          </a:bodyPr>
          <a:lstStyle/>
          <a:p>
            <a:r>
              <a:rPr lang="en-US" altLang="en-US" sz="2400" dirty="0">
                <a:solidFill>
                  <a:schemeClr val="tx1"/>
                </a:solidFill>
              </a:rPr>
              <a:t>A </a:t>
            </a:r>
            <a:r>
              <a:rPr lang="en-US" altLang="en-US" sz="2400" b="1" dirty="0">
                <a:solidFill>
                  <a:schemeClr val="tx1"/>
                </a:solidFill>
              </a:rPr>
              <a:t>calibration adapter </a:t>
            </a:r>
            <a:r>
              <a:rPr lang="en-US" altLang="en-US" sz="2400" dirty="0">
                <a:solidFill>
                  <a:schemeClr val="tx1"/>
                </a:solidFill>
              </a:rPr>
              <a:t>is available to attach the PPI to the flowmeter (previously know as “Calibrator”).</a:t>
            </a:r>
          </a:p>
          <a:p>
            <a:endParaRPr lang="en-US" altLang="en-US" sz="500" dirty="0">
              <a:solidFill>
                <a:schemeClr val="tx1"/>
              </a:solidFill>
            </a:endParaRPr>
          </a:p>
          <a:p>
            <a:r>
              <a:rPr lang="en-US" altLang="en-US" sz="2400" dirty="0">
                <a:solidFill>
                  <a:schemeClr val="tx1"/>
                </a:solidFill>
              </a:rPr>
              <a:t>No tipping hazard. </a:t>
            </a:r>
            <a:r>
              <a:rPr lang="en-US" altLang="en-US" sz="2400" b="1" dirty="0">
                <a:solidFill>
                  <a:schemeClr val="tx1"/>
                </a:solidFill>
              </a:rPr>
              <a:t>You can invert the sampler </a:t>
            </a:r>
            <a:r>
              <a:rPr lang="en-US" altLang="en-US" sz="2400" dirty="0">
                <a:solidFill>
                  <a:schemeClr val="tx1"/>
                </a:solidFill>
              </a:rPr>
              <a:t>without causing large particles to land on the filter invalidating the sample.</a:t>
            </a:r>
          </a:p>
          <a:p>
            <a:endParaRPr lang="en-US" altLang="en-US" sz="500" dirty="0">
              <a:solidFill>
                <a:schemeClr val="tx1"/>
              </a:solidFill>
            </a:endParaRPr>
          </a:p>
          <a:p>
            <a:pPr>
              <a:buClr>
                <a:schemeClr val="tx1"/>
              </a:buClr>
            </a:pPr>
            <a:r>
              <a:rPr lang="en-US" altLang="en-US" sz="2400" b="1" dirty="0">
                <a:solidFill>
                  <a:schemeClr val="tx1"/>
                </a:solidFill>
              </a:rPr>
              <a:t>No cleaning necessary </a:t>
            </a:r>
            <a:r>
              <a:rPr lang="en-US" altLang="en-US" sz="2400" dirty="0">
                <a:solidFill>
                  <a:schemeClr val="tx1"/>
                </a:solidFill>
              </a:rPr>
              <a:t>after the sampling</a:t>
            </a:r>
          </a:p>
          <a:p>
            <a:pPr>
              <a:buClr>
                <a:schemeClr val="tx1"/>
              </a:buClr>
            </a:pPr>
            <a:r>
              <a:rPr lang="en-US" altLang="en-US" sz="2400" dirty="0">
                <a:solidFill>
                  <a:schemeClr val="tx1"/>
                </a:solidFill>
              </a:rPr>
              <a:t>Much </a:t>
            </a:r>
            <a:r>
              <a:rPr lang="en-US" altLang="en-US" sz="2400" b="1" dirty="0">
                <a:solidFill>
                  <a:schemeClr val="tx1"/>
                </a:solidFill>
              </a:rPr>
              <a:t>smaller and easier </a:t>
            </a:r>
            <a:r>
              <a:rPr lang="en-US" altLang="en-US" sz="2400" dirty="0">
                <a:solidFill>
                  <a:schemeClr val="tx1"/>
                </a:solidFill>
              </a:rPr>
              <a:t>to wear</a:t>
            </a:r>
          </a:p>
          <a:p>
            <a:pPr>
              <a:buClr>
                <a:schemeClr val="tx1"/>
              </a:buClr>
            </a:pPr>
            <a:r>
              <a:rPr lang="en-US" altLang="en-US" sz="2400" b="1" dirty="0">
                <a:solidFill>
                  <a:schemeClr val="tx1"/>
                </a:solidFill>
              </a:rPr>
              <a:t>Workers prefer </a:t>
            </a:r>
            <a:r>
              <a:rPr lang="en-US" altLang="en-US" sz="2400" dirty="0">
                <a:solidFill>
                  <a:schemeClr val="tx1"/>
                </a:solidFill>
              </a:rPr>
              <a:t>wearing the PPI compared to a cyclone</a:t>
            </a:r>
          </a:p>
          <a:p>
            <a:pPr>
              <a:buClr>
                <a:schemeClr val="tx1"/>
              </a:buClr>
            </a:pPr>
            <a:endParaRPr lang="en-US" altLang="en-US" sz="500" dirty="0">
              <a:solidFill>
                <a:schemeClr val="tx1"/>
              </a:solidFill>
            </a:endParaRPr>
          </a:p>
          <a:p>
            <a:r>
              <a:rPr lang="en-US" altLang="en-US" sz="2400" b="1" dirty="0">
                <a:solidFill>
                  <a:schemeClr val="tx1"/>
                </a:solidFill>
              </a:rPr>
              <a:t>Readily available </a:t>
            </a:r>
            <a:r>
              <a:rPr lang="en-US" altLang="en-US" sz="2400">
                <a:solidFill>
                  <a:schemeClr val="tx1"/>
                </a:solidFill>
              </a:rPr>
              <a:t>through RAECO Rents</a:t>
            </a:r>
            <a:endParaRPr lang="en-US" altLang="en-US" sz="2400" dirty="0">
              <a:solidFill>
                <a:schemeClr val="tx1"/>
              </a:solidFill>
            </a:endParaRPr>
          </a:p>
        </p:txBody>
      </p:sp>
      <p:pic>
        <p:nvPicPr>
          <p:cNvPr id="218117" name="Picture 6">
            <a:extLst>
              <a:ext uri="{FF2B5EF4-FFF2-40B4-BE49-F238E27FC236}">
                <a16:creationId xmlns:a16="http://schemas.microsoft.com/office/drawing/2014/main" id="{AE11E82E-96B0-4451-AC68-0C4289BCFB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76" y="1629420"/>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4">
            <a:extLst>
              <a:ext uri="{FF2B5EF4-FFF2-40B4-BE49-F238E27FC236}">
                <a16:creationId xmlns:a16="http://schemas.microsoft.com/office/drawing/2014/main" id="{0C0FED61-8A60-418C-961C-D973E097C9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215" y="4061619"/>
            <a:ext cx="1634156" cy="22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B17DE49-7B4A-4A89-A01F-B31C51F05A6B}"/>
              </a:ext>
            </a:extLst>
          </p:cNvPr>
          <p:cNvSpPr>
            <a:spLocks noGrp="1" noChangeArrowheads="1"/>
          </p:cNvSpPr>
          <p:nvPr>
            <p:ph type="title"/>
          </p:nvPr>
        </p:nvSpPr>
        <p:spPr>
          <a:xfrm>
            <a:off x="1364827" y="-45490"/>
            <a:ext cx="8229600" cy="1143000"/>
          </a:xfrm>
        </p:spPr>
        <p:txBody>
          <a:bodyPr>
            <a:noAutofit/>
          </a:bodyPr>
          <a:lstStyle/>
          <a:p>
            <a:pPr>
              <a:defRPr/>
            </a:pPr>
            <a:r>
              <a:rPr lang="en-US" altLang="en-US" dirty="0"/>
              <a:t>Full Regulatory Compliance</a:t>
            </a:r>
          </a:p>
        </p:txBody>
      </p:sp>
      <p:sp>
        <p:nvSpPr>
          <p:cNvPr id="113667" name="Rectangle 3">
            <a:extLst>
              <a:ext uri="{FF2B5EF4-FFF2-40B4-BE49-F238E27FC236}">
                <a16:creationId xmlns:a16="http://schemas.microsoft.com/office/drawing/2014/main" id="{BCAA9356-1B15-438C-BE44-51DF95D67111}"/>
              </a:ext>
            </a:extLst>
          </p:cNvPr>
          <p:cNvSpPr>
            <a:spLocks noGrp="1" noChangeArrowheads="1"/>
          </p:cNvSpPr>
          <p:nvPr>
            <p:ph type="body" idx="1"/>
          </p:nvPr>
        </p:nvSpPr>
        <p:spPr>
          <a:xfrm>
            <a:off x="236958" y="1154509"/>
            <a:ext cx="4416322" cy="1995089"/>
          </a:xfrm>
        </p:spPr>
        <p:txBody>
          <a:bodyPr>
            <a:normAutofit/>
          </a:bodyPr>
          <a:lstStyle/>
          <a:p>
            <a:pPr>
              <a:defRPr/>
            </a:pPr>
            <a:r>
              <a:rPr lang="en-US" altLang="en-US" sz="2800" dirty="0">
                <a:solidFill>
                  <a:schemeClr val="tx1"/>
                </a:solidFill>
              </a:rPr>
              <a:t>Approved for use in both the </a:t>
            </a:r>
            <a:r>
              <a:rPr lang="en-US" altLang="en-US" sz="2800" b="1" dirty="0">
                <a:solidFill>
                  <a:schemeClr val="tx1"/>
                </a:solidFill>
              </a:rPr>
              <a:t>OSHA</a:t>
            </a:r>
            <a:r>
              <a:rPr lang="en-US" altLang="en-US" sz="2800" dirty="0">
                <a:solidFill>
                  <a:schemeClr val="tx1"/>
                </a:solidFill>
              </a:rPr>
              <a:t> and </a:t>
            </a:r>
            <a:r>
              <a:rPr lang="en-US" altLang="en-US" sz="2800" b="1" dirty="0">
                <a:solidFill>
                  <a:schemeClr val="tx1"/>
                </a:solidFill>
              </a:rPr>
              <a:t>MSHA</a:t>
            </a:r>
            <a:r>
              <a:rPr lang="en-US" altLang="en-US" sz="2800" dirty="0">
                <a:solidFill>
                  <a:schemeClr val="tx1"/>
                </a:solidFill>
              </a:rPr>
              <a:t> Final Silica rule</a:t>
            </a:r>
          </a:p>
        </p:txBody>
      </p:sp>
      <p:pic>
        <p:nvPicPr>
          <p:cNvPr id="19" name="Picture 18">
            <a:extLst>
              <a:ext uri="{FF2B5EF4-FFF2-40B4-BE49-F238E27FC236}">
                <a16:creationId xmlns:a16="http://schemas.microsoft.com/office/drawing/2014/main" id="{13AED04C-E334-6FCE-6AD6-0455689C40E0}"/>
              </a:ext>
            </a:extLst>
          </p:cNvPr>
          <p:cNvPicPr>
            <a:picLocks noChangeAspect="1"/>
          </p:cNvPicPr>
          <p:nvPr/>
        </p:nvPicPr>
        <p:blipFill>
          <a:blip r:embed="rId3"/>
          <a:stretch>
            <a:fillRect/>
          </a:stretch>
        </p:blipFill>
        <p:spPr>
          <a:xfrm>
            <a:off x="5479627" y="1751915"/>
            <a:ext cx="6131670" cy="3765348"/>
          </a:xfrm>
          <a:prstGeom prst="rect">
            <a:avLst/>
          </a:prstGeom>
        </p:spPr>
      </p:pic>
      <p:pic>
        <p:nvPicPr>
          <p:cNvPr id="28" name="Picture 27">
            <a:extLst>
              <a:ext uri="{FF2B5EF4-FFF2-40B4-BE49-F238E27FC236}">
                <a16:creationId xmlns:a16="http://schemas.microsoft.com/office/drawing/2014/main" id="{A57D0716-B86A-91D2-C9FE-7559B6894A19}"/>
              </a:ext>
            </a:extLst>
          </p:cNvPr>
          <p:cNvPicPr>
            <a:picLocks noChangeAspect="1"/>
          </p:cNvPicPr>
          <p:nvPr/>
        </p:nvPicPr>
        <p:blipFill>
          <a:blip r:embed="rId4"/>
          <a:stretch>
            <a:fillRect/>
          </a:stretch>
        </p:blipFill>
        <p:spPr>
          <a:xfrm>
            <a:off x="284371" y="3982720"/>
            <a:ext cx="6699272" cy="2289809"/>
          </a:xfrm>
          <a:prstGeom prst="rect">
            <a:avLst/>
          </a:prstGeom>
        </p:spPr>
      </p:pic>
      <p:cxnSp>
        <p:nvCxnSpPr>
          <p:cNvPr id="30" name="Straight Arrow Connector 29">
            <a:extLst>
              <a:ext uri="{FF2B5EF4-FFF2-40B4-BE49-F238E27FC236}">
                <a16:creationId xmlns:a16="http://schemas.microsoft.com/office/drawing/2014/main" id="{95C9BBC0-DD5E-32B6-93A5-D3EF2D108805}"/>
              </a:ext>
            </a:extLst>
          </p:cNvPr>
          <p:cNvCxnSpPr>
            <a:cxnSpLocks/>
          </p:cNvCxnSpPr>
          <p:nvPr/>
        </p:nvCxnSpPr>
        <p:spPr>
          <a:xfrm>
            <a:off x="1501821" y="2053467"/>
            <a:ext cx="0" cy="181525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AA8E8683-F574-5AE3-732F-3CE48D7CC100}"/>
              </a:ext>
            </a:extLst>
          </p:cNvPr>
          <p:cNvCxnSpPr>
            <a:cxnSpLocks/>
          </p:cNvCxnSpPr>
          <p:nvPr/>
        </p:nvCxnSpPr>
        <p:spPr>
          <a:xfrm>
            <a:off x="4185920" y="1817547"/>
            <a:ext cx="2025227"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What do I need to Sample for Silica?</a:t>
            </a:r>
            <a:endParaRPr dirty="0"/>
          </a:p>
        </p:txBody>
      </p:sp>
      <p:sp>
        <p:nvSpPr>
          <p:cNvPr id="3" name="Content Placeholder 2"/>
          <p:cNvSpPr>
            <a:spLocks noGrp="1"/>
          </p:cNvSpPr>
          <p:nvPr>
            <p:ph sz="half" idx="1"/>
          </p:nvPr>
        </p:nvSpPr>
        <p:spPr>
          <a:xfrm>
            <a:off x="609599" y="1600201"/>
            <a:ext cx="5778137" cy="4525963"/>
          </a:xfrm>
        </p:spPr>
        <p:txBody>
          <a:bodyPr>
            <a:normAutofit/>
          </a:bodyPr>
          <a:lstStyle/>
          <a:p>
            <a:r>
              <a:rPr lang="en-US" dirty="0">
                <a:solidFill>
                  <a:schemeClr val="tx1"/>
                </a:solidFill>
              </a:rPr>
              <a:t>Constant flow pump</a:t>
            </a:r>
          </a:p>
          <a:p>
            <a:r>
              <a:rPr lang="en-US" dirty="0">
                <a:solidFill>
                  <a:schemeClr val="tx1"/>
                </a:solidFill>
              </a:rPr>
              <a:t>Flow verification device</a:t>
            </a:r>
          </a:p>
          <a:p>
            <a:r>
              <a:rPr lang="en-US" dirty="0">
                <a:solidFill>
                  <a:schemeClr val="tx1"/>
                </a:solidFill>
              </a:rPr>
              <a:t>Size selective sampler</a:t>
            </a:r>
          </a:p>
          <a:p>
            <a:pPr lvl="1"/>
            <a:r>
              <a:rPr lang="en-US" dirty="0" err="1">
                <a:solidFill>
                  <a:schemeClr val="tx1"/>
                </a:solidFill>
              </a:rPr>
              <a:t>Tygon</a:t>
            </a:r>
            <a:r>
              <a:rPr lang="en-US" dirty="0">
                <a:solidFill>
                  <a:schemeClr val="tx1"/>
                </a:solidFill>
              </a:rPr>
              <a:t> tubing </a:t>
            </a:r>
          </a:p>
          <a:p>
            <a:pPr lvl="1"/>
            <a:r>
              <a:rPr lang="en-US" dirty="0">
                <a:solidFill>
                  <a:schemeClr val="tx1"/>
                </a:solidFill>
              </a:rPr>
              <a:t>Cassette holder if using a Cyclone</a:t>
            </a:r>
          </a:p>
          <a:p>
            <a:r>
              <a:rPr lang="en-US" dirty="0">
                <a:solidFill>
                  <a:schemeClr val="tx1"/>
                </a:solidFill>
              </a:rPr>
              <a:t>Pre-weighed 5um PVC filter </a:t>
            </a:r>
          </a:p>
          <a:p>
            <a:pPr lvl="1"/>
            <a:r>
              <a:rPr lang="en-US" dirty="0">
                <a:solidFill>
                  <a:schemeClr val="tx1"/>
                </a:solidFill>
              </a:rPr>
              <a:t>Paired with 37mm Cassette or PPI</a:t>
            </a:r>
          </a:p>
          <a:p>
            <a:r>
              <a:rPr lang="en-US" dirty="0">
                <a:solidFill>
                  <a:schemeClr val="tx1"/>
                </a:solidFill>
              </a:rPr>
              <a:t>Note Pad and pens</a:t>
            </a:r>
          </a:p>
          <a:p>
            <a:r>
              <a:rPr lang="en-US" dirty="0">
                <a:solidFill>
                  <a:schemeClr val="tx1"/>
                </a:solidFill>
              </a:rPr>
              <a:t>Camera/Phone if allowed</a:t>
            </a:r>
            <a:endParaRPr lang="en-US" dirty="0"/>
          </a:p>
          <a:p>
            <a:endParaRPr lang="en-US" dirty="0"/>
          </a:p>
          <a:p>
            <a:endParaRPr dirty="0"/>
          </a:p>
        </p:txBody>
      </p:sp>
      <p:pic>
        <p:nvPicPr>
          <p:cNvPr id="7170" name="Picture 2" descr="Understanding Dust Exposure Levels in Mines">
            <a:extLst>
              <a:ext uri="{FF2B5EF4-FFF2-40B4-BE49-F238E27FC236}">
                <a16:creationId xmlns:a16="http://schemas.microsoft.com/office/drawing/2014/main" id="{401E5D33-4E99-3C71-4091-54A21B1051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208044" y="1481932"/>
            <a:ext cx="3953355" cy="42616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211CB1D-B477-5ECF-F7F2-DD3FE8A0A7DD}"/>
              </a:ext>
            </a:extLst>
          </p:cNvPr>
          <p:cNvSpPr/>
          <p:nvPr/>
        </p:nvSpPr>
        <p:spPr>
          <a:xfrm>
            <a:off x="470263" y="1541417"/>
            <a:ext cx="4617720" cy="1143000"/>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D097FDC-232F-2EDF-6351-FD3D0FC2270E}"/>
              </a:ext>
            </a:extLst>
          </p:cNvPr>
          <p:cNvSpPr txBox="1">
            <a:spLocks/>
          </p:cNvSpPr>
          <p:nvPr/>
        </p:nvSpPr>
        <p:spPr>
          <a:xfrm rot="1281007">
            <a:off x="5228395" y="1130042"/>
            <a:ext cx="6437298" cy="3009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414A87"/>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414A8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rgbClr val="414A8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rgbClr val="414A8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rgbClr val="414A8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US" sz="4400" dirty="0"/>
          </a:p>
          <a:p>
            <a:pPr marL="0" indent="0" algn="ctr">
              <a:buNone/>
            </a:pPr>
            <a:r>
              <a:rPr lang="en-US" sz="4400" b="1" dirty="0">
                <a:solidFill>
                  <a:srgbClr val="FF0000"/>
                </a:solidFill>
              </a:rPr>
              <a:t>Equipment is available to rent from RAECO</a:t>
            </a:r>
          </a:p>
          <a:p>
            <a:endParaRPr lang="en-US" sz="4400" dirty="0">
              <a:solidFill>
                <a:schemeClr val="tx1"/>
              </a:solidFill>
            </a:endParaRPr>
          </a:p>
          <a:p>
            <a:endParaRPr lang="en-US" sz="4400" dirty="0">
              <a:solidFill>
                <a:schemeClr val="tx1"/>
              </a:solidFill>
            </a:endParaRPr>
          </a:p>
          <a:p>
            <a:endParaRPr lang="en-US" sz="4400" dirty="0">
              <a:solidFill>
                <a:schemeClr val="tx1"/>
              </a:solidFill>
            </a:endParaRPr>
          </a:p>
          <a:p>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62852-DFA8-B584-CA67-F9C9FA3B9CE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4416DD3-6C8A-38FB-F68C-A584BB3AFA18}"/>
              </a:ext>
            </a:extLst>
          </p:cNvPr>
          <p:cNvSpPr>
            <a:spLocks noGrp="1"/>
          </p:cNvSpPr>
          <p:nvPr>
            <p:ph sz="half" idx="1"/>
          </p:nvPr>
        </p:nvSpPr>
        <p:spPr/>
        <p:txBody>
          <a:bodyPr>
            <a:normAutofit fontScale="70000" lnSpcReduction="20000"/>
          </a:bodyPr>
          <a:lstStyle/>
          <a:p>
            <a:pPr fontAlgn="base"/>
            <a:r>
              <a:rPr lang="en-US" dirty="0">
                <a:solidFill>
                  <a:schemeClr val="tx1"/>
                </a:solidFill>
              </a:rPr>
              <a:t>Understand how size-selective samplers work and why they matter for silica sampling</a:t>
            </a:r>
          </a:p>
          <a:p>
            <a:pPr fontAlgn="base"/>
            <a:endParaRPr lang="en-US" dirty="0">
              <a:solidFill>
                <a:schemeClr val="tx1"/>
              </a:solidFill>
            </a:endParaRPr>
          </a:p>
          <a:p>
            <a:pPr fontAlgn="base"/>
            <a:r>
              <a:rPr lang="en-US" dirty="0">
                <a:solidFill>
                  <a:schemeClr val="tx1"/>
                </a:solidFill>
              </a:rPr>
              <a:t>Learn what makes the SKC PPI unique and how it performs compared to traditional cyclones</a:t>
            </a:r>
          </a:p>
          <a:p>
            <a:pPr fontAlgn="base"/>
            <a:endParaRPr lang="en-US" dirty="0">
              <a:solidFill>
                <a:schemeClr val="tx1"/>
              </a:solidFill>
            </a:endParaRPr>
          </a:p>
          <a:p>
            <a:pPr fontAlgn="base"/>
            <a:r>
              <a:rPr lang="en-US" dirty="0">
                <a:solidFill>
                  <a:schemeClr val="tx1"/>
                </a:solidFill>
              </a:rPr>
              <a:t>Explore common mistakes in silica sampling—and how to avoid them</a:t>
            </a:r>
          </a:p>
          <a:p>
            <a:pPr fontAlgn="base"/>
            <a:endParaRPr lang="en-US" dirty="0">
              <a:solidFill>
                <a:schemeClr val="tx1"/>
              </a:solidFill>
            </a:endParaRPr>
          </a:p>
          <a:p>
            <a:pPr fontAlgn="base"/>
            <a:r>
              <a:rPr lang="en-US" dirty="0">
                <a:solidFill>
                  <a:schemeClr val="tx1"/>
                </a:solidFill>
              </a:rPr>
              <a:t>Break down the true cost of sampling, including the risk of “bad data”</a:t>
            </a:r>
          </a:p>
          <a:p>
            <a:pPr fontAlgn="base"/>
            <a:endParaRPr lang="en-US" dirty="0">
              <a:solidFill>
                <a:schemeClr val="tx1"/>
              </a:solidFill>
            </a:endParaRPr>
          </a:p>
          <a:p>
            <a:pPr fontAlgn="base"/>
            <a:r>
              <a:rPr lang="en-US" dirty="0">
                <a:solidFill>
                  <a:schemeClr val="tx1"/>
                </a:solidFill>
              </a:rPr>
              <a:t>Gain practical tips for successful field use and how samples are analyzed</a:t>
            </a:r>
            <a:endParaRPr lang="en-US" dirty="0"/>
          </a:p>
        </p:txBody>
      </p:sp>
      <p:pic>
        <p:nvPicPr>
          <p:cNvPr id="5" name="Content Placeholder 4">
            <a:extLst>
              <a:ext uri="{FF2B5EF4-FFF2-40B4-BE49-F238E27FC236}">
                <a16:creationId xmlns:a16="http://schemas.microsoft.com/office/drawing/2014/main" id="{07BDA773-DFE9-2852-F021-552552D3D55C}"/>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97600" y="2160799"/>
            <a:ext cx="5384800" cy="3404764"/>
          </a:xfrm>
          <a:prstGeom prst="rect">
            <a:avLst/>
          </a:prstGeom>
        </p:spPr>
      </p:pic>
    </p:spTree>
    <p:extLst>
      <p:ext uri="{BB962C8B-B14F-4D97-AF65-F5344CB8AC3E}">
        <p14:creationId xmlns:p14="http://schemas.microsoft.com/office/powerpoint/2010/main" val="1700672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B21F-98AA-FEA3-F42C-5BA381C121E4}"/>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A1D7634F-1AFD-AC14-FB06-B07E936DCA99}"/>
              </a:ext>
            </a:extLst>
          </p:cNvPr>
          <p:cNvPicPr>
            <a:picLocks noChangeAspect="1"/>
          </p:cNvPicPr>
          <p:nvPr/>
        </p:nvPicPr>
        <p:blipFill>
          <a:blip r:embed="rId2"/>
          <a:stretch>
            <a:fillRect/>
          </a:stretch>
        </p:blipFill>
        <p:spPr>
          <a:xfrm>
            <a:off x="-45720" y="-10557"/>
            <a:ext cx="12237720" cy="6853510"/>
          </a:xfrm>
          <a:prstGeom prst="rect">
            <a:avLst/>
          </a:prstGeom>
        </p:spPr>
      </p:pic>
    </p:spTree>
    <p:extLst>
      <p:ext uri="{BB962C8B-B14F-4D97-AF65-F5344CB8AC3E}">
        <p14:creationId xmlns:p14="http://schemas.microsoft.com/office/powerpoint/2010/main" val="1080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D0E0-FD1C-5B29-E624-6B288D853432}"/>
              </a:ext>
            </a:extLst>
          </p:cNvPr>
          <p:cNvSpPr>
            <a:spLocks noGrp="1"/>
          </p:cNvSpPr>
          <p:nvPr>
            <p:ph type="title"/>
          </p:nvPr>
        </p:nvSpPr>
        <p:spPr/>
        <p:txBody>
          <a:bodyPr/>
          <a:lstStyle/>
          <a:p>
            <a:r>
              <a:rPr lang="en-US" dirty="0"/>
              <a:t>Proper Placement</a:t>
            </a:r>
          </a:p>
        </p:txBody>
      </p:sp>
      <p:pic>
        <p:nvPicPr>
          <p:cNvPr id="6" name="Content Placeholder 5">
            <a:extLst>
              <a:ext uri="{FF2B5EF4-FFF2-40B4-BE49-F238E27FC236}">
                <a16:creationId xmlns:a16="http://schemas.microsoft.com/office/drawing/2014/main" id="{3B51744C-EBDB-B297-4C92-C7E833A4ED9F}"/>
              </a:ext>
            </a:extLst>
          </p:cNvPr>
          <p:cNvPicPr>
            <a:picLocks noGrp="1" noChangeAspect="1"/>
          </p:cNvPicPr>
          <p:nvPr>
            <p:ph sz="half" idx="1"/>
          </p:nvPr>
        </p:nvPicPr>
        <p:blipFill>
          <a:blip r:embed="rId2"/>
          <a:stretch>
            <a:fillRect/>
          </a:stretch>
        </p:blipFill>
        <p:spPr>
          <a:xfrm>
            <a:off x="1244975" y="1600200"/>
            <a:ext cx="4114049" cy="4525963"/>
          </a:xfrm>
        </p:spPr>
      </p:pic>
      <p:pic>
        <p:nvPicPr>
          <p:cNvPr id="12" name="Content Placeholder 11">
            <a:extLst>
              <a:ext uri="{FF2B5EF4-FFF2-40B4-BE49-F238E27FC236}">
                <a16:creationId xmlns:a16="http://schemas.microsoft.com/office/drawing/2014/main" id="{D6974F64-2541-D723-4C66-2B529D65CF69}"/>
              </a:ext>
            </a:extLst>
          </p:cNvPr>
          <p:cNvPicPr>
            <a:picLocks noGrp="1" noChangeAspect="1"/>
          </p:cNvPicPr>
          <p:nvPr>
            <p:ph sz="half" idx="2"/>
          </p:nvPr>
        </p:nvPicPr>
        <p:blipFill>
          <a:blip r:embed="rId3"/>
          <a:srcRect b="3745"/>
          <a:stretch>
            <a:fillRect/>
          </a:stretch>
        </p:blipFill>
        <p:spPr>
          <a:xfrm>
            <a:off x="7009531" y="1495696"/>
            <a:ext cx="3623633" cy="4835657"/>
          </a:xfrm>
        </p:spPr>
      </p:pic>
    </p:spTree>
    <p:extLst>
      <p:ext uri="{BB962C8B-B14F-4D97-AF65-F5344CB8AC3E}">
        <p14:creationId xmlns:p14="http://schemas.microsoft.com/office/powerpoint/2010/main" val="3013220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83840-E0A7-0F42-B45F-B943071A0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ECAFF-1126-CD95-6491-32AB18BF0279}"/>
              </a:ext>
            </a:extLst>
          </p:cNvPr>
          <p:cNvSpPr>
            <a:spLocks noGrp="1"/>
          </p:cNvSpPr>
          <p:nvPr>
            <p:ph type="title"/>
          </p:nvPr>
        </p:nvSpPr>
        <p:spPr/>
        <p:txBody>
          <a:bodyPr/>
          <a:lstStyle/>
          <a:p>
            <a:r>
              <a:rPr lang="en-US" dirty="0"/>
              <a:t>Don’ts of Silica Sampling</a:t>
            </a:r>
            <a:endParaRPr dirty="0"/>
          </a:p>
        </p:txBody>
      </p:sp>
      <p:sp>
        <p:nvSpPr>
          <p:cNvPr id="3" name="Content Placeholder 2">
            <a:extLst>
              <a:ext uri="{FF2B5EF4-FFF2-40B4-BE49-F238E27FC236}">
                <a16:creationId xmlns:a16="http://schemas.microsoft.com/office/drawing/2014/main" id="{86A1F0EB-C4C5-90A0-84B7-9D4154E98900}"/>
              </a:ext>
            </a:extLst>
          </p:cNvPr>
          <p:cNvSpPr>
            <a:spLocks noGrp="1"/>
          </p:cNvSpPr>
          <p:nvPr>
            <p:ph idx="1"/>
          </p:nvPr>
        </p:nvSpPr>
        <p:spPr>
          <a:xfrm>
            <a:off x="121920" y="1223975"/>
            <a:ext cx="6626224" cy="5359387"/>
          </a:xfrm>
        </p:spPr>
        <p:txBody>
          <a:bodyPr>
            <a:normAutofit fontScale="70000" lnSpcReduction="20000"/>
          </a:bodyPr>
          <a:lstStyle/>
          <a:p>
            <a:endParaRPr dirty="0">
              <a:solidFill>
                <a:schemeClr val="tx1"/>
              </a:solidFill>
            </a:endParaRPr>
          </a:p>
          <a:p>
            <a:r>
              <a:rPr lang="en-US" sz="4000" b="1" dirty="0">
                <a:solidFill>
                  <a:schemeClr val="tx1"/>
                </a:solidFill>
              </a:rPr>
              <a:t>In General</a:t>
            </a:r>
            <a:r>
              <a:rPr lang="en-US" b="1" dirty="0">
                <a:solidFill>
                  <a:schemeClr val="tx1"/>
                </a:solidFill>
              </a:rPr>
              <a:t>:</a:t>
            </a:r>
          </a:p>
          <a:p>
            <a:pPr lvl="1"/>
            <a:r>
              <a:rPr lang="en-US" b="1" dirty="0">
                <a:solidFill>
                  <a:schemeClr val="tx1"/>
                </a:solidFill>
              </a:rPr>
              <a:t>Not doing a pre/post flow rate verification: </a:t>
            </a:r>
            <a:r>
              <a:rPr lang="en-US" dirty="0">
                <a:solidFill>
                  <a:schemeClr val="tx1"/>
                </a:solidFill>
              </a:rPr>
              <a:t>Without both checks, you can’t confirm sampling accuracy, and results may be invalid.</a:t>
            </a:r>
          </a:p>
          <a:p>
            <a:pPr lvl="1"/>
            <a:endParaRPr lang="en-US" b="1" dirty="0">
              <a:solidFill>
                <a:schemeClr val="tx1"/>
              </a:solidFill>
            </a:endParaRPr>
          </a:p>
          <a:p>
            <a:pPr lvl="1"/>
            <a:r>
              <a:rPr lang="en-US" b="1" dirty="0">
                <a:solidFill>
                  <a:schemeClr val="tx1"/>
                </a:solidFill>
              </a:rPr>
              <a:t>Not taking notes in the field: </a:t>
            </a:r>
            <a:r>
              <a:rPr lang="en-US" dirty="0">
                <a:solidFill>
                  <a:schemeClr val="tx1"/>
                </a:solidFill>
              </a:rPr>
              <a:t>Missing task descriptions, environmental conditions, and anomalies makes interpreting results difficult.</a:t>
            </a:r>
          </a:p>
          <a:p>
            <a:pPr lvl="1"/>
            <a:endParaRPr lang="en-US" dirty="0">
              <a:solidFill>
                <a:schemeClr val="tx1"/>
              </a:solidFill>
            </a:endParaRPr>
          </a:p>
          <a:p>
            <a:pPr lvl="1"/>
            <a:r>
              <a:rPr lang="en-US" b="1" dirty="0">
                <a:solidFill>
                  <a:schemeClr val="tx1"/>
                </a:solidFill>
              </a:rPr>
              <a:t>Not sampling in the breathing zone: </a:t>
            </a:r>
            <a:r>
              <a:rPr lang="en-US" dirty="0">
                <a:solidFill>
                  <a:schemeClr val="tx1"/>
                </a:solidFill>
              </a:rPr>
              <a:t>Samples not captured in the breathing zone do not accurately depict personal exposure</a:t>
            </a:r>
          </a:p>
          <a:p>
            <a:pPr marL="457200" lvl="1" indent="0">
              <a:buNone/>
            </a:pPr>
            <a:endParaRPr lang="en-US" dirty="0">
              <a:solidFill>
                <a:schemeClr val="tx1"/>
              </a:solidFill>
            </a:endParaRPr>
          </a:p>
          <a:p>
            <a:pPr lvl="1"/>
            <a:r>
              <a:rPr lang="en-US" b="1" dirty="0">
                <a:solidFill>
                  <a:schemeClr val="tx1"/>
                </a:solidFill>
              </a:rPr>
              <a:t>Not using an accredited lab for analysis: </a:t>
            </a:r>
            <a:r>
              <a:rPr lang="en-US" dirty="0">
                <a:solidFill>
                  <a:schemeClr val="tx1"/>
                </a:solidFill>
              </a:rPr>
              <a:t>Labs without proper accreditation may not follow recognized quality standards, putting your data reliability at risk.</a:t>
            </a:r>
            <a:r>
              <a:rPr lang="en-US" b="1" dirty="0">
                <a:solidFill>
                  <a:schemeClr val="tx1"/>
                </a:solidFill>
              </a:rPr>
              <a:t> </a:t>
            </a:r>
          </a:p>
          <a:p>
            <a:pPr lvl="1"/>
            <a:endParaRPr lang="en-US" dirty="0">
              <a:solidFill>
                <a:schemeClr val="tx1"/>
              </a:solidFill>
            </a:endParaRPr>
          </a:p>
          <a:p>
            <a:pPr lvl="1"/>
            <a:endParaRPr b="1" dirty="0">
              <a:solidFill>
                <a:schemeClr val="tx1"/>
              </a:solidFill>
            </a:endParaRPr>
          </a:p>
        </p:txBody>
      </p:sp>
      <p:pic>
        <p:nvPicPr>
          <p:cNvPr id="3074" name="Picture 2" descr="SKC Article (P47&amp;48)">
            <a:extLst>
              <a:ext uri="{FF2B5EF4-FFF2-40B4-BE49-F238E27FC236}">
                <a16:creationId xmlns:a16="http://schemas.microsoft.com/office/drawing/2014/main" id="{5D6506FC-3072-FC49-9191-4ECACA597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920" y="1417637"/>
            <a:ext cx="3204742" cy="466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012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59ACC-3FB3-73DF-9852-68ED5E606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4DF51-7DEB-C48D-6B6B-F4E2FD571233}"/>
              </a:ext>
            </a:extLst>
          </p:cNvPr>
          <p:cNvSpPr>
            <a:spLocks noGrp="1"/>
          </p:cNvSpPr>
          <p:nvPr>
            <p:ph type="title"/>
          </p:nvPr>
        </p:nvSpPr>
        <p:spPr/>
        <p:txBody>
          <a:bodyPr/>
          <a:lstStyle/>
          <a:p>
            <a:r>
              <a:rPr lang="en-US" dirty="0"/>
              <a:t>Don’ts of Silica Sampling</a:t>
            </a:r>
            <a:endParaRPr dirty="0"/>
          </a:p>
        </p:txBody>
      </p:sp>
      <p:sp>
        <p:nvSpPr>
          <p:cNvPr id="3" name="Content Placeholder 2">
            <a:extLst>
              <a:ext uri="{FF2B5EF4-FFF2-40B4-BE49-F238E27FC236}">
                <a16:creationId xmlns:a16="http://schemas.microsoft.com/office/drawing/2014/main" id="{1915A9B4-E940-3C71-5264-046288DF3CC2}"/>
              </a:ext>
            </a:extLst>
          </p:cNvPr>
          <p:cNvSpPr>
            <a:spLocks noGrp="1"/>
          </p:cNvSpPr>
          <p:nvPr>
            <p:ph idx="1"/>
          </p:nvPr>
        </p:nvSpPr>
        <p:spPr>
          <a:xfrm>
            <a:off x="50075" y="1341541"/>
            <a:ext cx="6626224" cy="5420665"/>
          </a:xfrm>
        </p:spPr>
        <p:txBody>
          <a:bodyPr>
            <a:normAutofit fontScale="62500" lnSpcReduction="20000"/>
          </a:bodyPr>
          <a:lstStyle/>
          <a:p>
            <a:endParaRPr dirty="0">
              <a:solidFill>
                <a:schemeClr val="tx1"/>
              </a:solidFill>
            </a:endParaRPr>
          </a:p>
          <a:p>
            <a:r>
              <a:rPr lang="en-US" sz="4000" b="1" dirty="0">
                <a:solidFill>
                  <a:schemeClr val="tx1"/>
                </a:solidFill>
              </a:rPr>
              <a:t>Cyclones</a:t>
            </a:r>
            <a:r>
              <a:rPr lang="en-US" b="1" dirty="0">
                <a:solidFill>
                  <a:schemeClr val="tx1"/>
                </a:solidFill>
              </a:rPr>
              <a:t>:</a:t>
            </a:r>
          </a:p>
          <a:p>
            <a:pPr lvl="1"/>
            <a:r>
              <a:rPr lang="en-US" b="1" dirty="0">
                <a:solidFill>
                  <a:schemeClr val="tx1"/>
                </a:solidFill>
              </a:rPr>
              <a:t>Inverting the cyclone: </a:t>
            </a:r>
            <a:r>
              <a:rPr lang="en-US" dirty="0">
                <a:solidFill>
                  <a:schemeClr val="tx1"/>
                </a:solidFill>
              </a:rPr>
              <a:t>Large particles in the grit pot have the ability to migrate to the collection media</a:t>
            </a:r>
          </a:p>
          <a:p>
            <a:pPr lvl="1"/>
            <a:r>
              <a:rPr lang="en-US" b="1" dirty="0">
                <a:solidFill>
                  <a:schemeClr val="tx1"/>
                </a:solidFill>
              </a:rPr>
              <a:t>Cyclone inlet not facing the correct way: </a:t>
            </a:r>
            <a:r>
              <a:rPr lang="en-US" dirty="0">
                <a:solidFill>
                  <a:schemeClr val="tx1"/>
                </a:solidFill>
              </a:rPr>
              <a:t>Inlet needs to be properly oriented, or it may be blocked by user</a:t>
            </a:r>
            <a:endParaRPr lang="en-US" b="1" dirty="0">
              <a:solidFill>
                <a:schemeClr val="tx1"/>
              </a:solidFill>
            </a:endParaRPr>
          </a:p>
          <a:p>
            <a:pPr lvl="1"/>
            <a:r>
              <a:rPr lang="en-US" b="1" dirty="0">
                <a:solidFill>
                  <a:schemeClr val="tx1"/>
                </a:solidFill>
              </a:rPr>
              <a:t>Not cleaning after each use: </a:t>
            </a:r>
            <a:r>
              <a:rPr lang="en-US" dirty="0">
                <a:solidFill>
                  <a:schemeClr val="tx1"/>
                </a:solidFill>
              </a:rPr>
              <a:t>Dust can collect and accumulate on the walls of the cyclone effectively reduce the diameter of the cyclone. This can lead to a reduced cut-point</a:t>
            </a:r>
          </a:p>
          <a:p>
            <a:pPr lvl="1"/>
            <a:r>
              <a:rPr lang="en-US" b="1" dirty="0">
                <a:solidFill>
                  <a:schemeClr val="tx1"/>
                </a:solidFill>
              </a:rPr>
              <a:t>Incorrect flow rate: </a:t>
            </a:r>
            <a:r>
              <a:rPr lang="en-US" dirty="0">
                <a:solidFill>
                  <a:schemeClr val="tx1"/>
                </a:solidFill>
              </a:rPr>
              <a:t>Each cyclone has a specific flow rate. Increasing or decreasing the flow directly impacts the size of particles collected</a:t>
            </a:r>
          </a:p>
          <a:p>
            <a:pPr lvl="1"/>
            <a:r>
              <a:rPr lang="en-US" b="1" dirty="0">
                <a:solidFill>
                  <a:schemeClr val="tx1"/>
                </a:solidFill>
              </a:rPr>
              <a:t>Operating without a grit pot: </a:t>
            </a:r>
            <a:r>
              <a:rPr lang="en-US" dirty="0">
                <a:solidFill>
                  <a:schemeClr val="tx1"/>
                </a:solidFill>
              </a:rPr>
              <a:t>Air will enter both from the top and bottom of the cyclone disrupting the airflow and voiding the sample</a:t>
            </a:r>
          </a:p>
          <a:p>
            <a:pPr lvl="1"/>
            <a:r>
              <a:rPr lang="en-US" b="1" dirty="0">
                <a:solidFill>
                  <a:schemeClr val="tx1"/>
                </a:solidFill>
              </a:rPr>
              <a:t>Not using multiple cassettes when sampling high dust tasks: </a:t>
            </a:r>
            <a:r>
              <a:rPr lang="en-US" dirty="0">
                <a:solidFill>
                  <a:schemeClr val="tx1"/>
                </a:solidFill>
              </a:rPr>
              <a:t>This can lead to filter overloading and additional costs for analysis. No more than 2mg of dust on the filter per NIOSH 7500</a:t>
            </a:r>
          </a:p>
          <a:p>
            <a:pPr lvl="1"/>
            <a:endParaRPr b="1" dirty="0">
              <a:solidFill>
                <a:schemeClr val="tx1"/>
              </a:solidFill>
            </a:endParaRPr>
          </a:p>
        </p:txBody>
      </p:sp>
      <p:pic>
        <p:nvPicPr>
          <p:cNvPr id="1026" name="Picture 2" descr="Cyclone separator - Energy Education">
            <a:extLst>
              <a:ext uri="{FF2B5EF4-FFF2-40B4-BE49-F238E27FC236}">
                <a16:creationId xmlns:a16="http://schemas.microsoft.com/office/drawing/2014/main" id="{F0C03F94-C21B-5926-4F30-13004329D6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5" t="6614" r="62553" b="1684"/>
          <a:stretch>
            <a:fillRect/>
          </a:stretch>
        </p:blipFill>
        <p:spPr bwMode="auto">
          <a:xfrm>
            <a:off x="8257644" y="1401080"/>
            <a:ext cx="1815255" cy="506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65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utoRev="1" fill="hold" nodeType="clickEffect">
                                  <p:stCondLst>
                                    <p:cond delay="0"/>
                                  </p:stCondLst>
                                  <p:childTnLst>
                                    <p:animRot by="10800000">
                                      <p:cBhvr>
                                        <p:cTn id="6" dur="10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F6940-F091-F2C2-0378-32050EDBA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7EE02-EF99-457C-D08B-A23EDDF7ADE7}"/>
              </a:ext>
            </a:extLst>
          </p:cNvPr>
          <p:cNvSpPr>
            <a:spLocks noGrp="1"/>
          </p:cNvSpPr>
          <p:nvPr>
            <p:ph type="title"/>
          </p:nvPr>
        </p:nvSpPr>
        <p:spPr/>
        <p:txBody>
          <a:bodyPr/>
          <a:lstStyle/>
          <a:p>
            <a:r>
              <a:rPr lang="en-US" dirty="0"/>
              <a:t>Don’ts of Silica Sampling</a:t>
            </a:r>
            <a:endParaRPr dirty="0"/>
          </a:p>
        </p:txBody>
      </p:sp>
      <p:sp>
        <p:nvSpPr>
          <p:cNvPr id="3" name="Content Placeholder 2">
            <a:extLst>
              <a:ext uri="{FF2B5EF4-FFF2-40B4-BE49-F238E27FC236}">
                <a16:creationId xmlns:a16="http://schemas.microsoft.com/office/drawing/2014/main" id="{DCD1ED56-20B2-84C1-6D07-29E9557D8C9A}"/>
              </a:ext>
            </a:extLst>
          </p:cNvPr>
          <p:cNvSpPr>
            <a:spLocks noGrp="1"/>
          </p:cNvSpPr>
          <p:nvPr>
            <p:ph idx="1"/>
          </p:nvPr>
        </p:nvSpPr>
        <p:spPr>
          <a:xfrm>
            <a:off x="121920" y="1223975"/>
            <a:ext cx="6626224" cy="4441019"/>
          </a:xfrm>
        </p:spPr>
        <p:txBody>
          <a:bodyPr>
            <a:normAutofit fontScale="70000" lnSpcReduction="20000"/>
          </a:bodyPr>
          <a:lstStyle/>
          <a:p>
            <a:endParaRPr dirty="0">
              <a:solidFill>
                <a:schemeClr val="tx1"/>
              </a:solidFill>
            </a:endParaRPr>
          </a:p>
          <a:p>
            <a:r>
              <a:rPr lang="en-US" sz="4000" b="1" dirty="0">
                <a:solidFill>
                  <a:schemeClr val="tx1"/>
                </a:solidFill>
              </a:rPr>
              <a:t>PPI</a:t>
            </a:r>
            <a:r>
              <a:rPr lang="en-US" b="1" dirty="0">
                <a:solidFill>
                  <a:schemeClr val="tx1"/>
                </a:solidFill>
              </a:rPr>
              <a:t>:</a:t>
            </a:r>
          </a:p>
          <a:p>
            <a:endParaRPr lang="en-US" b="1" dirty="0">
              <a:solidFill>
                <a:schemeClr val="tx1"/>
              </a:solidFill>
            </a:endParaRPr>
          </a:p>
          <a:p>
            <a:pPr lvl="1"/>
            <a:r>
              <a:rPr lang="en-US" b="1" dirty="0">
                <a:solidFill>
                  <a:schemeClr val="tx1"/>
                </a:solidFill>
              </a:rPr>
              <a:t>Incorrect flow rate: </a:t>
            </a:r>
            <a:r>
              <a:rPr lang="en-US" dirty="0">
                <a:solidFill>
                  <a:schemeClr val="tx1"/>
                </a:solidFill>
              </a:rPr>
              <a:t>Each PPI has a specific flow rate. Increasing or decreasing the flow directly impacts the size of particles collected</a:t>
            </a:r>
          </a:p>
          <a:p>
            <a:pPr marL="457200" lvl="1" indent="0">
              <a:buNone/>
            </a:pPr>
            <a:endParaRPr lang="en-US" b="1" dirty="0">
              <a:solidFill>
                <a:schemeClr val="tx1"/>
              </a:solidFill>
            </a:endParaRPr>
          </a:p>
          <a:p>
            <a:pPr lvl="1"/>
            <a:r>
              <a:rPr lang="en-US" b="1" dirty="0">
                <a:solidFill>
                  <a:schemeClr val="tx1"/>
                </a:solidFill>
              </a:rPr>
              <a:t>Not using multiple PPI’s when sampling high dust tasks: </a:t>
            </a:r>
            <a:r>
              <a:rPr lang="en-US" dirty="0">
                <a:solidFill>
                  <a:schemeClr val="tx1"/>
                </a:solidFill>
              </a:rPr>
              <a:t>Oiled impactors can handle between 6-7mg of dust before becoming overloaded and ‘spilling’ onto the filter. </a:t>
            </a:r>
          </a:p>
          <a:p>
            <a:pPr lvl="2"/>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can lead to filter overloading and additional costs for analysis. No more than 2mg of dust on the filter per NIOSH 7500</a:t>
            </a:r>
            <a:endParaRPr lang="en-US" dirty="0">
              <a:solidFill>
                <a:schemeClr val="tx1"/>
              </a:solidFill>
            </a:endParaRPr>
          </a:p>
        </p:txBody>
      </p:sp>
      <p:pic>
        <p:nvPicPr>
          <p:cNvPr id="4098" name="Picture 2">
            <a:extLst>
              <a:ext uri="{FF2B5EF4-FFF2-40B4-BE49-F238E27FC236}">
                <a16:creationId xmlns:a16="http://schemas.microsoft.com/office/drawing/2014/main" id="{7E085C14-A7C1-D3D5-E5C8-CF1F43FD7D6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15176" y="1869338"/>
            <a:ext cx="4667250" cy="379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08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4922"/>
            <a:ext cx="10972800" cy="1143000"/>
          </a:xfrm>
        </p:spPr>
        <p:txBody>
          <a:bodyPr anchor="ctr">
            <a:normAutofit/>
          </a:bodyPr>
          <a:lstStyle/>
          <a:p>
            <a:pPr>
              <a:lnSpc>
                <a:spcPct val="90000"/>
              </a:lnSpc>
            </a:pPr>
            <a:r>
              <a:rPr lang="en-US" sz="3700" dirty="0"/>
              <a:t>Flow Rates and Their Impact on Cut Point</a:t>
            </a:r>
          </a:p>
        </p:txBody>
      </p:sp>
      <p:sp>
        <p:nvSpPr>
          <p:cNvPr id="3" name="Content Placeholder 2"/>
          <p:cNvSpPr>
            <a:spLocks noGrp="1"/>
          </p:cNvSpPr>
          <p:nvPr>
            <p:ph sz="half" idx="1"/>
          </p:nvPr>
        </p:nvSpPr>
        <p:spPr>
          <a:xfrm>
            <a:off x="5370399" y="1814511"/>
            <a:ext cx="4870515" cy="4525963"/>
          </a:xfrm>
        </p:spPr>
        <p:txBody>
          <a:bodyPr>
            <a:normAutofit/>
          </a:bodyPr>
          <a:lstStyle/>
          <a:p>
            <a:endParaRPr dirty="0"/>
          </a:p>
          <a:p>
            <a:r>
              <a:rPr lang="en-US" dirty="0">
                <a:solidFill>
                  <a:schemeClr val="tx1"/>
                </a:solidFill>
              </a:rPr>
              <a:t>Flow rate in inversely related to the cut point</a:t>
            </a:r>
            <a:endParaRPr dirty="0">
              <a:solidFill>
                <a:schemeClr val="tx1"/>
              </a:solidFill>
            </a:endParaRPr>
          </a:p>
          <a:p>
            <a:pPr lvl="1"/>
            <a:r>
              <a:rPr lang="en-US" dirty="0">
                <a:solidFill>
                  <a:schemeClr val="tx1"/>
                </a:solidFill>
              </a:rPr>
              <a:t>Higher flow rate results in a lower cut point</a:t>
            </a:r>
          </a:p>
          <a:p>
            <a:pPr lvl="1"/>
            <a:r>
              <a:rPr lang="en-US" dirty="0">
                <a:solidFill>
                  <a:schemeClr val="tx1"/>
                </a:solidFill>
              </a:rPr>
              <a:t>Lower flow rate results in a higher cut point</a:t>
            </a:r>
            <a:endParaRPr dirty="0">
              <a:solidFill>
                <a:schemeClr val="tx1"/>
              </a:solidFill>
            </a:endParaRPr>
          </a:p>
        </p:txBody>
      </p:sp>
      <p:sp>
        <p:nvSpPr>
          <p:cNvPr id="5" name="Arrow: Up-Down 4">
            <a:extLst>
              <a:ext uri="{FF2B5EF4-FFF2-40B4-BE49-F238E27FC236}">
                <a16:creationId xmlns:a16="http://schemas.microsoft.com/office/drawing/2014/main" id="{F4C188F8-3F61-AC53-3005-C79D3782A065}"/>
              </a:ext>
            </a:extLst>
          </p:cNvPr>
          <p:cNvSpPr/>
          <p:nvPr/>
        </p:nvSpPr>
        <p:spPr>
          <a:xfrm>
            <a:off x="1347893" y="1587922"/>
            <a:ext cx="2431627" cy="4693920"/>
          </a:xfrm>
          <a:prstGeom prst="upDownArrow">
            <a:avLst/>
          </a:prstGeom>
          <a:gradFill>
            <a:gsLst>
              <a:gs pos="27000">
                <a:srgbClr val="FF0000"/>
              </a:gs>
              <a:gs pos="54000">
                <a:srgbClr val="FFFF00"/>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SKC Aluminum Cyclone</a:t>
            </a:r>
            <a:endParaRPr dirty="0"/>
          </a:p>
        </p:txBody>
      </p:sp>
      <p:pic>
        <p:nvPicPr>
          <p:cNvPr id="1026" name="Picture 2">
            <a:extLst>
              <a:ext uri="{FF2B5EF4-FFF2-40B4-BE49-F238E27FC236}">
                <a16:creationId xmlns:a16="http://schemas.microsoft.com/office/drawing/2014/main" id="{976E5A8F-EF5B-EA2B-52D7-D32AA877C2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41363" y="1265916"/>
            <a:ext cx="8090276" cy="55013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442D1BE6-6058-E754-7F22-719110BED02A}"/>
              </a:ext>
            </a:extLst>
          </p:cNvPr>
          <p:cNvSpPr>
            <a:spLocks noGrp="1"/>
          </p:cNvSpPr>
          <p:nvPr>
            <p:ph sz="half" idx="1"/>
          </p:nvPr>
        </p:nvSpPr>
        <p:spPr>
          <a:xfrm>
            <a:off x="130255" y="5780608"/>
            <a:ext cx="2007574" cy="657797"/>
          </a:xfrm>
        </p:spPr>
        <p:txBody>
          <a:bodyPr>
            <a:noAutofit/>
          </a:bodyPr>
          <a:lstStyle/>
          <a:p>
            <a:pPr marL="0" indent="0">
              <a:buNone/>
            </a:pPr>
            <a:r>
              <a:rPr lang="en-US" sz="2000" dirty="0">
                <a:solidFill>
                  <a:schemeClr val="tx1"/>
                </a:solidFill>
              </a:rPr>
              <a:t>SKC Aluminum Cyclone</a:t>
            </a:r>
          </a:p>
        </p:txBody>
      </p:sp>
      <p:pic>
        <p:nvPicPr>
          <p:cNvPr id="1028" name="Picture 4" descr="SKC 225-01-02 Lightweight Small Respirable Dust Cyclone, 2.6 x 1-1/2 in,  Aluminum, For Universal XR/AirChek¨ Series Sampling Pump - RENTAL - Premier  Safety">
            <a:extLst>
              <a:ext uri="{FF2B5EF4-FFF2-40B4-BE49-F238E27FC236}">
                <a16:creationId xmlns:a16="http://schemas.microsoft.com/office/drawing/2014/main" id="{F93214A8-7D0E-D980-6184-EE3FD4FE28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00" b="94844" l="10000" r="90000">
                        <a14:foregroundMark x1="28984" y1="9453" x2="48516" y2="3438"/>
                        <a14:foregroundMark x1="48516" y1="3438" x2="66172" y2="6328"/>
                        <a14:foregroundMark x1="66172" y1="6328" x2="73047" y2="10313"/>
                        <a14:foregroundMark x1="73047" y1="10313" x2="73359" y2="10703"/>
                        <a14:foregroundMark x1="44844" y1="2500" x2="56641" y2="3516"/>
                        <a14:foregroundMark x1="23359" y1="34063" x2="27656" y2="39141"/>
                        <a14:foregroundMark x1="23672" y1="35781" x2="26797" y2="38828"/>
                        <a14:foregroundMark x1="42656" y1="73750" x2="43672" y2="95469"/>
                        <a14:foregroundMark x1="43672" y1="95469" x2="50547" y2="96719"/>
                        <a14:foregroundMark x1="50547" y1="96719" x2="57500" y2="94844"/>
                        <a14:foregroundMark x1="57500" y1="94844" x2="58047" y2="77344"/>
                        <a14:foregroundMark x1="58047" y1="77344" x2="54219" y2="73750"/>
                        <a14:foregroundMark x1="23047" y1="35625" x2="27031" y2="39219"/>
                      </a14:backgroundRemoval>
                    </a14:imgEffect>
                  </a14:imgLayer>
                </a14:imgProps>
              </a:ext>
              <a:ext uri="{28A0092B-C50C-407E-A947-70E740481C1C}">
                <a14:useLocalDpi xmlns:a14="http://schemas.microsoft.com/office/drawing/2010/main" val="0"/>
              </a:ext>
            </a:extLst>
          </a:blip>
          <a:srcRect l="15594" r="18007"/>
          <a:stretch/>
        </p:blipFill>
        <p:spPr bwMode="auto">
          <a:xfrm>
            <a:off x="-133008" y="2518590"/>
            <a:ext cx="2090075" cy="3147763"/>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Left-Right 11">
            <a:extLst>
              <a:ext uri="{FF2B5EF4-FFF2-40B4-BE49-F238E27FC236}">
                <a16:creationId xmlns:a16="http://schemas.microsoft.com/office/drawing/2014/main" id="{AAC1356D-B007-930C-2FDA-8268962CC29D}"/>
              </a:ext>
            </a:extLst>
          </p:cNvPr>
          <p:cNvSpPr/>
          <p:nvPr/>
        </p:nvSpPr>
        <p:spPr>
          <a:xfrm rot="10800000">
            <a:off x="3102187" y="3882825"/>
            <a:ext cx="4057227" cy="267569"/>
          </a:xfrm>
          <a:prstGeom prst="leftRightArrow">
            <a:avLst/>
          </a:prstGeom>
          <a:gradFill>
            <a:gsLst>
              <a:gs pos="0">
                <a:srgbClr val="FF0000"/>
              </a:gs>
              <a:gs pos="100000">
                <a:srgbClr val="FFFF00"/>
              </a:gs>
            </a:gsLst>
            <a:lin ang="10800000" scaled="0"/>
          </a:gradFill>
          <a:ln w="127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Week 8 - Simulating Cyclone separator with Discrete Phase Modelling">
            <a:extLst>
              <a:ext uri="{FF2B5EF4-FFF2-40B4-BE49-F238E27FC236}">
                <a16:creationId xmlns:a16="http://schemas.microsoft.com/office/drawing/2014/main" id="{9F6E846A-4DA8-6001-4E2B-5CC3EEBD5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6139" y="914400"/>
            <a:ext cx="166243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Practical </a:t>
            </a:r>
            <a:r>
              <a:rPr lang="en-US" dirty="0"/>
              <a:t>Representation</a:t>
            </a:r>
            <a:endParaRPr dirty="0"/>
          </a:p>
        </p:txBody>
      </p:sp>
      <p:pic>
        <p:nvPicPr>
          <p:cNvPr id="1026" name="Picture 2">
            <a:extLst>
              <a:ext uri="{FF2B5EF4-FFF2-40B4-BE49-F238E27FC236}">
                <a16:creationId xmlns:a16="http://schemas.microsoft.com/office/drawing/2014/main" id="{976E5A8F-EF5B-EA2B-52D7-D32AA877C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437" y="895348"/>
            <a:ext cx="5901360" cy="400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BED7389-B59D-2AB8-F41A-5468C98251DE}"/>
              </a:ext>
            </a:extLst>
          </p:cNvPr>
          <p:cNvPicPr>
            <a:picLocks noChangeAspect="1"/>
          </p:cNvPicPr>
          <p:nvPr/>
        </p:nvPicPr>
        <p:blipFill rotWithShape="1">
          <a:blip r:embed="rId3"/>
          <a:srcRect l="9881" r="23710"/>
          <a:stretch/>
        </p:blipFill>
        <p:spPr>
          <a:xfrm>
            <a:off x="3603412" y="4908788"/>
            <a:ext cx="3569547" cy="1915611"/>
          </a:xfrm>
          <a:prstGeom prst="rect">
            <a:avLst/>
          </a:prstGeom>
        </p:spPr>
      </p:pic>
      <p:pic>
        <p:nvPicPr>
          <p:cNvPr id="13" name="Picture 12">
            <a:extLst>
              <a:ext uri="{FF2B5EF4-FFF2-40B4-BE49-F238E27FC236}">
                <a16:creationId xmlns:a16="http://schemas.microsoft.com/office/drawing/2014/main" id="{5DB39BA6-C394-A915-FA3F-1D938482FD39}"/>
              </a:ext>
            </a:extLst>
          </p:cNvPr>
          <p:cNvPicPr>
            <a:picLocks noChangeAspect="1"/>
          </p:cNvPicPr>
          <p:nvPr/>
        </p:nvPicPr>
        <p:blipFill>
          <a:blip r:embed="rId4"/>
          <a:stretch>
            <a:fillRect/>
          </a:stretch>
        </p:blipFill>
        <p:spPr>
          <a:xfrm>
            <a:off x="989720" y="1736399"/>
            <a:ext cx="1570014" cy="2327110"/>
          </a:xfrm>
          <a:prstGeom prst="rect">
            <a:avLst/>
          </a:prstGeom>
        </p:spPr>
      </p:pic>
      <p:pic>
        <p:nvPicPr>
          <p:cNvPr id="15" name="Picture 14">
            <a:extLst>
              <a:ext uri="{FF2B5EF4-FFF2-40B4-BE49-F238E27FC236}">
                <a16:creationId xmlns:a16="http://schemas.microsoft.com/office/drawing/2014/main" id="{424C5BE8-5C53-AFA4-FAA8-9CAB340987E5}"/>
              </a:ext>
            </a:extLst>
          </p:cNvPr>
          <p:cNvPicPr>
            <a:picLocks noChangeAspect="1"/>
          </p:cNvPicPr>
          <p:nvPr/>
        </p:nvPicPr>
        <p:blipFill>
          <a:blip r:embed="rId5"/>
          <a:stretch>
            <a:fillRect/>
          </a:stretch>
        </p:blipFill>
        <p:spPr>
          <a:xfrm>
            <a:off x="9412188" y="1662720"/>
            <a:ext cx="1684710" cy="2320231"/>
          </a:xfrm>
          <a:prstGeom prst="rect">
            <a:avLst/>
          </a:prstGeom>
        </p:spPr>
      </p:pic>
      <p:pic>
        <p:nvPicPr>
          <p:cNvPr id="17" name="Picture 16">
            <a:extLst>
              <a:ext uri="{FF2B5EF4-FFF2-40B4-BE49-F238E27FC236}">
                <a16:creationId xmlns:a16="http://schemas.microsoft.com/office/drawing/2014/main" id="{4CF761A3-AAD0-892E-DB7F-7EA777C697B5}"/>
              </a:ext>
            </a:extLst>
          </p:cNvPr>
          <p:cNvPicPr>
            <a:picLocks noChangeAspect="1"/>
          </p:cNvPicPr>
          <p:nvPr/>
        </p:nvPicPr>
        <p:blipFill>
          <a:blip r:embed="rId6"/>
          <a:stretch>
            <a:fillRect/>
          </a:stretch>
        </p:blipFill>
        <p:spPr>
          <a:xfrm>
            <a:off x="7694507" y="4897643"/>
            <a:ext cx="2893695" cy="1901669"/>
          </a:xfrm>
          <a:prstGeom prst="rect">
            <a:avLst/>
          </a:prstGeom>
        </p:spPr>
      </p:pic>
      <p:pic>
        <p:nvPicPr>
          <p:cNvPr id="7170" name="Picture 2" descr="From F1 to drag racing: Here's a breakdown of all the major types of car  racing - The Manual">
            <a:extLst>
              <a:ext uri="{FF2B5EF4-FFF2-40B4-BE49-F238E27FC236}">
                <a16:creationId xmlns:a16="http://schemas.microsoft.com/office/drawing/2014/main" id="{DB58B629-9508-6D4B-BF01-ED594F0F7B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545" y="4795582"/>
            <a:ext cx="3007476" cy="200373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Left-Right 7">
            <a:extLst>
              <a:ext uri="{FF2B5EF4-FFF2-40B4-BE49-F238E27FC236}">
                <a16:creationId xmlns:a16="http://schemas.microsoft.com/office/drawing/2014/main" id="{E1DDE3DE-69EB-66BE-1E30-841712BCA477}"/>
              </a:ext>
            </a:extLst>
          </p:cNvPr>
          <p:cNvSpPr/>
          <p:nvPr/>
        </p:nvSpPr>
        <p:spPr>
          <a:xfrm rot="10800000">
            <a:off x="4104638" y="2822836"/>
            <a:ext cx="3068321" cy="147354"/>
          </a:xfrm>
          <a:prstGeom prst="leftRightArrow">
            <a:avLst/>
          </a:prstGeom>
          <a:gradFill>
            <a:gsLst>
              <a:gs pos="0">
                <a:srgbClr val="FF0000"/>
              </a:gs>
              <a:gs pos="100000">
                <a:srgbClr val="FFFF00"/>
              </a:gs>
            </a:gsLst>
            <a:lin ang="10800000" scaled="0"/>
          </a:gradFill>
          <a:ln w="127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362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58E6-405C-E3E9-BB97-9B20A43BE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2227E6-4B7C-5B4B-BF32-718B2C02A075}"/>
              </a:ext>
            </a:extLst>
          </p:cNvPr>
          <p:cNvSpPr>
            <a:spLocks noGrp="1"/>
          </p:cNvSpPr>
          <p:nvPr>
            <p:ph type="title"/>
          </p:nvPr>
        </p:nvSpPr>
        <p:spPr>
          <a:xfrm>
            <a:off x="609600" y="274638"/>
            <a:ext cx="10972800" cy="1143000"/>
          </a:xfrm>
        </p:spPr>
        <p:txBody>
          <a:bodyPr anchor="ctr">
            <a:normAutofit/>
          </a:bodyPr>
          <a:lstStyle/>
          <a:p>
            <a:r>
              <a:rPr lang="en-US" dirty="0"/>
              <a:t>What Happens After a Sample is Taken?</a:t>
            </a:r>
            <a:endParaRPr dirty="0"/>
          </a:p>
        </p:txBody>
      </p:sp>
      <p:sp>
        <p:nvSpPr>
          <p:cNvPr id="3" name="Content Placeholder 2">
            <a:extLst>
              <a:ext uri="{FF2B5EF4-FFF2-40B4-BE49-F238E27FC236}">
                <a16:creationId xmlns:a16="http://schemas.microsoft.com/office/drawing/2014/main" id="{26A840F3-0AD3-FEF6-4DCA-E609901B4414}"/>
              </a:ext>
            </a:extLst>
          </p:cNvPr>
          <p:cNvSpPr>
            <a:spLocks noGrp="1"/>
          </p:cNvSpPr>
          <p:nvPr>
            <p:ph sz="half" idx="1"/>
          </p:nvPr>
        </p:nvSpPr>
        <p:spPr>
          <a:xfrm>
            <a:off x="128452" y="1593669"/>
            <a:ext cx="6527074" cy="4989693"/>
          </a:xfrm>
        </p:spPr>
        <p:txBody>
          <a:bodyPr>
            <a:normAutofit/>
          </a:bodyPr>
          <a:lstStyle/>
          <a:p>
            <a:r>
              <a:rPr lang="en-US" dirty="0">
                <a:solidFill>
                  <a:schemeClr val="tx1"/>
                </a:solidFill>
              </a:rPr>
              <a:t>Post - flow rate verification is performed</a:t>
            </a:r>
          </a:p>
          <a:p>
            <a:r>
              <a:rPr lang="en-US" dirty="0">
                <a:solidFill>
                  <a:schemeClr val="tx1"/>
                </a:solidFill>
              </a:rPr>
              <a:t>Start/Stop time are noted and used to calculate volume</a:t>
            </a:r>
          </a:p>
          <a:p>
            <a:pPr lvl="1"/>
            <a:r>
              <a:rPr lang="en-US" dirty="0">
                <a:solidFill>
                  <a:schemeClr val="tx1"/>
                </a:solidFill>
              </a:rPr>
              <a:t>(total minutes x flow rate = volume)</a:t>
            </a:r>
          </a:p>
          <a:p>
            <a:pPr lvl="1"/>
            <a:r>
              <a:rPr lang="en-US" dirty="0">
                <a:solidFill>
                  <a:schemeClr val="tx1"/>
                </a:solidFill>
              </a:rPr>
              <a:t>600 minutes x 2 L/min = 1200 L  (1.2m³)</a:t>
            </a:r>
          </a:p>
          <a:p>
            <a:r>
              <a:rPr lang="en-US" dirty="0">
                <a:solidFill>
                  <a:schemeClr val="tx1"/>
                </a:solidFill>
              </a:rPr>
              <a:t>Lab Chain of Custody (COC) is filled out and shipped with samples to the lab</a:t>
            </a:r>
          </a:p>
          <a:p>
            <a:endParaRPr lang="en-US" dirty="0"/>
          </a:p>
          <a:p>
            <a:endParaRPr dirty="0"/>
          </a:p>
        </p:txBody>
      </p:sp>
      <p:sp>
        <p:nvSpPr>
          <p:cNvPr id="4" name="TextBox 3">
            <a:extLst>
              <a:ext uri="{FF2B5EF4-FFF2-40B4-BE49-F238E27FC236}">
                <a16:creationId xmlns:a16="http://schemas.microsoft.com/office/drawing/2014/main" id="{3EAA8BD9-8299-F69F-A76B-81F1D4F87885}"/>
              </a:ext>
            </a:extLst>
          </p:cNvPr>
          <p:cNvSpPr txBox="1"/>
          <p:nvPr/>
        </p:nvSpPr>
        <p:spPr>
          <a:xfrm rot="912388">
            <a:off x="6849758" y="2840001"/>
            <a:ext cx="2278749" cy="369332"/>
          </a:xfrm>
          <a:prstGeom prst="rect">
            <a:avLst/>
          </a:prstGeom>
          <a:noFill/>
        </p:spPr>
        <p:txBody>
          <a:bodyPr wrap="square" rtlCol="0">
            <a:spAutoFit/>
          </a:bodyPr>
          <a:lstStyle/>
          <a:p>
            <a:r>
              <a:rPr lang="en-US" b="1" dirty="0">
                <a:solidFill>
                  <a:schemeClr val="bg1"/>
                </a:solidFill>
              </a:rPr>
              <a:t>ACME Analysis</a:t>
            </a:r>
          </a:p>
        </p:txBody>
      </p:sp>
      <p:pic>
        <p:nvPicPr>
          <p:cNvPr id="16388" name="Picture 4" descr="Patient Forms - Periodontist Austin TX - Periodontal Surgical Arts">
            <a:extLst>
              <a:ext uri="{FF2B5EF4-FFF2-40B4-BE49-F238E27FC236}">
                <a16:creationId xmlns:a16="http://schemas.microsoft.com/office/drawing/2014/main" id="{5F75610C-B8F5-F113-F447-9DF055334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685" y="1920493"/>
            <a:ext cx="4878433" cy="353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16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3701-91F7-65C9-085A-7E3D1EFAE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B0422-3385-F112-0D08-DD7A844004F1}"/>
              </a:ext>
            </a:extLst>
          </p:cNvPr>
          <p:cNvSpPr>
            <a:spLocks noGrp="1"/>
          </p:cNvSpPr>
          <p:nvPr>
            <p:ph type="title"/>
          </p:nvPr>
        </p:nvSpPr>
        <p:spPr>
          <a:xfrm>
            <a:off x="609600" y="274638"/>
            <a:ext cx="10972800" cy="1143000"/>
          </a:xfrm>
        </p:spPr>
        <p:txBody>
          <a:bodyPr anchor="ctr">
            <a:normAutofit/>
          </a:bodyPr>
          <a:lstStyle/>
          <a:p>
            <a:r>
              <a:rPr lang="en-US" dirty="0"/>
              <a:t>How are Samples Analyzed?</a:t>
            </a:r>
            <a:endParaRPr dirty="0"/>
          </a:p>
        </p:txBody>
      </p:sp>
      <p:sp>
        <p:nvSpPr>
          <p:cNvPr id="3" name="Content Placeholder 2">
            <a:extLst>
              <a:ext uri="{FF2B5EF4-FFF2-40B4-BE49-F238E27FC236}">
                <a16:creationId xmlns:a16="http://schemas.microsoft.com/office/drawing/2014/main" id="{8410CC26-6506-734C-208C-59F2730AAC0D}"/>
              </a:ext>
            </a:extLst>
          </p:cNvPr>
          <p:cNvSpPr>
            <a:spLocks noGrp="1"/>
          </p:cNvSpPr>
          <p:nvPr>
            <p:ph sz="half" idx="1"/>
          </p:nvPr>
        </p:nvSpPr>
        <p:spPr>
          <a:xfrm>
            <a:off x="317863" y="2955744"/>
            <a:ext cx="5778137" cy="1603194"/>
          </a:xfrm>
        </p:spPr>
        <p:txBody>
          <a:bodyPr>
            <a:normAutofit/>
          </a:bodyPr>
          <a:lstStyle/>
          <a:p>
            <a:r>
              <a:rPr lang="en-US" dirty="0">
                <a:solidFill>
                  <a:schemeClr val="tx1"/>
                </a:solidFill>
              </a:rPr>
              <a:t>Samples are received by the lab </a:t>
            </a:r>
          </a:p>
          <a:p>
            <a:endParaRPr lang="en-US" dirty="0"/>
          </a:p>
          <a:p>
            <a:endParaRPr dirty="0"/>
          </a:p>
        </p:txBody>
      </p:sp>
      <p:pic>
        <p:nvPicPr>
          <p:cNvPr id="16386" name="Picture 2" descr="224+ Thousand Delivery Truck With Boxes Royalty-Free Images, Stock Photos &amp;  Pictures | Shutterstock">
            <a:extLst>
              <a:ext uri="{FF2B5EF4-FFF2-40B4-BE49-F238E27FC236}">
                <a16:creationId xmlns:a16="http://schemas.microsoft.com/office/drawing/2014/main" id="{CC54EF90-6045-B56A-7852-66FE694021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7" r="3067"/>
          <a:stretch>
            <a:fillRect/>
          </a:stretch>
        </p:blipFill>
        <p:spPr bwMode="auto">
          <a:xfrm>
            <a:off x="6471831" y="2433229"/>
            <a:ext cx="5110569" cy="32687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319638-C5C4-0AEF-6B4F-999326FF49E6}"/>
              </a:ext>
            </a:extLst>
          </p:cNvPr>
          <p:cNvSpPr txBox="1"/>
          <p:nvPr/>
        </p:nvSpPr>
        <p:spPr>
          <a:xfrm rot="912388">
            <a:off x="6849758" y="2840001"/>
            <a:ext cx="2278749" cy="369332"/>
          </a:xfrm>
          <a:prstGeom prst="rect">
            <a:avLst/>
          </a:prstGeom>
          <a:noFill/>
        </p:spPr>
        <p:txBody>
          <a:bodyPr wrap="square" rtlCol="0">
            <a:spAutoFit/>
          </a:bodyPr>
          <a:lstStyle/>
          <a:p>
            <a:r>
              <a:rPr lang="en-US" b="1" dirty="0">
                <a:solidFill>
                  <a:schemeClr val="bg1"/>
                </a:solidFill>
              </a:rPr>
              <a:t>ACME Analysis</a:t>
            </a:r>
          </a:p>
        </p:txBody>
      </p:sp>
    </p:spTree>
    <p:extLst>
      <p:ext uri="{BB962C8B-B14F-4D97-AF65-F5344CB8AC3E}">
        <p14:creationId xmlns:p14="http://schemas.microsoft.com/office/powerpoint/2010/main" val="71740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Outline</a:t>
            </a:r>
            <a:endParaRPr dirty="0"/>
          </a:p>
        </p:txBody>
      </p:sp>
      <p:sp>
        <p:nvSpPr>
          <p:cNvPr id="3" name="Content Placeholder 2"/>
          <p:cNvSpPr>
            <a:spLocks noGrp="1"/>
          </p:cNvSpPr>
          <p:nvPr>
            <p:ph sz="half" idx="1"/>
          </p:nvPr>
        </p:nvSpPr>
        <p:spPr>
          <a:xfrm>
            <a:off x="609599" y="1600201"/>
            <a:ext cx="6781175" cy="4525963"/>
          </a:xfrm>
        </p:spPr>
        <p:txBody>
          <a:bodyPr>
            <a:normAutofit/>
          </a:bodyPr>
          <a:lstStyle/>
          <a:p>
            <a:endParaRPr dirty="0">
              <a:solidFill>
                <a:schemeClr val="tx1"/>
              </a:solidFill>
            </a:endParaRPr>
          </a:p>
          <a:p>
            <a:r>
              <a:rPr lang="en-US" dirty="0">
                <a:solidFill>
                  <a:schemeClr val="tx1"/>
                </a:solidFill>
              </a:rPr>
              <a:t>Why Silica Accuracy Matters</a:t>
            </a:r>
            <a:endParaRPr dirty="0">
              <a:solidFill>
                <a:schemeClr val="tx1"/>
              </a:solidFill>
            </a:endParaRPr>
          </a:p>
          <a:p>
            <a:r>
              <a:rPr lang="en-US" dirty="0">
                <a:solidFill>
                  <a:schemeClr val="tx1"/>
                </a:solidFill>
              </a:rPr>
              <a:t>Understanding Size Selective Sampling</a:t>
            </a:r>
          </a:p>
          <a:p>
            <a:r>
              <a:rPr lang="en-US" dirty="0">
                <a:solidFill>
                  <a:schemeClr val="tx1"/>
                </a:solidFill>
              </a:rPr>
              <a:t>The SKC PPI: What Sets it Apart</a:t>
            </a:r>
          </a:p>
          <a:p>
            <a:r>
              <a:rPr lang="en-US" dirty="0">
                <a:solidFill>
                  <a:schemeClr val="tx1"/>
                </a:solidFill>
              </a:rPr>
              <a:t>Do’s and Don’ts of Silica Sampling</a:t>
            </a:r>
          </a:p>
          <a:p>
            <a:r>
              <a:rPr lang="en-US" dirty="0">
                <a:solidFill>
                  <a:schemeClr val="tx1"/>
                </a:solidFill>
              </a:rPr>
              <a:t>Affects of Using the Wrong Flow Rate</a:t>
            </a:r>
          </a:p>
          <a:p>
            <a:r>
              <a:rPr lang="en-US" dirty="0">
                <a:solidFill>
                  <a:schemeClr val="tx1"/>
                </a:solidFill>
              </a:rPr>
              <a:t>The True Cost of Sampling</a:t>
            </a:r>
          </a:p>
          <a:p>
            <a:endParaRPr dirty="0">
              <a:solidFill>
                <a:schemeClr val="tx1"/>
              </a:solidFill>
            </a:endParaRPr>
          </a:p>
        </p:txBody>
      </p:sp>
      <p:pic>
        <p:nvPicPr>
          <p:cNvPr id="7" name="Picture 6">
            <a:extLst>
              <a:ext uri="{FF2B5EF4-FFF2-40B4-BE49-F238E27FC236}">
                <a16:creationId xmlns:a16="http://schemas.microsoft.com/office/drawing/2014/main" id="{E1DF2868-DCA4-F309-A107-AF1B71E70AE6}"/>
              </a:ext>
            </a:extLst>
          </p:cNvPr>
          <p:cNvPicPr>
            <a:picLocks noChangeAspect="1"/>
          </p:cNvPicPr>
          <p:nvPr/>
        </p:nvPicPr>
        <p:blipFill>
          <a:blip r:embed="rId2"/>
          <a:stretch>
            <a:fillRect/>
          </a:stretch>
        </p:blipFill>
        <p:spPr>
          <a:xfrm>
            <a:off x="7925613" y="1513937"/>
            <a:ext cx="2998449" cy="4525963"/>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458DA-CF65-5F52-E557-740F8C324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81EBC-B105-B719-B927-38817395EB79}"/>
              </a:ext>
            </a:extLst>
          </p:cNvPr>
          <p:cNvSpPr>
            <a:spLocks noGrp="1"/>
          </p:cNvSpPr>
          <p:nvPr>
            <p:ph type="title"/>
          </p:nvPr>
        </p:nvSpPr>
        <p:spPr>
          <a:xfrm>
            <a:off x="609600" y="274638"/>
            <a:ext cx="10972800" cy="1143000"/>
          </a:xfrm>
        </p:spPr>
        <p:txBody>
          <a:bodyPr anchor="ctr">
            <a:normAutofit/>
          </a:bodyPr>
          <a:lstStyle/>
          <a:p>
            <a:r>
              <a:rPr lang="en-US" dirty="0"/>
              <a:t>How are Samples Analyzed?</a:t>
            </a:r>
            <a:endParaRPr dirty="0"/>
          </a:p>
        </p:txBody>
      </p:sp>
      <p:sp>
        <p:nvSpPr>
          <p:cNvPr id="3" name="Content Placeholder 2">
            <a:extLst>
              <a:ext uri="{FF2B5EF4-FFF2-40B4-BE49-F238E27FC236}">
                <a16:creationId xmlns:a16="http://schemas.microsoft.com/office/drawing/2014/main" id="{41165D7E-DCE3-161F-0157-CD8F6FAEA9E2}"/>
              </a:ext>
            </a:extLst>
          </p:cNvPr>
          <p:cNvSpPr>
            <a:spLocks noGrp="1"/>
          </p:cNvSpPr>
          <p:nvPr>
            <p:ph sz="half" idx="1"/>
          </p:nvPr>
        </p:nvSpPr>
        <p:spPr>
          <a:xfrm>
            <a:off x="224244" y="1535771"/>
            <a:ext cx="5778137" cy="4525963"/>
          </a:xfrm>
        </p:spPr>
        <p:txBody>
          <a:bodyPr>
            <a:normAutofit/>
          </a:bodyPr>
          <a:lstStyle/>
          <a:p>
            <a:r>
              <a:rPr lang="en-US" dirty="0">
                <a:solidFill>
                  <a:schemeClr val="tx1"/>
                </a:solidFill>
              </a:rPr>
              <a:t>Pre-weighed filter is removed from PPI or 37mm cassette and weighed again</a:t>
            </a:r>
          </a:p>
          <a:p>
            <a:pPr lvl="1"/>
            <a:r>
              <a:rPr lang="en-US" dirty="0">
                <a:solidFill>
                  <a:schemeClr val="tx1"/>
                </a:solidFill>
              </a:rPr>
              <a:t>This is why using a pre-weighed filter is a necessity </a:t>
            </a:r>
          </a:p>
          <a:p>
            <a:pPr lvl="1"/>
            <a:r>
              <a:rPr lang="en-US" dirty="0">
                <a:solidFill>
                  <a:schemeClr val="tx1"/>
                </a:solidFill>
              </a:rPr>
              <a:t>Analytical error between PPI and 37mm cassette is the same</a:t>
            </a:r>
          </a:p>
          <a:p>
            <a:pPr lvl="2"/>
            <a:r>
              <a:rPr lang="en-US" dirty="0">
                <a:solidFill>
                  <a:schemeClr val="tx1"/>
                </a:solidFill>
              </a:rPr>
              <a:t>Both are analyzed exactly the same</a:t>
            </a:r>
            <a:endParaRPr dirty="0"/>
          </a:p>
        </p:txBody>
      </p:sp>
      <p:pic>
        <p:nvPicPr>
          <p:cNvPr id="11266" name="Picture 2" descr="Microbalance 6g/21g d:1/2 µg XA 6/21.5Y.M.A – Radwag Balances and Scales">
            <a:extLst>
              <a:ext uri="{FF2B5EF4-FFF2-40B4-BE49-F238E27FC236}">
                <a16:creationId xmlns:a16="http://schemas.microsoft.com/office/drawing/2014/main" id="{BCDCFF77-95FE-CE4F-E8AC-1FD6AF9F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1" y="1633175"/>
            <a:ext cx="66675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003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4092-D65A-5D13-881D-7B468C92E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8DC45-3D18-9F50-32EB-8BEB6FC994D6}"/>
              </a:ext>
            </a:extLst>
          </p:cNvPr>
          <p:cNvSpPr>
            <a:spLocks noGrp="1"/>
          </p:cNvSpPr>
          <p:nvPr>
            <p:ph type="title"/>
          </p:nvPr>
        </p:nvSpPr>
        <p:spPr>
          <a:xfrm>
            <a:off x="609600" y="274638"/>
            <a:ext cx="10972800" cy="1143000"/>
          </a:xfrm>
        </p:spPr>
        <p:txBody>
          <a:bodyPr anchor="ctr">
            <a:normAutofit/>
          </a:bodyPr>
          <a:lstStyle/>
          <a:p>
            <a:r>
              <a:rPr lang="en-US" dirty="0"/>
              <a:t>How are Samples Analyzed?</a:t>
            </a:r>
            <a:endParaRPr dirty="0"/>
          </a:p>
        </p:txBody>
      </p:sp>
      <p:sp>
        <p:nvSpPr>
          <p:cNvPr id="3" name="Content Placeholder 2">
            <a:extLst>
              <a:ext uri="{FF2B5EF4-FFF2-40B4-BE49-F238E27FC236}">
                <a16:creationId xmlns:a16="http://schemas.microsoft.com/office/drawing/2014/main" id="{76D39D42-E4DD-4B9A-8A5C-EBF53994BD90}"/>
              </a:ext>
            </a:extLst>
          </p:cNvPr>
          <p:cNvSpPr>
            <a:spLocks noGrp="1"/>
          </p:cNvSpPr>
          <p:nvPr>
            <p:ph sz="half" idx="1"/>
          </p:nvPr>
        </p:nvSpPr>
        <p:spPr>
          <a:xfrm>
            <a:off x="609600" y="2743202"/>
            <a:ext cx="5778137" cy="1770016"/>
          </a:xfrm>
        </p:spPr>
        <p:txBody>
          <a:bodyPr>
            <a:normAutofit/>
          </a:bodyPr>
          <a:lstStyle/>
          <a:p>
            <a:r>
              <a:rPr lang="en-US" dirty="0">
                <a:solidFill>
                  <a:schemeClr val="tx1"/>
                </a:solidFill>
              </a:rPr>
              <a:t>After weighing, filter is then digested in  tetrahydrofuran </a:t>
            </a:r>
            <a:endParaRPr lang="en-US" dirty="0"/>
          </a:p>
          <a:p>
            <a:endParaRPr dirty="0"/>
          </a:p>
        </p:txBody>
      </p:sp>
      <p:pic>
        <p:nvPicPr>
          <p:cNvPr id="4" name="Picture 3">
            <a:extLst>
              <a:ext uri="{FF2B5EF4-FFF2-40B4-BE49-F238E27FC236}">
                <a16:creationId xmlns:a16="http://schemas.microsoft.com/office/drawing/2014/main" id="{7D3ECE35-A415-B32B-EA3E-214E062DC7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958217" y="2275503"/>
            <a:ext cx="4317206" cy="3175357"/>
          </a:xfrm>
          <a:prstGeom prst="rect">
            <a:avLst/>
          </a:prstGeom>
        </p:spPr>
      </p:pic>
    </p:spTree>
    <p:extLst>
      <p:ext uri="{BB962C8B-B14F-4D97-AF65-F5344CB8AC3E}">
        <p14:creationId xmlns:p14="http://schemas.microsoft.com/office/powerpoint/2010/main" val="2535732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8E8D6-1FEE-8233-154E-F015F69E6384}"/>
            </a:ext>
          </a:extLst>
        </p:cNvPr>
        <p:cNvGrpSpPr/>
        <p:nvPr/>
      </p:nvGrpSpPr>
      <p:grpSpPr>
        <a:xfrm>
          <a:off x="0" y="0"/>
          <a:ext cx="0" cy="0"/>
          <a:chOff x="0" y="0"/>
          <a:chExt cx="0" cy="0"/>
        </a:xfrm>
      </p:grpSpPr>
      <p:pic>
        <p:nvPicPr>
          <p:cNvPr id="14342" name="Picture 6" descr="Filter, Silver Membrane w/o support pad, 0.8µm, 25mm, 50Pk">
            <a:extLst>
              <a:ext uri="{FF2B5EF4-FFF2-40B4-BE49-F238E27FC236}">
                <a16:creationId xmlns:a16="http://schemas.microsoft.com/office/drawing/2014/main" id="{E48B70CD-F71F-D81C-10F5-859F63ACF6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5091" r="90000">
                        <a14:foregroundMark x1="8818" y1="30636" x2="5091" y2="39182"/>
                        <a14:foregroundMark x1="5091" y1="39182" x2="8000" y2="48909"/>
                        <a14:foregroundMark x1="16581" y1="56690" x2="19091" y2="57909"/>
                        <a14:foregroundMark x1="19091" y1="57909" x2="19364" y2="57909"/>
                        <a14:backgroundMark x1="68364" y1="37545" x2="65818" y2="56636"/>
                        <a14:backgroundMark x1="65818" y1="56636" x2="46182" y2="63636"/>
                        <a14:backgroundMark x1="46182" y1="63636" x2="63182" y2="76909"/>
                        <a14:backgroundMark x1="63182" y1="76909" x2="79636" y2="69364"/>
                        <a14:backgroundMark x1="79636" y1="69364" x2="85909" y2="54909"/>
                        <a14:backgroundMark x1="85909" y1="54909" x2="85909" y2="48455"/>
                        <a14:backgroundMark x1="64818" y1="46545" x2="60000" y2="53818"/>
                        <a14:backgroundMark x1="60000" y1="53818" x2="44909" y2="59636"/>
                        <a14:backgroundMark x1="44909" y1="59636" x2="27455" y2="60455"/>
                        <a14:backgroundMark x1="11717" y1="55948" x2="7455" y2="54727"/>
                        <a14:backgroundMark x1="27455" y1="60455" x2="18984" y2="58029"/>
                        <a14:backgroundMark x1="80636" y1="50364" x2="44364" y2="66273"/>
                        <a14:backgroundMark x1="44364" y1="66273" x2="63545" y2="72364"/>
                        <a14:backgroundMark x1="63545" y1="72364" x2="70455" y2="60455"/>
                        <a14:backgroundMark x1="70455" y1="60455" x2="70727" y2="58818"/>
                        <a14:backgroundMark x1="74636" y1="42818" x2="81182" y2="50818"/>
                        <a14:backgroundMark x1="81182" y1="50818" x2="86455" y2="65909"/>
                        <a14:backgroundMark x1="86455" y1="65909" x2="86727" y2="72636"/>
                        <a14:backgroundMark x1="67091" y1="35727" x2="67818" y2="40091"/>
                        <a14:backgroundMark x1="66909" y1="39636" x2="66909" y2="41909"/>
                        <a14:backgroundMark x1="17364" y1="58273" x2="10636" y2="55000"/>
                        <a14:backgroundMark x1="10636" y1="55000" x2="10636" y2="55000"/>
                        <a14:backgroundMark x1="6091" y1="50273" x2="10455" y2="54545"/>
                        <a14:backgroundMark x1="10364" y1="53636" x2="12091" y2="54455"/>
                      </a14:backgroundRemoval>
                    </a14:imgEffect>
                  </a14:imgLayer>
                </a14:imgProps>
              </a:ext>
              <a:ext uri="{28A0092B-C50C-407E-A947-70E740481C1C}">
                <a14:useLocalDpi xmlns:a14="http://schemas.microsoft.com/office/drawing/2010/main" val="0"/>
              </a:ext>
            </a:extLst>
          </a:blip>
          <a:srcRect t="15721" r="30267" b="39157"/>
          <a:stretch>
            <a:fillRect/>
          </a:stretch>
        </p:blipFill>
        <p:spPr bwMode="auto">
          <a:xfrm>
            <a:off x="6838338" y="4269010"/>
            <a:ext cx="2864901" cy="12923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9BCA9C-4554-B36B-3292-EDB407F58B9F}"/>
              </a:ext>
            </a:extLst>
          </p:cNvPr>
          <p:cNvSpPr>
            <a:spLocks noGrp="1"/>
          </p:cNvSpPr>
          <p:nvPr>
            <p:ph type="title"/>
          </p:nvPr>
        </p:nvSpPr>
        <p:spPr>
          <a:xfrm>
            <a:off x="0" y="33789"/>
            <a:ext cx="8252517" cy="1143000"/>
          </a:xfrm>
        </p:spPr>
        <p:txBody>
          <a:bodyPr anchor="ctr">
            <a:normAutofit/>
          </a:bodyPr>
          <a:lstStyle/>
          <a:p>
            <a:r>
              <a:rPr lang="en-US" dirty="0"/>
              <a:t>How are Samples Analyzed?</a:t>
            </a:r>
            <a:endParaRPr dirty="0"/>
          </a:p>
        </p:txBody>
      </p:sp>
      <p:sp>
        <p:nvSpPr>
          <p:cNvPr id="3" name="Content Placeholder 2">
            <a:extLst>
              <a:ext uri="{FF2B5EF4-FFF2-40B4-BE49-F238E27FC236}">
                <a16:creationId xmlns:a16="http://schemas.microsoft.com/office/drawing/2014/main" id="{83A648FA-E63A-232E-E27B-B0E42D40A6E3}"/>
              </a:ext>
            </a:extLst>
          </p:cNvPr>
          <p:cNvSpPr>
            <a:spLocks noGrp="1"/>
          </p:cNvSpPr>
          <p:nvPr>
            <p:ph sz="half" idx="1"/>
          </p:nvPr>
        </p:nvSpPr>
        <p:spPr>
          <a:xfrm>
            <a:off x="531222" y="2642245"/>
            <a:ext cx="5778137" cy="2272936"/>
          </a:xfrm>
        </p:spPr>
        <p:txBody>
          <a:bodyPr>
            <a:normAutofit/>
          </a:bodyPr>
          <a:lstStyle/>
          <a:p>
            <a:r>
              <a:rPr lang="en-US" dirty="0">
                <a:solidFill>
                  <a:schemeClr val="tx1"/>
                </a:solidFill>
              </a:rPr>
              <a:t>Tetrahydrofuran/dust solution is then filtered through a silver membrane filter with a funnel and vacuum pump</a:t>
            </a:r>
          </a:p>
          <a:p>
            <a:endParaRPr lang="en-US" dirty="0">
              <a:solidFill>
                <a:schemeClr val="tx1"/>
              </a:solidFill>
            </a:endParaRPr>
          </a:p>
          <a:p>
            <a:endParaRPr lang="en-US" dirty="0">
              <a:solidFill>
                <a:schemeClr val="tx1"/>
              </a:solidFill>
            </a:endParaRPr>
          </a:p>
          <a:p>
            <a:endParaRPr lang="en-US" dirty="0"/>
          </a:p>
          <a:p>
            <a:endParaRPr dirty="0"/>
          </a:p>
        </p:txBody>
      </p:sp>
      <p:pic>
        <p:nvPicPr>
          <p:cNvPr id="14340" name="Picture 4" descr="SKS Science Products - Glass Funnels, Short Powder Funnels">
            <a:extLst>
              <a:ext uri="{FF2B5EF4-FFF2-40B4-BE49-F238E27FC236}">
                <a16:creationId xmlns:a16="http://schemas.microsoft.com/office/drawing/2014/main" id="{304222C9-D8B5-BD52-7301-7A6E4E763B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88" b="92910" l="9839" r="89960">
                        <a14:foregroundMark x1="67269" y1="10821" x2="40964" y2="9888"/>
                        <a14:foregroundMark x1="40964" y1="9888" x2="37550" y2="10634"/>
                        <a14:foregroundMark x1="40763" y1="58209" x2="42169" y2="63246"/>
                        <a14:foregroundMark x1="44578" y1="89925" x2="55221" y2="92910"/>
                        <a14:foregroundMark x1="78715" y1="26119" x2="82530" y2="18657"/>
                      </a14:backgroundRemoval>
                    </a14:imgEffect>
                  </a14:imgLayer>
                </a14:imgProps>
              </a:ext>
              <a:ext uri="{28A0092B-C50C-407E-A947-70E740481C1C}">
                <a14:useLocalDpi xmlns:a14="http://schemas.microsoft.com/office/drawing/2010/main" val="0"/>
              </a:ext>
            </a:extLst>
          </a:blip>
          <a:srcRect/>
          <a:stretch>
            <a:fillRect/>
          </a:stretch>
        </p:blipFill>
        <p:spPr bwMode="auto">
          <a:xfrm>
            <a:off x="5654085" y="2207529"/>
            <a:ext cx="5233408" cy="2789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ilter, Silver Membrane w/o support pad, 0.8µm, 25mm, 50Pk">
            <a:extLst>
              <a:ext uri="{FF2B5EF4-FFF2-40B4-BE49-F238E27FC236}">
                <a16:creationId xmlns:a16="http://schemas.microsoft.com/office/drawing/2014/main" id="{EF7ADD5B-C892-9EC0-6305-F049B24985C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5091" r="90000">
                        <a14:foregroundMark x1="8818" y1="30636" x2="5091" y2="39182"/>
                        <a14:foregroundMark x1="5091" y1="39182" x2="8000" y2="48909"/>
                        <a14:foregroundMark x1="16581" y1="56690" x2="19091" y2="57909"/>
                        <a14:foregroundMark x1="19091" y1="57909" x2="19364" y2="57909"/>
                        <a14:backgroundMark x1="68364" y1="37545" x2="65818" y2="56636"/>
                        <a14:backgroundMark x1="65818" y1="56636" x2="46182" y2="63636"/>
                        <a14:backgroundMark x1="46182" y1="63636" x2="63182" y2="76909"/>
                        <a14:backgroundMark x1="63182" y1="76909" x2="79636" y2="69364"/>
                        <a14:backgroundMark x1="79636" y1="69364" x2="85909" y2="54909"/>
                        <a14:backgroundMark x1="85909" y1="54909" x2="85909" y2="48455"/>
                        <a14:backgroundMark x1="64818" y1="46545" x2="60000" y2="53818"/>
                        <a14:backgroundMark x1="60000" y1="53818" x2="44909" y2="59636"/>
                        <a14:backgroundMark x1="44909" y1="59636" x2="27455" y2="60455"/>
                        <a14:backgroundMark x1="11717" y1="55948" x2="7455" y2="54727"/>
                        <a14:backgroundMark x1="27455" y1="60455" x2="18984" y2="58029"/>
                        <a14:backgroundMark x1="80636" y1="50364" x2="44364" y2="66273"/>
                        <a14:backgroundMark x1="44364" y1="66273" x2="63545" y2="72364"/>
                        <a14:backgroundMark x1="63545" y1="72364" x2="70455" y2="60455"/>
                        <a14:backgroundMark x1="70455" y1="60455" x2="70727" y2="58818"/>
                        <a14:backgroundMark x1="74636" y1="42818" x2="81182" y2="50818"/>
                        <a14:backgroundMark x1="81182" y1="50818" x2="86455" y2="65909"/>
                        <a14:backgroundMark x1="86455" y1="65909" x2="86727" y2="72636"/>
                        <a14:backgroundMark x1="67091" y1="35727" x2="67818" y2="40091"/>
                        <a14:backgroundMark x1="66909" y1="39636" x2="66909" y2="41909"/>
                        <a14:backgroundMark x1="17364" y1="58273" x2="10636" y2="55000"/>
                        <a14:backgroundMark x1="10636" y1="55000" x2="10636" y2="55000"/>
                        <a14:backgroundMark x1="6091" y1="50273" x2="10455" y2="54545"/>
                        <a14:backgroundMark x1="10364" y1="53636" x2="12091" y2="54455"/>
                      </a14:backgroundRemoval>
                    </a14:imgEffect>
                  </a14:imgLayer>
                </a14:imgProps>
              </a:ext>
              <a:ext uri="{28A0092B-C50C-407E-A947-70E740481C1C}">
                <a14:useLocalDpi xmlns:a14="http://schemas.microsoft.com/office/drawing/2010/main" val="0"/>
              </a:ext>
            </a:extLst>
          </a:blip>
          <a:srcRect t="15721" r="30267" b="39157"/>
          <a:stretch>
            <a:fillRect/>
          </a:stretch>
        </p:blipFill>
        <p:spPr bwMode="auto">
          <a:xfrm>
            <a:off x="3822995" y="5140261"/>
            <a:ext cx="2864901" cy="129234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4821B0C-ED2B-64CE-33F7-65125F3C99B6}"/>
              </a:ext>
            </a:extLst>
          </p:cNvPr>
          <p:cNvSpPr/>
          <p:nvPr/>
        </p:nvSpPr>
        <p:spPr>
          <a:xfrm>
            <a:off x="4867907" y="5561353"/>
            <a:ext cx="711926" cy="316933"/>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D57E943-4720-7565-3ABA-FF944782BCDF}"/>
              </a:ext>
            </a:extLst>
          </p:cNvPr>
          <p:cNvCxnSpPr/>
          <p:nvPr/>
        </p:nvCxnSpPr>
        <p:spPr>
          <a:xfrm flipH="1">
            <a:off x="6612169" y="5348896"/>
            <a:ext cx="550015" cy="2124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344" name="Picture 8" descr="2,032 Liquid Pouring Lab Beaker Stock Photos - Free &amp; Royalty-Free Stock  Photos from Dreamstime">
            <a:extLst>
              <a:ext uri="{FF2B5EF4-FFF2-40B4-BE49-F238E27FC236}">
                <a16:creationId xmlns:a16="http://schemas.microsoft.com/office/drawing/2014/main" id="{A33DC0B7-8FA9-2FCE-BAA6-DCB5555B75E9}"/>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15669" b="100000" l="0" r="96011">
                        <a14:foregroundMark x1="92287" y1="15669" x2="96011" y2="50176"/>
                        <a14:foregroundMark x1="74468" y1="77113" x2="72872" y2="84507"/>
                        <a14:foregroundMark x1="14628" y1="63204" x2="8511" y2="74472"/>
                        <a14:foregroundMark x1="8511" y1="74472" x2="14628" y2="77817"/>
                        <a14:foregroundMark x1="11170" y1="65845" x2="5053" y2="83627"/>
                        <a14:foregroundMark x1="5053" y1="84507" x2="5053" y2="87305"/>
                        <a14:foregroundMark x1="41489" y1="82042" x2="53723" y2="85915"/>
                        <a14:backgroundMark x1="24252" y1="92731" x2="14618" y2="95595"/>
                        <a14:backgroundMark x1="26910" y1="90749" x2="1993" y2="91410"/>
                      </a14:backgroundRemoval>
                    </a14:imgEffect>
                  </a14:imgLayer>
                </a14:imgProps>
              </a:ext>
              <a:ext uri="{28A0092B-C50C-407E-A947-70E740481C1C}">
                <a14:useLocalDpi xmlns:a14="http://schemas.microsoft.com/office/drawing/2010/main"/>
              </a:ext>
            </a:extLst>
          </a:blip>
          <a:srcRect t="28123"/>
          <a:stretch>
            <a:fillRect/>
          </a:stretch>
        </p:blipFill>
        <p:spPr bwMode="auto">
          <a:xfrm>
            <a:off x="8136544" y="0"/>
            <a:ext cx="2864902" cy="311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59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4187C-2BA8-FC1A-F844-642C12E0D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366D3-175C-2046-2F07-BE57F3264334}"/>
              </a:ext>
            </a:extLst>
          </p:cNvPr>
          <p:cNvSpPr>
            <a:spLocks noGrp="1"/>
          </p:cNvSpPr>
          <p:nvPr>
            <p:ph type="title"/>
          </p:nvPr>
        </p:nvSpPr>
        <p:spPr>
          <a:xfrm>
            <a:off x="609600" y="274638"/>
            <a:ext cx="10972800" cy="1143000"/>
          </a:xfrm>
        </p:spPr>
        <p:txBody>
          <a:bodyPr anchor="ctr">
            <a:normAutofit/>
          </a:bodyPr>
          <a:lstStyle/>
          <a:p>
            <a:r>
              <a:rPr lang="en-US" dirty="0"/>
              <a:t>How are Samples Analyzed?</a:t>
            </a:r>
            <a:endParaRPr dirty="0"/>
          </a:p>
        </p:txBody>
      </p:sp>
      <p:sp>
        <p:nvSpPr>
          <p:cNvPr id="3" name="Content Placeholder 2">
            <a:extLst>
              <a:ext uri="{FF2B5EF4-FFF2-40B4-BE49-F238E27FC236}">
                <a16:creationId xmlns:a16="http://schemas.microsoft.com/office/drawing/2014/main" id="{A46F7458-A9D5-CE2D-1575-604E840D6453}"/>
              </a:ext>
            </a:extLst>
          </p:cNvPr>
          <p:cNvSpPr>
            <a:spLocks noGrp="1"/>
          </p:cNvSpPr>
          <p:nvPr>
            <p:ph sz="half" idx="1"/>
          </p:nvPr>
        </p:nvSpPr>
        <p:spPr>
          <a:xfrm>
            <a:off x="381000" y="1746250"/>
            <a:ext cx="5548313" cy="7891692"/>
          </a:xfrm>
        </p:spPr>
        <p:txBody>
          <a:bodyPr>
            <a:normAutofit/>
          </a:bodyPr>
          <a:lstStyle/>
          <a:p>
            <a:r>
              <a:rPr lang="en-US" dirty="0">
                <a:solidFill>
                  <a:schemeClr val="tx1"/>
                </a:solidFill>
              </a:rPr>
              <a:t>Silver membrane filter is then placed into the XRD Analyzer to determine silica content</a:t>
            </a:r>
          </a:p>
          <a:p>
            <a:pPr lvl="1"/>
            <a:r>
              <a:rPr lang="en-US" dirty="0">
                <a:solidFill>
                  <a:schemeClr val="tx1"/>
                </a:solidFill>
              </a:rPr>
              <a:t>Each polymorph has a different ‘signature’</a:t>
            </a:r>
          </a:p>
          <a:p>
            <a:pPr marL="457200" lvl="1" indent="0">
              <a:buNone/>
            </a:pPr>
            <a:endParaRPr lang="en-US" dirty="0">
              <a:solidFill>
                <a:schemeClr val="tx1"/>
              </a:solidFill>
            </a:endParaRPr>
          </a:p>
          <a:p>
            <a:endParaRPr lang="en-US" dirty="0"/>
          </a:p>
          <a:p>
            <a:endParaRPr dirty="0"/>
          </a:p>
        </p:txBody>
      </p:sp>
      <p:pic>
        <p:nvPicPr>
          <p:cNvPr id="4" name="Picture 6" descr="Filter, Silver Membrane w/o support pad, 0.8µm, 25mm, 50Pk">
            <a:extLst>
              <a:ext uri="{FF2B5EF4-FFF2-40B4-BE49-F238E27FC236}">
                <a16:creationId xmlns:a16="http://schemas.microsoft.com/office/drawing/2014/main" id="{605A0570-A88E-DF0C-D94D-4CDF20ADB99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5091" r="90000">
                        <a14:foregroundMark x1="8818" y1="30636" x2="5091" y2="39182"/>
                        <a14:foregroundMark x1="5091" y1="39182" x2="8000" y2="48909"/>
                        <a14:foregroundMark x1="16581" y1="56690" x2="19091" y2="57909"/>
                        <a14:foregroundMark x1="19091" y1="57909" x2="19364" y2="57909"/>
                        <a14:backgroundMark x1="68364" y1="37545" x2="65818" y2="56636"/>
                        <a14:backgroundMark x1="65818" y1="56636" x2="46182" y2="63636"/>
                        <a14:backgroundMark x1="46182" y1="63636" x2="63182" y2="76909"/>
                        <a14:backgroundMark x1="63182" y1="76909" x2="79636" y2="69364"/>
                        <a14:backgroundMark x1="79636" y1="69364" x2="85909" y2="54909"/>
                        <a14:backgroundMark x1="85909" y1="54909" x2="85909" y2="48455"/>
                        <a14:backgroundMark x1="64818" y1="46545" x2="60000" y2="53818"/>
                        <a14:backgroundMark x1="60000" y1="53818" x2="44909" y2="59636"/>
                        <a14:backgroundMark x1="44909" y1="59636" x2="27455" y2="60455"/>
                        <a14:backgroundMark x1="11717" y1="55948" x2="7455" y2="54727"/>
                        <a14:backgroundMark x1="27455" y1="60455" x2="18984" y2="58029"/>
                        <a14:backgroundMark x1="80636" y1="50364" x2="44364" y2="66273"/>
                        <a14:backgroundMark x1="44364" y1="66273" x2="63545" y2="72364"/>
                        <a14:backgroundMark x1="63545" y1="72364" x2="70455" y2="60455"/>
                        <a14:backgroundMark x1="70455" y1="60455" x2="70727" y2="58818"/>
                        <a14:backgroundMark x1="74636" y1="42818" x2="81182" y2="50818"/>
                        <a14:backgroundMark x1="81182" y1="50818" x2="86455" y2="65909"/>
                        <a14:backgroundMark x1="86455" y1="65909" x2="86727" y2="72636"/>
                        <a14:backgroundMark x1="67091" y1="35727" x2="67818" y2="40091"/>
                        <a14:backgroundMark x1="66909" y1="39636" x2="66909" y2="41909"/>
                        <a14:backgroundMark x1="17364" y1="58273" x2="10636" y2="55000"/>
                        <a14:backgroundMark x1="10636" y1="55000" x2="10636" y2="55000"/>
                        <a14:backgroundMark x1="6091" y1="50273" x2="10455" y2="54545"/>
                        <a14:backgroundMark x1="10364" y1="53636" x2="12091" y2="54455"/>
                      </a14:backgroundRemoval>
                    </a14:imgEffect>
                  </a14:imgLayer>
                </a14:imgProps>
              </a:ext>
              <a:ext uri="{28A0092B-C50C-407E-A947-70E740481C1C}">
                <a14:useLocalDpi xmlns:a14="http://schemas.microsoft.com/office/drawing/2010/main" val="0"/>
              </a:ext>
            </a:extLst>
          </a:blip>
          <a:srcRect t="15721" r="30267" b="39157"/>
          <a:stretch>
            <a:fillRect/>
          </a:stretch>
        </p:blipFill>
        <p:spPr bwMode="auto">
          <a:xfrm>
            <a:off x="3822995" y="5140261"/>
            <a:ext cx="2864901" cy="129234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5A98CD55-232A-E048-8789-CA90A9ECCEAC}"/>
              </a:ext>
            </a:extLst>
          </p:cNvPr>
          <p:cNvSpPr/>
          <p:nvPr/>
        </p:nvSpPr>
        <p:spPr>
          <a:xfrm>
            <a:off x="4867907" y="5561353"/>
            <a:ext cx="711926" cy="316933"/>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ome - X-Ray Crystallography ...">
            <a:extLst>
              <a:ext uri="{FF2B5EF4-FFF2-40B4-BE49-F238E27FC236}">
                <a16:creationId xmlns:a16="http://schemas.microsoft.com/office/drawing/2014/main" id="{EA37ADA0-00E9-6ADE-ED17-8E2F4590DC6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30" b="89730" l="4762" r="44322">
                        <a14:foregroundMark x1="43956" y1="52973" x2="44322" y2="51351"/>
                        <a14:foregroundMark x1="43223" y1="52973" x2="42491" y2="49730"/>
                        <a14:foregroundMark x1="26007" y1="45946" x2="40659" y2="44865"/>
                        <a14:foregroundMark x1="25641" y1="44324" x2="41026" y2="43784"/>
                        <a14:foregroundMark x1="26007" y1="47027" x2="41758" y2="46486"/>
                      </a14:backgroundRemoval>
                    </a14:imgEffect>
                  </a14:imgLayer>
                </a14:imgProps>
              </a:ext>
              <a:ext uri="{28A0092B-C50C-407E-A947-70E740481C1C}">
                <a14:useLocalDpi xmlns:a14="http://schemas.microsoft.com/office/drawing/2010/main" val="0"/>
              </a:ext>
            </a:extLst>
          </a:blip>
          <a:srcRect t="38139" r="52285" b="35223"/>
          <a:stretch>
            <a:fillRect/>
          </a:stretch>
        </p:blipFill>
        <p:spPr bwMode="auto">
          <a:xfrm rot="1898374">
            <a:off x="2831784" y="4492630"/>
            <a:ext cx="2555080" cy="96665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ome - X-Ray Crystallography ...">
            <a:extLst>
              <a:ext uri="{FF2B5EF4-FFF2-40B4-BE49-F238E27FC236}">
                <a16:creationId xmlns:a16="http://schemas.microsoft.com/office/drawing/2014/main" id="{ED12B288-222B-8E3A-5AAA-F4A6EA6900DB}"/>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52689" r="94743">
                        <a14:foregroundMark x1="93040" y1="12973" x2="79853" y2="11892"/>
                        <a14:foregroundMark x1="79853" y1="11892" x2="70696" y2="18378"/>
                        <a14:foregroundMark x1="70696" y1="18378" x2="71062" y2="71892"/>
                        <a14:foregroundMark x1="71062" y1="71892" x2="78388" y2="81622"/>
                        <a14:foregroundMark x1="78388" y1="81622" x2="85348" y2="85946"/>
                      </a14:backgroundRemoval>
                    </a14:imgEffect>
                  </a14:imgLayer>
                </a14:imgProps>
              </a:ext>
              <a:ext uri="{28A0092B-C50C-407E-A947-70E740481C1C}">
                <a14:useLocalDpi xmlns:a14="http://schemas.microsoft.com/office/drawing/2010/main" val="0"/>
              </a:ext>
            </a:extLst>
          </a:blip>
          <a:srcRect l="47432"/>
          <a:stretch>
            <a:fillRect/>
          </a:stretch>
        </p:blipFill>
        <p:spPr bwMode="auto">
          <a:xfrm rot="19971232">
            <a:off x="5097906" y="3161579"/>
            <a:ext cx="2814950" cy="36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015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1E0D5-7E6E-EB2E-6D39-883F5E409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DD9AF-7897-FEC1-A533-041DEDDCD82C}"/>
              </a:ext>
            </a:extLst>
          </p:cNvPr>
          <p:cNvSpPr>
            <a:spLocks noGrp="1"/>
          </p:cNvSpPr>
          <p:nvPr>
            <p:ph type="title"/>
          </p:nvPr>
        </p:nvSpPr>
        <p:spPr>
          <a:xfrm>
            <a:off x="609600" y="274638"/>
            <a:ext cx="10972800" cy="1143000"/>
          </a:xfrm>
        </p:spPr>
        <p:txBody>
          <a:bodyPr anchor="ctr">
            <a:normAutofit/>
          </a:bodyPr>
          <a:lstStyle/>
          <a:p>
            <a:r>
              <a:rPr lang="en-US" dirty="0"/>
              <a:t>How Much Does Analysis Cost?</a:t>
            </a:r>
            <a:endParaRPr dirty="0"/>
          </a:p>
        </p:txBody>
      </p:sp>
      <p:sp>
        <p:nvSpPr>
          <p:cNvPr id="3" name="Content Placeholder 2">
            <a:extLst>
              <a:ext uri="{FF2B5EF4-FFF2-40B4-BE49-F238E27FC236}">
                <a16:creationId xmlns:a16="http://schemas.microsoft.com/office/drawing/2014/main" id="{247A0D7D-E81B-FAD5-1834-C9D84B27CD1B}"/>
              </a:ext>
            </a:extLst>
          </p:cNvPr>
          <p:cNvSpPr>
            <a:spLocks noGrp="1"/>
          </p:cNvSpPr>
          <p:nvPr>
            <p:ph sz="half" idx="1"/>
          </p:nvPr>
        </p:nvSpPr>
        <p:spPr>
          <a:xfrm>
            <a:off x="230294" y="1198882"/>
            <a:ext cx="7213600" cy="5822404"/>
          </a:xfrm>
        </p:spPr>
        <p:txBody>
          <a:bodyPr>
            <a:normAutofit fontScale="77500" lnSpcReduction="20000"/>
          </a:bodyPr>
          <a:lstStyle/>
          <a:p>
            <a:r>
              <a:rPr lang="en-US" dirty="0">
                <a:solidFill>
                  <a:schemeClr val="tx1"/>
                </a:solidFill>
              </a:rPr>
              <a:t>NIOSH 0600 by Microbalance</a:t>
            </a:r>
          </a:p>
          <a:p>
            <a:pPr lvl="1"/>
            <a:r>
              <a:rPr lang="en-US" dirty="0">
                <a:solidFill>
                  <a:schemeClr val="tx1"/>
                </a:solidFill>
              </a:rPr>
              <a:t>Respirable Dust - $24</a:t>
            </a:r>
          </a:p>
          <a:p>
            <a:pPr lvl="1"/>
            <a:endParaRPr lang="en-US" dirty="0">
              <a:solidFill>
                <a:schemeClr val="tx1"/>
              </a:solidFill>
            </a:endParaRPr>
          </a:p>
          <a:p>
            <a:r>
              <a:rPr lang="en-US" dirty="0">
                <a:solidFill>
                  <a:schemeClr val="tx1"/>
                </a:solidFill>
              </a:rPr>
              <a:t>NIOSH 7500 Silica by XRD*</a:t>
            </a:r>
          </a:p>
          <a:p>
            <a:pPr lvl="1"/>
            <a:r>
              <a:rPr lang="en-US" dirty="0">
                <a:solidFill>
                  <a:schemeClr val="tx1"/>
                </a:solidFill>
              </a:rPr>
              <a:t>Quartz - $75</a:t>
            </a:r>
          </a:p>
          <a:p>
            <a:pPr lvl="1"/>
            <a:r>
              <a:rPr lang="en-US" dirty="0">
                <a:solidFill>
                  <a:schemeClr val="tx1"/>
                </a:solidFill>
              </a:rPr>
              <a:t>Quartz + Cristobalite - $85</a:t>
            </a:r>
          </a:p>
          <a:p>
            <a:pPr lvl="1"/>
            <a:r>
              <a:rPr lang="en-US" dirty="0">
                <a:solidFill>
                  <a:schemeClr val="tx1"/>
                </a:solidFill>
              </a:rPr>
              <a:t>Quartz + Cristobalite + </a:t>
            </a:r>
            <a:r>
              <a:rPr lang="en-US" dirty="0" err="1">
                <a:solidFill>
                  <a:schemeClr val="tx1"/>
                </a:solidFill>
              </a:rPr>
              <a:t>Tritymite</a:t>
            </a:r>
            <a:r>
              <a:rPr lang="en-US" dirty="0">
                <a:solidFill>
                  <a:schemeClr val="tx1"/>
                </a:solidFill>
              </a:rPr>
              <a:t> - $95</a:t>
            </a:r>
          </a:p>
          <a:p>
            <a:pPr lvl="1"/>
            <a:endParaRPr lang="en-US" dirty="0">
              <a:solidFill>
                <a:schemeClr val="tx1"/>
              </a:solidFill>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 Costs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Pre-weighed 37mm Cassette</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 for each Cyclone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 Pre-weighed PPI</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solidFill>
                <a:schemeClr val="tx1"/>
              </a:solidFill>
            </a:endParaRPr>
          </a:p>
          <a:p>
            <a:r>
              <a:rPr lang="en-US" sz="1700" dirty="0">
                <a:solidFill>
                  <a:schemeClr val="tx1"/>
                </a:solidFill>
              </a:rPr>
              <a:t>*Samples having particulate weights that exceed the method-specified maximum filter loading will be subject to surcharges for additional sample preparation and analysis fees. Filters with particulate weights exceeding 2mg will be assessed an additional $25 (up to 2x additional sample splits at $25 each). </a:t>
            </a:r>
          </a:p>
          <a:p>
            <a:endParaRPr lang="en-US" sz="1700" dirty="0">
              <a:solidFill>
                <a:schemeClr val="tx1"/>
              </a:solidFill>
            </a:endParaRPr>
          </a:p>
          <a:p>
            <a:r>
              <a:rPr lang="en-US" sz="1700" dirty="0">
                <a:solidFill>
                  <a:schemeClr val="tx1"/>
                </a:solidFill>
              </a:rPr>
              <a:t>Filters with particulate weights exceeding 7mg will be processed as a billable bulk sample at the applicable bulk prices. </a:t>
            </a:r>
          </a:p>
          <a:p>
            <a:pPr lvl="1"/>
            <a:r>
              <a:rPr lang="en-US" sz="1300" dirty="0">
                <a:solidFill>
                  <a:schemeClr val="tx1"/>
                </a:solidFill>
              </a:rPr>
              <a:t>Quartz - $160</a:t>
            </a:r>
          </a:p>
          <a:p>
            <a:pPr lvl="1"/>
            <a:r>
              <a:rPr lang="en-US" sz="1300" dirty="0">
                <a:solidFill>
                  <a:schemeClr val="tx1"/>
                </a:solidFill>
              </a:rPr>
              <a:t>Quartz + Cristobalite - $175</a:t>
            </a:r>
          </a:p>
          <a:p>
            <a:pPr lvl="1"/>
            <a:r>
              <a:rPr lang="en-US" sz="1300" dirty="0">
                <a:solidFill>
                  <a:schemeClr val="tx1"/>
                </a:solidFill>
              </a:rPr>
              <a:t>Quartz + Cristobalite + </a:t>
            </a:r>
            <a:r>
              <a:rPr lang="en-US" sz="1300" dirty="0" err="1">
                <a:solidFill>
                  <a:schemeClr val="tx1"/>
                </a:solidFill>
              </a:rPr>
              <a:t>Tritymite</a:t>
            </a:r>
            <a:r>
              <a:rPr lang="en-US" sz="1300" dirty="0">
                <a:solidFill>
                  <a:schemeClr val="tx1"/>
                </a:solidFill>
              </a:rPr>
              <a:t> - $190</a:t>
            </a:r>
          </a:p>
        </p:txBody>
      </p:sp>
      <p:pic>
        <p:nvPicPr>
          <p:cNvPr id="7" name="Picture 6">
            <a:extLst>
              <a:ext uri="{FF2B5EF4-FFF2-40B4-BE49-F238E27FC236}">
                <a16:creationId xmlns:a16="http://schemas.microsoft.com/office/drawing/2014/main" id="{BE4DDA83-219C-2AFA-431B-2579B7519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5254" y="1327514"/>
            <a:ext cx="4687146" cy="3515360"/>
          </a:xfrm>
          <a:prstGeom prst="rect">
            <a:avLst/>
          </a:prstGeom>
        </p:spPr>
      </p:pic>
      <p:sp>
        <p:nvSpPr>
          <p:cNvPr id="8" name="Content Placeholder 2">
            <a:extLst>
              <a:ext uri="{FF2B5EF4-FFF2-40B4-BE49-F238E27FC236}">
                <a16:creationId xmlns:a16="http://schemas.microsoft.com/office/drawing/2014/main" id="{65293A37-04E0-8BFD-BB90-16B3EE12EA5D}"/>
              </a:ext>
            </a:extLst>
          </p:cNvPr>
          <p:cNvSpPr txBox="1">
            <a:spLocks/>
          </p:cNvSpPr>
          <p:nvPr/>
        </p:nvSpPr>
        <p:spPr>
          <a:xfrm>
            <a:off x="6722686" y="6450646"/>
            <a:ext cx="5760363"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414A87"/>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414A8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rgbClr val="414A8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rgbClr val="414A8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rgbClr val="414A8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tx1"/>
                </a:solidFill>
              </a:rPr>
              <a:t>Prices provided by ALS in SLC, UT</a:t>
            </a: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p>
        </p:txBody>
      </p:sp>
    </p:spTree>
    <p:extLst>
      <p:ext uri="{BB962C8B-B14F-4D97-AF65-F5344CB8AC3E}">
        <p14:creationId xmlns:p14="http://schemas.microsoft.com/office/powerpoint/2010/main" val="1468867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ECF1E-0969-53A2-E0A6-5E7A4C9750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30CA5-A5BC-8473-E1E7-32182C79488B}"/>
              </a:ext>
            </a:extLst>
          </p:cNvPr>
          <p:cNvSpPr>
            <a:spLocks noGrp="1"/>
          </p:cNvSpPr>
          <p:nvPr>
            <p:ph type="title"/>
          </p:nvPr>
        </p:nvSpPr>
        <p:spPr>
          <a:xfrm>
            <a:off x="609600" y="274638"/>
            <a:ext cx="10972800" cy="1143000"/>
          </a:xfrm>
        </p:spPr>
        <p:txBody>
          <a:bodyPr anchor="ctr">
            <a:normAutofit/>
          </a:bodyPr>
          <a:lstStyle/>
          <a:p>
            <a:r>
              <a:rPr lang="en-US" dirty="0"/>
              <a:t>Additional Costs to Consider</a:t>
            </a:r>
            <a:endParaRPr dirty="0"/>
          </a:p>
        </p:txBody>
      </p:sp>
      <p:sp>
        <p:nvSpPr>
          <p:cNvPr id="3" name="Content Placeholder 2">
            <a:extLst>
              <a:ext uri="{FF2B5EF4-FFF2-40B4-BE49-F238E27FC236}">
                <a16:creationId xmlns:a16="http://schemas.microsoft.com/office/drawing/2014/main" id="{F435C4C3-01DA-7C34-A8EE-432A7EF148AB}"/>
              </a:ext>
            </a:extLst>
          </p:cNvPr>
          <p:cNvSpPr>
            <a:spLocks noGrp="1"/>
          </p:cNvSpPr>
          <p:nvPr>
            <p:ph sz="half" idx="1"/>
          </p:nvPr>
        </p:nvSpPr>
        <p:spPr>
          <a:xfrm>
            <a:off x="448581" y="1193248"/>
            <a:ext cx="5891922" cy="5251294"/>
          </a:xfrm>
        </p:spPr>
        <p:txBody>
          <a:bodyPr>
            <a:normAutofit/>
          </a:bodyPr>
          <a:lstStyle/>
          <a:p>
            <a:r>
              <a:rPr lang="en-US" sz="2400" dirty="0">
                <a:solidFill>
                  <a:schemeClr val="tx1"/>
                </a:solidFill>
              </a:rPr>
              <a:t>Resampling due to invalid samples:</a:t>
            </a:r>
          </a:p>
          <a:p>
            <a:pPr lvl="1"/>
            <a:r>
              <a:rPr lang="en-US" sz="2000" dirty="0">
                <a:solidFill>
                  <a:schemeClr val="tx1"/>
                </a:solidFill>
              </a:rPr>
              <a:t>Consider the additional time required for you, the supervisor, as well as the person being sampled</a:t>
            </a:r>
          </a:p>
          <a:p>
            <a:r>
              <a:rPr lang="en-US" sz="2400" dirty="0">
                <a:solidFill>
                  <a:schemeClr val="tx1"/>
                </a:solidFill>
              </a:rPr>
              <a:t>Follow-up sampling based on initial results</a:t>
            </a:r>
          </a:p>
          <a:p>
            <a:pPr lvl="1"/>
            <a:r>
              <a:rPr lang="en-US" sz="2000" dirty="0">
                <a:solidFill>
                  <a:schemeClr val="tx1"/>
                </a:solidFill>
              </a:rPr>
              <a:t>Frequency will be determined by initial results</a:t>
            </a:r>
          </a:p>
          <a:p>
            <a:r>
              <a:rPr lang="en-US" sz="2400" dirty="0">
                <a:solidFill>
                  <a:schemeClr val="tx1"/>
                </a:solidFill>
              </a:rPr>
              <a:t>Implementing Controls</a:t>
            </a:r>
          </a:p>
          <a:p>
            <a:pPr lvl="1"/>
            <a:r>
              <a:rPr lang="en-US" sz="2000" dirty="0">
                <a:solidFill>
                  <a:schemeClr val="tx1"/>
                </a:solidFill>
              </a:rPr>
              <a:t>Elimination</a:t>
            </a:r>
          </a:p>
          <a:p>
            <a:pPr lvl="1"/>
            <a:r>
              <a:rPr lang="en-US" sz="2000" dirty="0">
                <a:solidFill>
                  <a:schemeClr val="tx1"/>
                </a:solidFill>
              </a:rPr>
              <a:t>Substitution</a:t>
            </a:r>
          </a:p>
          <a:p>
            <a:pPr lvl="1"/>
            <a:r>
              <a:rPr lang="en-US" sz="2000" dirty="0">
                <a:solidFill>
                  <a:schemeClr val="tx1"/>
                </a:solidFill>
              </a:rPr>
              <a:t>Engineering</a:t>
            </a:r>
          </a:p>
          <a:p>
            <a:pPr lvl="1"/>
            <a:r>
              <a:rPr lang="en-US" sz="2000" dirty="0">
                <a:solidFill>
                  <a:schemeClr val="tx1"/>
                </a:solidFill>
              </a:rPr>
              <a:t>Administrative</a:t>
            </a:r>
          </a:p>
          <a:p>
            <a:pPr lvl="1"/>
            <a:r>
              <a:rPr lang="en-US" sz="2000" dirty="0">
                <a:solidFill>
                  <a:schemeClr val="tx1"/>
                </a:solidFill>
              </a:rPr>
              <a:t>PPE</a:t>
            </a:r>
          </a:p>
          <a:p>
            <a:endParaRPr lang="en-US" dirty="0">
              <a:solidFill>
                <a:schemeClr val="tx1"/>
              </a:solidFill>
            </a:endParaRPr>
          </a:p>
          <a:p>
            <a:endParaRPr lang="en-US" dirty="0"/>
          </a:p>
          <a:p>
            <a:endParaRPr lang="en-US" dirty="0"/>
          </a:p>
          <a:p>
            <a:endParaRPr dirty="0"/>
          </a:p>
        </p:txBody>
      </p:sp>
      <p:pic>
        <p:nvPicPr>
          <p:cNvPr id="10242" name="Picture 2" descr="Hierarchy of controls with examples for each control type">
            <a:extLst>
              <a:ext uri="{FF2B5EF4-FFF2-40B4-BE49-F238E27FC236}">
                <a16:creationId xmlns:a16="http://schemas.microsoft.com/office/drawing/2014/main" id="{1B49053B-BF27-CA4F-EDC0-B5864E1E87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14" r="14048"/>
          <a:stretch>
            <a:fillRect/>
          </a:stretch>
        </p:blipFill>
        <p:spPr bwMode="auto">
          <a:xfrm>
            <a:off x="6248400" y="1219298"/>
            <a:ext cx="5638800" cy="522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13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3287E-A12D-A390-D4CF-9C888AFB4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FF205-85C6-3B55-2128-8236539F5E71}"/>
              </a:ext>
            </a:extLst>
          </p:cNvPr>
          <p:cNvSpPr>
            <a:spLocks noGrp="1"/>
          </p:cNvSpPr>
          <p:nvPr>
            <p:ph type="title"/>
          </p:nvPr>
        </p:nvSpPr>
        <p:spPr>
          <a:xfrm>
            <a:off x="609600" y="274638"/>
            <a:ext cx="10972800" cy="1143000"/>
          </a:xfrm>
        </p:spPr>
        <p:txBody>
          <a:bodyPr anchor="ctr">
            <a:normAutofit/>
          </a:bodyPr>
          <a:lstStyle/>
          <a:p>
            <a:r>
              <a:rPr lang="en-US" dirty="0"/>
              <a:t>Additional Costs to Consider</a:t>
            </a:r>
            <a:endParaRPr dirty="0"/>
          </a:p>
        </p:txBody>
      </p:sp>
      <p:sp>
        <p:nvSpPr>
          <p:cNvPr id="3" name="Content Placeholder 2">
            <a:extLst>
              <a:ext uri="{FF2B5EF4-FFF2-40B4-BE49-F238E27FC236}">
                <a16:creationId xmlns:a16="http://schemas.microsoft.com/office/drawing/2014/main" id="{DBF94389-1CC6-2D31-CC7D-B95667A0C623}"/>
              </a:ext>
            </a:extLst>
          </p:cNvPr>
          <p:cNvSpPr>
            <a:spLocks noGrp="1"/>
          </p:cNvSpPr>
          <p:nvPr>
            <p:ph sz="half" idx="1"/>
          </p:nvPr>
        </p:nvSpPr>
        <p:spPr>
          <a:xfrm>
            <a:off x="609600" y="1417638"/>
            <a:ext cx="5384800" cy="4922519"/>
          </a:xfrm>
        </p:spPr>
        <p:txBody>
          <a:bodyPr>
            <a:normAutofit/>
          </a:bodyPr>
          <a:lstStyle/>
          <a:p>
            <a:r>
              <a:rPr lang="en-US" dirty="0">
                <a:solidFill>
                  <a:schemeClr val="tx1"/>
                </a:solidFill>
              </a:rPr>
              <a:t>Regulatory penalties for overexposures</a:t>
            </a:r>
          </a:p>
          <a:p>
            <a:endParaRPr lang="en-US" dirty="0">
              <a:solidFill>
                <a:schemeClr val="tx1"/>
              </a:solidFill>
            </a:endParaRPr>
          </a:p>
          <a:p>
            <a:r>
              <a:rPr lang="en-US" dirty="0">
                <a:solidFill>
                  <a:schemeClr val="tx1"/>
                </a:solidFill>
              </a:rPr>
              <a:t>Labor costs per sample:</a:t>
            </a:r>
          </a:p>
          <a:p>
            <a:pPr lvl="1"/>
            <a:r>
              <a:rPr lang="en-US" dirty="0">
                <a:solidFill>
                  <a:schemeClr val="tx1"/>
                </a:solidFill>
              </a:rPr>
              <a:t>MSHA estimates that M/NM mines with 21-500 employees have a labor cost of $380 per sample</a:t>
            </a:r>
          </a:p>
          <a:p>
            <a:pPr lvl="1"/>
            <a:r>
              <a:rPr lang="en-US" dirty="0">
                <a:solidFill>
                  <a:schemeClr val="tx1"/>
                </a:solidFill>
              </a:rPr>
              <a:t>This does not include the cost of production loss from supervisors and miners during sampling</a:t>
            </a:r>
          </a:p>
          <a:p>
            <a:endParaRPr lang="en-US" dirty="0"/>
          </a:p>
          <a:p>
            <a:endParaRPr lang="en-US" dirty="0"/>
          </a:p>
          <a:p>
            <a:endParaRPr dirty="0"/>
          </a:p>
        </p:txBody>
      </p:sp>
      <p:pic>
        <p:nvPicPr>
          <p:cNvPr id="9218" name="Picture 2">
            <a:extLst>
              <a:ext uri="{FF2B5EF4-FFF2-40B4-BE49-F238E27FC236}">
                <a16:creationId xmlns:a16="http://schemas.microsoft.com/office/drawing/2014/main" id="{5E607F16-6C14-F002-CC7C-C6AF236FE3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6197602" y="1265464"/>
            <a:ext cx="4656931" cy="469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60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70E2-B763-C10D-48BE-C046A3AEC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E3CE7-6D40-BBF7-A814-6BFF2D5C6A2C}"/>
              </a:ext>
            </a:extLst>
          </p:cNvPr>
          <p:cNvSpPr>
            <a:spLocks noGrp="1"/>
          </p:cNvSpPr>
          <p:nvPr>
            <p:ph type="title"/>
          </p:nvPr>
        </p:nvSpPr>
        <p:spPr>
          <a:xfrm>
            <a:off x="609600" y="274638"/>
            <a:ext cx="10972800" cy="1143000"/>
          </a:xfrm>
        </p:spPr>
        <p:txBody>
          <a:bodyPr anchor="ctr">
            <a:normAutofit/>
          </a:bodyPr>
          <a:lstStyle/>
          <a:p>
            <a:r>
              <a:rPr lang="en-US" dirty="0"/>
              <a:t>Reasons to Use a PPI </a:t>
            </a:r>
            <a:endParaRPr dirty="0"/>
          </a:p>
        </p:txBody>
      </p:sp>
      <p:sp>
        <p:nvSpPr>
          <p:cNvPr id="3" name="Content Placeholder 2">
            <a:extLst>
              <a:ext uri="{FF2B5EF4-FFF2-40B4-BE49-F238E27FC236}">
                <a16:creationId xmlns:a16="http://schemas.microsoft.com/office/drawing/2014/main" id="{DFD7726C-D69C-06BC-B35F-2750D0BE8865}"/>
              </a:ext>
            </a:extLst>
          </p:cNvPr>
          <p:cNvSpPr>
            <a:spLocks noGrp="1"/>
          </p:cNvSpPr>
          <p:nvPr>
            <p:ph sz="half" idx="1"/>
          </p:nvPr>
        </p:nvSpPr>
        <p:spPr>
          <a:xfrm>
            <a:off x="439783" y="1412372"/>
            <a:ext cx="5384800" cy="5355453"/>
          </a:xfrm>
        </p:spPr>
        <p:txBody>
          <a:bodyPr>
            <a:normAutofit fontScale="92500" lnSpcReduction="20000"/>
          </a:bodyPr>
          <a:lstStyle/>
          <a:p>
            <a:r>
              <a:rPr lang="en-US" dirty="0">
                <a:solidFill>
                  <a:schemeClr val="tx1"/>
                </a:solidFill>
              </a:rPr>
              <a:t>Labor time saved </a:t>
            </a:r>
          </a:p>
          <a:p>
            <a:pPr lvl="1"/>
            <a:r>
              <a:rPr lang="en-US" dirty="0">
                <a:solidFill>
                  <a:schemeClr val="tx1"/>
                </a:solidFill>
              </a:rPr>
              <a:t>Faster setup/teardown, no cleaning</a:t>
            </a:r>
          </a:p>
          <a:p>
            <a:r>
              <a:rPr lang="en-US" dirty="0">
                <a:solidFill>
                  <a:schemeClr val="tx1"/>
                </a:solidFill>
              </a:rPr>
              <a:t>Fewer voids/re-samples</a:t>
            </a:r>
          </a:p>
          <a:p>
            <a:pPr lvl="1"/>
            <a:r>
              <a:rPr lang="en-US" dirty="0">
                <a:solidFill>
                  <a:schemeClr val="tx1"/>
                </a:solidFill>
              </a:rPr>
              <a:t>Less re-collection, re-shipping, and re-reporting</a:t>
            </a:r>
          </a:p>
          <a:p>
            <a:r>
              <a:rPr lang="en-US" dirty="0">
                <a:solidFill>
                  <a:schemeClr val="tx1"/>
                </a:solidFill>
              </a:rPr>
              <a:t>Higher worker acceptance</a:t>
            </a:r>
          </a:p>
          <a:p>
            <a:pPr lvl="1"/>
            <a:r>
              <a:rPr lang="en-US" dirty="0">
                <a:solidFill>
                  <a:schemeClr val="tx1"/>
                </a:solidFill>
              </a:rPr>
              <a:t>Preferred by employees, smaller, and less intrusive</a:t>
            </a:r>
          </a:p>
          <a:p>
            <a:r>
              <a:rPr lang="en-US" dirty="0">
                <a:solidFill>
                  <a:schemeClr val="tx1"/>
                </a:solidFill>
              </a:rPr>
              <a:t>No equipment maintenance</a:t>
            </a:r>
          </a:p>
          <a:p>
            <a:pPr lvl="1"/>
            <a:r>
              <a:rPr lang="en-US" dirty="0">
                <a:solidFill>
                  <a:schemeClr val="tx1"/>
                </a:solidFill>
              </a:rPr>
              <a:t>No cleaning, no repairs or spare parts needed</a:t>
            </a:r>
          </a:p>
          <a:p>
            <a:r>
              <a:rPr lang="en-US" dirty="0">
                <a:solidFill>
                  <a:schemeClr val="tx1"/>
                </a:solidFill>
              </a:rPr>
              <a:t>Convenience </a:t>
            </a:r>
          </a:p>
          <a:p>
            <a:pPr lvl="1"/>
            <a:r>
              <a:rPr lang="en-US" dirty="0">
                <a:solidFill>
                  <a:schemeClr val="tx1"/>
                </a:solidFill>
              </a:rPr>
              <a:t>Overall easier to prepare, deploy, and sample with</a:t>
            </a:r>
          </a:p>
          <a:p>
            <a:pPr lvl="1"/>
            <a:r>
              <a:rPr lang="en-US" dirty="0">
                <a:solidFill>
                  <a:schemeClr val="tx1"/>
                </a:solidFill>
              </a:rPr>
              <a:t>Makes your life easier</a:t>
            </a:r>
          </a:p>
          <a:p>
            <a:pPr lvl="1"/>
            <a:endParaRPr lang="en-US" dirty="0">
              <a:solidFill>
                <a:schemeClr val="tx1"/>
              </a:solidFill>
            </a:endParaRPr>
          </a:p>
          <a:p>
            <a:pPr lvl="1"/>
            <a:endParaRPr lang="en-US" dirty="0">
              <a:solidFill>
                <a:schemeClr val="tx1"/>
              </a:solidFill>
            </a:endParaRPr>
          </a:p>
          <a:p>
            <a:pPr lvl="1"/>
            <a:endParaRPr lang="en-US" dirty="0">
              <a:solidFill>
                <a:schemeClr val="tx1"/>
              </a:solidFill>
            </a:endParaRPr>
          </a:p>
          <a:p>
            <a:endParaRPr lang="en-US" dirty="0"/>
          </a:p>
          <a:p>
            <a:endParaRPr dirty="0"/>
          </a:p>
        </p:txBody>
      </p:sp>
      <p:pic>
        <p:nvPicPr>
          <p:cNvPr id="17410" name="Picture 2" descr="rambo thumbs up » YugaTech | Philippines Tech News &amp; Reviews">
            <a:extLst>
              <a:ext uri="{FF2B5EF4-FFF2-40B4-BE49-F238E27FC236}">
                <a16:creationId xmlns:a16="http://schemas.microsoft.com/office/drawing/2014/main" id="{FC5CBA34-B0C8-8B8E-29B1-0E142CED6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606" y="1713411"/>
            <a:ext cx="5146766" cy="3431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F38F81-D06F-7C21-0387-80A7DA43C854}"/>
              </a:ext>
            </a:extLst>
          </p:cNvPr>
          <p:cNvSpPr txBox="1"/>
          <p:nvPr/>
        </p:nvSpPr>
        <p:spPr>
          <a:xfrm>
            <a:off x="6632998" y="5103105"/>
            <a:ext cx="6097088" cy="369332"/>
          </a:xfrm>
          <a:prstGeom prst="rect">
            <a:avLst/>
          </a:prstGeom>
          <a:noFill/>
        </p:spPr>
        <p:txBody>
          <a:bodyPr wrap="square">
            <a:spAutoFit/>
          </a:bodyPr>
          <a:lstStyle/>
          <a:p>
            <a:pPr lvl="1"/>
            <a:r>
              <a:rPr lang="en-US" dirty="0">
                <a:solidFill>
                  <a:schemeClr val="tx1"/>
                </a:solidFill>
              </a:rPr>
              <a:t>Actual picture of an IH after a full-shift sample</a:t>
            </a:r>
          </a:p>
        </p:txBody>
      </p:sp>
    </p:spTree>
    <p:extLst>
      <p:ext uri="{BB962C8B-B14F-4D97-AF65-F5344CB8AC3E}">
        <p14:creationId xmlns:p14="http://schemas.microsoft.com/office/powerpoint/2010/main" val="1086171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DBF1B-1070-68BB-1802-2EA0C8F9AE8E}"/>
              </a:ext>
            </a:extLst>
          </p:cNvPr>
          <p:cNvSpPr>
            <a:spLocks noGrp="1"/>
          </p:cNvSpPr>
          <p:nvPr>
            <p:ph type="ctrTitle"/>
          </p:nvPr>
        </p:nvSpPr>
        <p:spPr>
          <a:xfrm>
            <a:off x="914400" y="1108973"/>
            <a:ext cx="10363200" cy="913634"/>
          </a:xfrm>
        </p:spPr>
        <p:txBody>
          <a:bodyPr/>
          <a:lstStyle/>
          <a:p>
            <a:pPr algn="ctr"/>
            <a:r>
              <a:rPr lang="en-US" dirty="0"/>
              <a:t>THANK YOU!</a:t>
            </a:r>
          </a:p>
        </p:txBody>
      </p:sp>
      <p:sp>
        <p:nvSpPr>
          <p:cNvPr id="5" name="Subtitle 4">
            <a:extLst>
              <a:ext uri="{FF2B5EF4-FFF2-40B4-BE49-F238E27FC236}">
                <a16:creationId xmlns:a16="http://schemas.microsoft.com/office/drawing/2014/main" id="{72D14CB3-6572-4B62-DB14-56C6A05433A9}"/>
              </a:ext>
            </a:extLst>
          </p:cNvPr>
          <p:cNvSpPr>
            <a:spLocks noGrp="1"/>
          </p:cNvSpPr>
          <p:nvPr>
            <p:ph type="subTitle" idx="1"/>
          </p:nvPr>
        </p:nvSpPr>
        <p:spPr>
          <a:xfrm>
            <a:off x="-924016" y="2286174"/>
            <a:ext cx="8534400" cy="1752600"/>
          </a:xfrm>
        </p:spPr>
        <p:txBody>
          <a:bodyPr>
            <a:normAutofit lnSpcReduction="10000"/>
          </a:bodyPr>
          <a:lstStyle/>
          <a:p>
            <a:pPr algn="ctr"/>
            <a:r>
              <a:rPr lang="en-US" sz="2400" dirty="0"/>
              <a:t>Here’s how to contact me for more information!</a:t>
            </a:r>
          </a:p>
          <a:p>
            <a:pPr algn="ctr"/>
            <a:r>
              <a:rPr lang="en-US" sz="2400" dirty="0"/>
              <a:t>E: dott@skcinc.com</a:t>
            </a:r>
          </a:p>
          <a:p>
            <a:pPr algn="ctr"/>
            <a:r>
              <a:rPr lang="en-US" sz="2400" dirty="0"/>
              <a:t>P: 724.678.1096</a:t>
            </a:r>
          </a:p>
          <a:p>
            <a:pPr algn="ctr"/>
            <a:r>
              <a:rPr lang="en-US" sz="2400" dirty="0"/>
              <a:t>www.skcinc.com</a:t>
            </a:r>
          </a:p>
        </p:txBody>
      </p:sp>
      <p:sp>
        <p:nvSpPr>
          <p:cNvPr id="2" name="Title 3">
            <a:extLst>
              <a:ext uri="{FF2B5EF4-FFF2-40B4-BE49-F238E27FC236}">
                <a16:creationId xmlns:a16="http://schemas.microsoft.com/office/drawing/2014/main" id="{C829BAE4-663E-383A-B284-D6CCD14DDFEF}"/>
              </a:ext>
            </a:extLst>
          </p:cNvPr>
          <p:cNvSpPr txBox="1">
            <a:spLocks/>
          </p:cNvSpPr>
          <p:nvPr/>
        </p:nvSpPr>
        <p:spPr>
          <a:xfrm>
            <a:off x="-1896859" y="4032799"/>
            <a:ext cx="10363200" cy="71960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2000" dirty="0"/>
              <a:t>FOLLOW SKC!</a:t>
            </a:r>
          </a:p>
        </p:txBody>
      </p:sp>
      <p:grpSp>
        <p:nvGrpSpPr>
          <p:cNvPr id="11" name="Group 10">
            <a:extLst>
              <a:ext uri="{FF2B5EF4-FFF2-40B4-BE49-F238E27FC236}">
                <a16:creationId xmlns:a16="http://schemas.microsoft.com/office/drawing/2014/main" id="{A068DEE7-7818-4FBA-8332-4B8F92D6CFE0}"/>
              </a:ext>
            </a:extLst>
          </p:cNvPr>
          <p:cNvGrpSpPr/>
          <p:nvPr/>
        </p:nvGrpSpPr>
        <p:grpSpPr>
          <a:xfrm>
            <a:off x="2065797" y="4881938"/>
            <a:ext cx="2554773" cy="673921"/>
            <a:chOff x="4501664" y="4995472"/>
            <a:chExt cx="2554773" cy="673921"/>
          </a:xfrm>
        </p:grpSpPr>
        <p:pic>
          <p:nvPicPr>
            <p:cNvPr id="6" name="Picture 5" descr="A group of circular icons&#10;&#10;Description automatically generated">
              <a:extLst>
                <a:ext uri="{FF2B5EF4-FFF2-40B4-BE49-F238E27FC236}">
                  <a16:creationId xmlns:a16="http://schemas.microsoft.com/office/drawing/2014/main" id="{2BD6866E-483D-D760-39F7-1DC4936818B3}"/>
                </a:ext>
              </a:extLst>
            </p:cNvPr>
            <p:cNvPicPr>
              <a:picLocks noChangeAspect="1"/>
            </p:cNvPicPr>
            <p:nvPr/>
          </p:nvPicPr>
          <p:blipFill rotWithShape="1">
            <a:blip r:embed="rId2"/>
            <a:srcRect r="63139" b="66816"/>
            <a:stretch/>
          </p:blipFill>
          <p:spPr>
            <a:xfrm>
              <a:off x="4501664" y="4997707"/>
              <a:ext cx="734729" cy="661429"/>
            </a:xfrm>
            <a:prstGeom prst="rect">
              <a:avLst/>
            </a:prstGeom>
          </p:spPr>
        </p:pic>
        <p:pic>
          <p:nvPicPr>
            <p:cNvPr id="7" name="Picture 6" descr="A group of circular icons&#10;&#10;Description automatically generated">
              <a:extLst>
                <a:ext uri="{FF2B5EF4-FFF2-40B4-BE49-F238E27FC236}">
                  <a16:creationId xmlns:a16="http://schemas.microsoft.com/office/drawing/2014/main" id="{84696C54-6726-EAD4-E0B5-5D2B2755E0CC}"/>
                </a:ext>
              </a:extLst>
            </p:cNvPr>
            <p:cNvPicPr>
              <a:picLocks noChangeAspect="1"/>
            </p:cNvPicPr>
            <p:nvPr/>
          </p:nvPicPr>
          <p:blipFill rotWithShape="1">
            <a:blip r:embed="rId2"/>
            <a:srcRect l="64173" b="66592"/>
            <a:stretch/>
          </p:blipFill>
          <p:spPr>
            <a:xfrm>
              <a:off x="5780083" y="4995472"/>
              <a:ext cx="714118" cy="665898"/>
            </a:xfrm>
            <a:prstGeom prst="rect">
              <a:avLst/>
            </a:prstGeom>
          </p:spPr>
        </p:pic>
        <p:pic>
          <p:nvPicPr>
            <p:cNvPr id="8" name="Picture 7" descr="A group of circular icons&#10;&#10;Description automatically generated">
              <a:extLst>
                <a:ext uri="{FF2B5EF4-FFF2-40B4-BE49-F238E27FC236}">
                  <a16:creationId xmlns:a16="http://schemas.microsoft.com/office/drawing/2014/main" id="{C3E12B67-9041-7F33-D2D8-FF8A67CC78A0}"/>
                </a:ext>
              </a:extLst>
            </p:cNvPr>
            <p:cNvPicPr>
              <a:picLocks noChangeAspect="1"/>
            </p:cNvPicPr>
            <p:nvPr/>
          </p:nvPicPr>
          <p:blipFill rotWithShape="1">
            <a:blip r:embed="rId2"/>
            <a:srcRect l="63139" t="33679" r="4136" b="33184"/>
            <a:stretch/>
          </p:blipFill>
          <p:spPr>
            <a:xfrm>
              <a:off x="6404152" y="5008889"/>
              <a:ext cx="652285" cy="660504"/>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134A024A-0610-4F54-4201-287D11704F58}"/>
                </a:ext>
              </a:extLst>
            </p:cNvPr>
            <p:cNvPicPr>
              <a:picLocks noChangeAspect="1"/>
            </p:cNvPicPr>
            <p:nvPr/>
          </p:nvPicPr>
          <p:blipFill>
            <a:blip r:embed="rId3"/>
            <a:stretch>
              <a:fillRect/>
            </a:stretch>
          </p:blipFill>
          <p:spPr>
            <a:xfrm>
              <a:off x="5295868" y="5127460"/>
              <a:ext cx="424740" cy="434120"/>
            </a:xfrm>
            <a:prstGeom prst="rect">
              <a:avLst/>
            </a:prstGeom>
          </p:spPr>
        </p:pic>
      </p:grpSp>
      <p:sp>
        <p:nvSpPr>
          <p:cNvPr id="3" name="Title 1">
            <a:extLst>
              <a:ext uri="{FF2B5EF4-FFF2-40B4-BE49-F238E27FC236}">
                <a16:creationId xmlns:a16="http://schemas.microsoft.com/office/drawing/2014/main" id="{48522BD0-107B-ED10-FFFB-0352828FA06C}"/>
              </a:ext>
            </a:extLst>
          </p:cNvPr>
          <p:cNvSpPr txBox="1">
            <a:spLocks/>
          </p:cNvSpPr>
          <p:nvPr/>
        </p:nvSpPr>
        <p:spPr bwMode="auto">
          <a:xfrm>
            <a:off x="7587057" y="2761003"/>
            <a:ext cx="3575088" cy="5334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24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Verdana" pitchFamily="34" charset="0"/>
              </a:defRPr>
            </a:lvl2pPr>
            <a:lvl3pPr algn="ctr" rtl="0" eaLnBrk="1" fontAlgn="base" hangingPunct="1">
              <a:spcBef>
                <a:spcPct val="0"/>
              </a:spcBef>
              <a:spcAft>
                <a:spcPct val="0"/>
              </a:spcAft>
              <a:defRPr sz="2400">
                <a:solidFill>
                  <a:schemeClr val="tx2"/>
                </a:solidFill>
                <a:latin typeface="Verdana" pitchFamily="34" charset="0"/>
              </a:defRPr>
            </a:lvl3pPr>
            <a:lvl4pPr algn="ctr" rtl="0" eaLnBrk="1" fontAlgn="base" hangingPunct="1">
              <a:spcBef>
                <a:spcPct val="0"/>
              </a:spcBef>
              <a:spcAft>
                <a:spcPct val="0"/>
              </a:spcAft>
              <a:defRPr sz="2400">
                <a:solidFill>
                  <a:schemeClr val="tx2"/>
                </a:solidFill>
                <a:latin typeface="Verdana" pitchFamily="34" charset="0"/>
              </a:defRPr>
            </a:lvl4pPr>
            <a:lvl5pPr algn="ctr" rtl="0" eaLnBrk="1" fontAlgn="base" hangingPunct="1">
              <a:spcBef>
                <a:spcPct val="0"/>
              </a:spcBef>
              <a:spcAft>
                <a:spcPct val="0"/>
              </a:spcAft>
              <a:defRPr sz="2400">
                <a:solidFill>
                  <a:schemeClr val="tx2"/>
                </a:solidFill>
                <a:latin typeface="Verdana" pitchFamily="34" charset="0"/>
              </a:defRPr>
            </a:lvl5pPr>
            <a:lvl6pPr marL="457200" algn="ctr" rtl="0" eaLnBrk="1" fontAlgn="base" hangingPunct="1">
              <a:spcBef>
                <a:spcPct val="0"/>
              </a:spcBef>
              <a:spcAft>
                <a:spcPct val="0"/>
              </a:spcAft>
              <a:defRPr sz="2400">
                <a:solidFill>
                  <a:schemeClr val="tx2"/>
                </a:solidFill>
                <a:latin typeface="Verdana" pitchFamily="34" charset="0"/>
              </a:defRPr>
            </a:lvl6pPr>
            <a:lvl7pPr marL="914400" algn="ctr" rtl="0" eaLnBrk="1" fontAlgn="base" hangingPunct="1">
              <a:spcBef>
                <a:spcPct val="0"/>
              </a:spcBef>
              <a:spcAft>
                <a:spcPct val="0"/>
              </a:spcAft>
              <a:defRPr sz="2400">
                <a:solidFill>
                  <a:schemeClr val="tx2"/>
                </a:solidFill>
                <a:latin typeface="Verdana" pitchFamily="34" charset="0"/>
              </a:defRPr>
            </a:lvl7pPr>
            <a:lvl8pPr marL="1371600" algn="ctr" rtl="0" eaLnBrk="1" fontAlgn="base" hangingPunct="1">
              <a:spcBef>
                <a:spcPct val="0"/>
              </a:spcBef>
              <a:spcAft>
                <a:spcPct val="0"/>
              </a:spcAft>
              <a:defRPr sz="2400">
                <a:solidFill>
                  <a:schemeClr val="tx2"/>
                </a:solidFill>
                <a:latin typeface="Verdana" pitchFamily="34" charset="0"/>
              </a:defRPr>
            </a:lvl8pPr>
            <a:lvl9pPr marL="1828800" algn="ctr" rtl="0" eaLnBrk="1" fontAlgn="base" hangingPunct="1">
              <a:spcBef>
                <a:spcPct val="0"/>
              </a:spcBef>
              <a:spcAft>
                <a:spcPct val="0"/>
              </a:spcAft>
              <a:defRPr sz="2400">
                <a:solidFill>
                  <a:schemeClr val="tx2"/>
                </a:solidFill>
                <a:latin typeface="Verdana" pitchFamily="34" charset="0"/>
              </a:defRPr>
            </a:lvl9pPr>
          </a:lstStyle>
          <a:p>
            <a:pPr defTabSz="685800"/>
            <a:r>
              <a:rPr lang="en-US" sz="1500" kern="0" dirty="0">
                <a:solidFill>
                  <a:srgbClr val="3333CC"/>
                </a:solidFill>
                <a:latin typeface="Verdana"/>
              </a:rPr>
              <a:t>https://www.raecorents.com/blog/</a:t>
            </a:r>
          </a:p>
        </p:txBody>
      </p:sp>
      <p:sp>
        <p:nvSpPr>
          <p:cNvPr id="9" name="Title 1">
            <a:extLst>
              <a:ext uri="{FF2B5EF4-FFF2-40B4-BE49-F238E27FC236}">
                <a16:creationId xmlns:a16="http://schemas.microsoft.com/office/drawing/2014/main" id="{B84CC85F-47F3-5832-7F97-F8D0A931C69C}"/>
              </a:ext>
            </a:extLst>
          </p:cNvPr>
          <p:cNvSpPr txBox="1">
            <a:spLocks/>
          </p:cNvSpPr>
          <p:nvPr/>
        </p:nvSpPr>
        <p:spPr bwMode="auto">
          <a:xfrm>
            <a:off x="7610383" y="3486088"/>
            <a:ext cx="4243095" cy="5334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24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Verdana" pitchFamily="34" charset="0"/>
              </a:defRPr>
            </a:lvl2pPr>
            <a:lvl3pPr algn="ctr" rtl="0" eaLnBrk="1" fontAlgn="base" hangingPunct="1">
              <a:spcBef>
                <a:spcPct val="0"/>
              </a:spcBef>
              <a:spcAft>
                <a:spcPct val="0"/>
              </a:spcAft>
              <a:defRPr sz="2400">
                <a:solidFill>
                  <a:schemeClr val="tx2"/>
                </a:solidFill>
                <a:latin typeface="Verdana" pitchFamily="34" charset="0"/>
              </a:defRPr>
            </a:lvl3pPr>
            <a:lvl4pPr algn="ctr" rtl="0" eaLnBrk="1" fontAlgn="base" hangingPunct="1">
              <a:spcBef>
                <a:spcPct val="0"/>
              </a:spcBef>
              <a:spcAft>
                <a:spcPct val="0"/>
              </a:spcAft>
              <a:defRPr sz="2400">
                <a:solidFill>
                  <a:schemeClr val="tx2"/>
                </a:solidFill>
                <a:latin typeface="Verdana" pitchFamily="34" charset="0"/>
              </a:defRPr>
            </a:lvl4pPr>
            <a:lvl5pPr algn="ctr" rtl="0" eaLnBrk="1" fontAlgn="base" hangingPunct="1">
              <a:spcBef>
                <a:spcPct val="0"/>
              </a:spcBef>
              <a:spcAft>
                <a:spcPct val="0"/>
              </a:spcAft>
              <a:defRPr sz="2400">
                <a:solidFill>
                  <a:schemeClr val="tx2"/>
                </a:solidFill>
                <a:latin typeface="Verdana" pitchFamily="34" charset="0"/>
              </a:defRPr>
            </a:lvl5pPr>
            <a:lvl6pPr marL="457200" algn="ctr" rtl="0" eaLnBrk="1" fontAlgn="base" hangingPunct="1">
              <a:spcBef>
                <a:spcPct val="0"/>
              </a:spcBef>
              <a:spcAft>
                <a:spcPct val="0"/>
              </a:spcAft>
              <a:defRPr sz="2400">
                <a:solidFill>
                  <a:schemeClr val="tx2"/>
                </a:solidFill>
                <a:latin typeface="Verdana" pitchFamily="34" charset="0"/>
              </a:defRPr>
            </a:lvl6pPr>
            <a:lvl7pPr marL="914400" algn="ctr" rtl="0" eaLnBrk="1" fontAlgn="base" hangingPunct="1">
              <a:spcBef>
                <a:spcPct val="0"/>
              </a:spcBef>
              <a:spcAft>
                <a:spcPct val="0"/>
              </a:spcAft>
              <a:defRPr sz="2400">
                <a:solidFill>
                  <a:schemeClr val="tx2"/>
                </a:solidFill>
                <a:latin typeface="Verdana" pitchFamily="34" charset="0"/>
              </a:defRPr>
            </a:lvl7pPr>
            <a:lvl8pPr marL="1371600" algn="ctr" rtl="0" eaLnBrk="1" fontAlgn="base" hangingPunct="1">
              <a:spcBef>
                <a:spcPct val="0"/>
              </a:spcBef>
              <a:spcAft>
                <a:spcPct val="0"/>
              </a:spcAft>
              <a:defRPr sz="2400">
                <a:solidFill>
                  <a:schemeClr val="tx2"/>
                </a:solidFill>
                <a:latin typeface="Verdana" pitchFamily="34" charset="0"/>
              </a:defRPr>
            </a:lvl8pPr>
            <a:lvl9pPr marL="1828800" algn="ctr" rtl="0" eaLnBrk="1" fontAlgn="base" hangingPunct="1">
              <a:spcBef>
                <a:spcPct val="0"/>
              </a:spcBef>
              <a:spcAft>
                <a:spcPct val="0"/>
              </a:spcAft>
              <a:defRPr sz="2400">
                <a:solidFill>
                  <a:schemeClr val="tx2"/>
                </a:solidFill>
                <a:latin typeface="Verdana" pitchFamily="34" charset="0"/>
              </a:defRPr>
            </a:lvl9pPr>
          </a:lstStyle>
          <a:p>
            <a:pPr defTabSz="685800"/>
            <a:r>
              <a:rPr lang="en-US" sz="1500" kern="0" dirty="0">
                <a:solidFill>
                  <a:srgbClr val="3333CC"/>
                </a:solidFill>
                <a:latin typeface="Verdana"/>
              </a:rPr>
              <a:t>www.linkedin.com/company/raeco-rents</a:t>
            </a:r>
          </a:p>
          <a:p>
            <a:pPr defTabSz="685800"/>
            <a:endParaRPr lang="en-US" sz="1500" kern="0" dirty="0">
              <a:solidFill>
                <a:srgbClr val="000000"/>
              </a:solidFill>
              <a:latin typeface="Verdana"/>
            </a:endParaRPr>
          </a:p>
        </p:txBody>
      </p:sp>
      <p:sp>
        <p:nvSpPr>
          <p:cNvPr id="12" name="Title 1">
            <a:extLst>
              <a:ext uri="{FF2B5EF4-FFF2-40B4-BE49-F238E27FC236}">
                <a16:creationId xmlns:a16="http://schemas.microsoft.com/office/drawing/2014/main" id="{FD20FA3E-F7C6-57F6-1F4B-3A6E107A5EB1}"/>
              </a:ext>
            </a:extLst>
          </p:cNvPr>
          <p:cNvSpPr txBox="1">
            <a:spLocks/>
          </p:cNvSpPr>
          <p:nvPr/>
        </p:nvSpPr>
        <p:spPr bwMode="auto">
          <a:xfrm>
            <a:off x="7610384" y="3900476"/>
            <a:ext cx="4313075" cy="5334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24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Verdana" pitchFamily="34" charset="0"/>
              </a:defRPr>
            </a:lvl2pPr>
            <a:lvl3pPr algn="ctr" rtl="0" eaLnBrk="1" fontAlgn="base" hangingPunct="1">
              <a:spcBef>
                <a:spcPct val="0"/>
              </a:spcBef>
              <a:spcAft>
                <a:spcPct val="0"/>
              </a:spcAft>
              <a:defRPr sz="2400">
                <a:solidFill>
                  <a:schemeClr val="tx2"/>
                </a:solidFill>
                <a:latin typeface="Verdana" pitchFamily="34" charset="0"/>
              </a:defRPr>
            </a:lvl3pPr>
            <a:lvl4pPr algn="ctr" rtl="0" eaLnBrk="1" fontAlgn="base" hangingPunct="1">
              <a:spcBef>
                <a:spcPct val="0"/>
              </a:spcBef>
              <a:spcAft>
                <a:spcPct val="0"/>
              </a:spcAft>
              <a:defRPr sz="2400">
                <a:solidFill>
                  <a:schemeClr val="tx2"/>
                </a:solidFill>
                <a:latin typeface="Verdana" pitchFamily="34" charset="0"/>
              </a:defRPr>
            </a:lvl4pPr>
            <a:lvl5pPr algn="ctr" rtl="0" eaLnBrk="1" fontAlgn="base" hangingPunct="1">
              <a:spcBef>
                <a:spcPct val="0"/>
              </a:spcBef>
              <a:spcAft>
                <a:spcPct val="0"/>
              </a:spcAft>
              <a:defRPr sz="2400">
                <a:solidFill>
                  <a:schemeClr val="tx2"/>
                </a:solidFill>
                <a:latin typeface="Verdana" pitchFamily="34" charset="0"/>
              </a:defRPr>
            </a:lvl5pPr>
            <a:lvl6pPr marL="457200" algn="ctr" rtl="0" eaLnBrk="1" fontAlgn="base" hangingPunct="1">
              <a:spcBef>
                <a:spcPct val="0"/>
              </a:spcBef>
              <a:spcAft>
                <a:spcPct val="0"/>
              </a:spcAft>
              <a:defRPr sz="2400">
                <a:solidFill>
                  <a:schemeClr val="tx2"/>
                </a:solidFill>
                <a:latin typeface="Verdana" pitchFamily="34" charset="0"/>
              </a:defRPr>
            </a:lvl6pPr>
            <a:lvl7pPr marL="914400" algn="ctr" rtl="0" eaLnBrk="1" fontAlgn="base" hangingPunct="1">
              <a:spcBef>
                <a:spcPct val="0"/>
              </a:spcBef>
              <a:spcAft>
                <a:spcPct val="0"/>
              </a:spcAft>
              <a:defRPr sz="2400">
                <a:solidFill>
                  <a:schemeClr val="tx2"/>
                </a:solidFill>
                <a:latin typeface="Verdana" pitchFamily="34" charset="0"/>
              </a:defRPr>
            </a:lvl7pPr>
            <a:lvl8pPr marL="1371600" algn="ctr" rtl="0" eaLnBrk="1" fontAlgn="base" hangingPunct="1">
              <a:spcBef>
                <a:spcPct val="0"/>
              </a:spcBef>
              <a:spcAft>
                <a:spcPct val="0"/>
              </a:spcAft>
              <a:defRPr sz="2400">
                <a:solidFill>
                  <a:schemeClr val="tx2"/>
                </a:solidFill>
                <a:latin typeface="Verdana" pitchFamily="34" charset="0"/>
              </a:defRPr>
            </a:lvl8pPr>
            <a:lvl9pPr marL="1828800" algn="ctr" rtl="0" eaLnBrk="1" fontAlgn="base" hangingPunct="1">
              <a:spcBef>
                <a:spcPct val="0"/>
              </a:spcBef>
              <a:spcAft>
                <a:spcPct val="0"/>
              </a:spcAft>
              <a:defRPr sz="2400">
                <a:solidFill>
                  <a:schemeClr val="tx2"/>
                </a:solidFill>
                <a:latin typeface="Verdana" pitchFamily="34" charset="0"/>
              </a:defRPr>
            </a:lvl9pPr>
          </a:lstStyle>
          <a:p>
            <a:pPr defTabSz="685800"/>
            <a:r>
              <a:rPr lang="en-US" sz="1500" kern="0" dirty="0">
                <a:solidFill>
                  <a:srgbClr val="3333CC"/>
                </a:solidFill>
                <a:latin typeface="Verdana"/>
              </a:rPr>
              <a:t>www.youtube.com/user/RaecoRentsVideos</a:t>
            </a:r>
          </a:p>
        </p:txBody>
      </p:sp>
      <p:pic>
        <p:nvPicPr>
          <p:cNvPr id="13" name="Picture 3">
            <a:extLst>
              <a:ext uri="{FF2B5EF4-FFF2-40B4-BE49-F238E27FC236}">
                <a16:creationId xmlns:a16="http://schemas.microsoft.com/office/drawing/2014/main" id="{C1305F81-5B77-730D-3BF6-8C1F09F4F02F}"/>
              </a:ext>
            </a:extLst>
          </p:cNvPr>
          <p:cNvPicPr>
            <a:picLocks noChangeAspect="1" noChangeArrowheads="1"/>
          </p:cNvPicPr>
          <p:nvPr/>
        </p:nvPicPr>
        <p:blipFill>
          <a:blip r:embed="rId4" cstate="print"/>
          <a:srcRect/>
          <a:stretch>
            <a:fillRect/>
          </a:stretch>
        </p:blipFill>
        <p:spPr bwMode="auto">
          <a:xfrm>
            <a:off x="5881820" y="3981580"/>
            <a:ext cx="1143000" cy="478967"/>
          </a:xfrm>
          <a:prstGeom prst="rect">
            <a:avLst/>
          </a:prstGeom>
          <a:noFill/>
          <a:ln w="9525">
            <a:noFill/>
            <a:miter lim="800000"/>
            <a:headEnd/>
            <a:tailEnd/>
          </a:ln>
          <a:effectLst/>
        </p:spPr>
      </p:pic>
      <p:pic>
        <p:nvPicPr>
          <p:cNvPr id="14" name="Picture 4">
            <a:extLst>
              <a:ext uri="{FF2B5EF4-FFF2-40B4-BE49-F238E27FC236}">
                <a16:creationId xmlns:a16="http://schemas.microsoft.com/office/drawing/2014/main" id="{2A21940C-63DB-3A66-07E2-D7F57BE3DD03}"/>
              </a:ext>
            </a:extLst>
          </p:cNvPr>
          <p:cNvPicPr>
            <a:picLocks noChangeAspect="1" noChangeArrowheads="1"/>
          </p:cNvPicPr>
          <p:nvPr/>
        </p:nvPicPr>
        <p:blipFill>
          <a:blip r:embed="rId5" cstate="print"/>
          <a:srcRect/>
          <a:stretch>
            <a:fillRect/>
          </a:stretch>
        </p:blipFill>
        <p:spPr bwMode="auto">
          <a:xfrm>
            <a:off x="5767521" y="3429000"/>
            <a:ext cx="1371600" cy="439638"/>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B86EC4DF-B0B3-973F-E7DA-A3A3A56F33D3}"/>
              </a:ext>
            </a:extLst>
          </p:cNvPr>
          <p:cNvSpPr txBox="1"/>
          <p:nvPr/>
        </p:nvSpPr>
        <p:spPr>
          <a:xfrm>
            <a:off x="5954626" y="2731579"/>
            <a:ext cx="997389" cy="584775"/>
          </a:xfrm>
          <a:prstGeom prst="rect">
            <a:avLst/>
          </a:prstGeom>
          <a:noFill/>
        </p:spPr>
        <p:txBody>
          <a:bodyPr wrap="none" rtlCol="0">
            <a:spAutoFit/>
          </a:bodyPr>
          <a:lstStyle/>
          <a:p>
            <a:pPr defTabSz="685800"/>
            <a:r>
              <a:rPr lang="en-US" sz="3200" dirty="0">
                <a:solidFill>
                  <a:srgbClr val="000000"/>
                </a:solidFill>
                <a:latin typeface="Britannic Bold" panose="020B0903060703020204" pitchFamily="34" charset="0"/>
              </a:rPr>
              <a:t>Blog</a:t>
            </a:r>
          </a:p>
        </p:txBody>
      </p:sp>
      <p:sp>
        <p:nvSpPr>
          <p:cNvPr id="16" name="TextBox 15">
            <a:extLst>
              <a:ext uri="{FF2B5EF4-FFF2-40B4-BE49-F238E27FC236}">
                <a16:creationId xmlns:a16="http://schemas.microsoft.com/office/drawing/2014/main" id="{FEE12A31-35EB-229E-FEF3-FCB32A618847}"/>
              </a:ext>
            </a:extLst>
          </p:cNvPr>
          <p:cNvSpPr txBox="1"/>
          <p:nvPr/>
        </p:nvSpPr>
        <p:spPr>
          <a:xfrm>
            <a:off x="5735601" y="4802940"/>
            <a:ext cx="6005170" cy="738664"/>
          </a:xfrm>
          <a:prstGeom prst="rect">
            <a:avLst/>
          </a:prstGeom>
          <a:noFill/>
        </p:spPr>
        <p:txBody>
          <a:bodyPr wrap="none" rtlCol="0">
            <a:spAutoFit/>
          </a:bodyPr>
          <a:lstStyle/>
          <a:p>
            <a:pPr algn="ctr" defTabSz="685800"/>
            <a:r>
              <a:rPr lang="en-US" sz="1400" b="1" dirty="0">
                <a:solidFill>
                  <a:srgbClr val="000000"/>
                </a:solidFill>
                <a:latin typeface="Verdana"/>
              </a:rPr>
              <a:t>Catch up on previous webinars at: </a:t>
            </a:r>
          </a:p>
          <a:p>
            <a:pPr algn="ctr" defTabSz="685800"/>
            <a:r>
              <a:rPr lang="en-US" sz="1400" b="1" dirty="0">
                <a:solidFill>
                  <a:srgbClr val="000000"/>
                </a:solidFill>
                <a:latin typeface="Verdana"/>
              </a:rPr>
              <a:t>https://www.raecorents.com/training-center/webinars</a:t>
            </a:r>
            <a:endParaRPr lang="en-US" sz="1400" dirty="0">
              <a:solidFill>
                <a:srgbClr val="000000"/>
              </a:solidFill>
              <a:latin typeface="Verdana"/>
            </a:endParaRPr>
          </a:p>
          <a:p>
            <a:pPr algn="ctr" defTabSz="685800"/>
            <a:endParaRPr lang="en-US" sz="1400" dirty="0">
              <a:solidFill>
                <a:srgbClr val="000000"/>
              </a:solidFill>
              <a:latin typeface="Verdana"/>
            </a:endParaRPr>
          </a:p>
        </p:txBody>
      </p:sp>
    </p:spTree>
    <p:extLst>
      <p:ext uri="{BB962C8B-B14F-4D97-AF65-F5344CB8AC3E}">
        <p14:creationId xmlns:p14="http://schemas.microsoft.com/office/powerpoint/2010/main" val="391220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0E52-AFBF-3C40-D18B-7D8B3BB0E5B2}"/>
              </a:ext>
            </a:extLst>
          </p:cNvPr>
          <p:cNvSpPr>
            <a:spLocks noGrp="1"/>
          </p:cNvSpPr>
          <p:nvPr>
            <p:ph type="title"/>
          </p:nvPr>
        </p:nvSpPr>
        <p:spPr>
          <a:xfrm>
            <a:off x="3222702" y="378716"/>
            <a:ext cx="5746595" cy="1143000"/>
          </a:xfrm>
        </p:spPr>
        <p:txBody>
          <a:bodyPr anchor="ctr">
            <a:normAutofit/>
          </a:bodyPr>
          <a:lstStyle/>
          <a:p>
            <a:r>
              <a:rPr lang="en-US" dirty="0"/>
              <a:t>The Invisible Danger</a:t>
            </a:r>
          </a:p>
        </p:txBody>
      </p:sp>
      <p:pic>
        <p:nvPicPr>
          <p:cNvPr id="6" name="Content Placeholder 4" descr="Silica Sand Photograph by Dennis Kunkel Microscopy/science Photo Library |  Pixels">
            <a:extLst>
              <a:ext uri="{FF2B5EF4-FFF2-40B4-BE49-F238E27FC236}">
                <a16:creationId xmlns:a16="http://schemas.microsoft.com/office/drawing/2014/main" id="{A0D9190F-9A5D-0720-8046-E09C5CB7D696}"/>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10000" b="90000" l="8203" r="91556">
                        <a14:foregroundMark x1="8323" y1="38778" x2="8323" y2="38778"/>
                        <a14:foregroundMark x1="91556" y1="36222" x2="91556" y2="36222"/>
                      </a14:backgroundRemoval>
                    </a14:imgEffect>
                  </a14:imgLayer>
                </a14:imgProps>
              </a:ext>
              <a:ext uri="{28A0092B-C50C-407E-A947-70E740481C1C}">
                <a14:useLocalDpi xmlns:a14="http://schemas.microsoft.com/office/drawing/2010/main"/>
              </a:ext>
            </a:extLst>
          </a:blip>
          <a:srcRect l="3478" t="6236" r="1443" b="13460"/>
          <a:stretch/>
        </p:blipFill>
        <p:spPr bwMode="auto">
          <a:xfrm>
            <a:off x="3665033" y="1377694"/>
            <a:ext cx="5244791" cy="4808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197653-BB9B-CDC3-6E63-1E96AEFE9F11}"/>
              </a:ext>
            </a:extLst>
          </p:cNvPr>
          <p:cNvSpPr txBox="1"/>
          <p:nvPr/>
        </p:nvSpPr>
        <p:spPr>
          <a:xfrm>
            <a:off x="394010" y="1828800"/>
            <a:ext cx="3040566" cy="523220"/>
          </a:xfrm>
          <a:prstGeom prst="rect">
            <a:avLst/>
          </a:prstGeom>
          <a:noFill/>
        </p:spPr>
        <p:txBody>
          <a:bodyPr wrap="square" rtlCol="0">
            <a:spAutoFit/>
          </a:bodyPr>
          <a:lstStyle/>
          <a:p>
            <a:r>
              <a:rPr lang="en-US" sz="2800" dirty="0"/>
              <a:t>Lets zoom in…</a:t>
            </a:r>
          </a:p>
        </p:txBody>
      </p:sp>
    </p:spTree>
    <p:extLst>
      <p:ext uri="{BB962C8B-B14F-4D97-AF65-F5344CB8AC3E}">
        <p14:creationId xmlns:p14="http://schemas.microsoft.com/office/powerpoint/2010/main" val="18283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0" fill="hold"/>
                                        <p:tgtEl>
                                          <p:spTgt spid="6"/>
                                        </p:tgtEl>
                                        <p:attrNameLst>
                                          <p:attrName>ppt_w</p:attrName>
                                        </p:attrNameLst>
                                      </p:cBhvr>
                                      <p:tavLst>
                                        <p:tav tm="0">
                                          <p:val>
                                            <p:fltVal val="0"/>
                                          </p:val>
                                        </p:tav>
                                        <p:tav tm="100000">
                                          <p:val>
                                            <p:strVal val="#ppt_w"/>
                                          </p:val>
                                        </p:tav>
                                      </p:tavLst>
                                    </p:anim>
                                    <p:anim calcmode="lin" valueType="num">
                                      <p:cBhvr>
                                        <p:cTn id="11" dur="5000" fill="hold"/>
                                        <p:tgtEl>
                                          <p:spTgt spid="6"/>
                                        </p:tgtEl>
                                        <p:attrNameLst>
                                          <p:attrName>ppt_h</p:attrName>
                                        </p:attrNameLst>
                                      </p:cBhvr>
                                      <p:tavLst>
                                        <p:tav tm="0">
                                          <p:val>
                                            <p:fltVal val="0"/>
                                          </p:val>
                                        </p:tav>
                                        <p:tav tm="100000">
                                          <p:val>
                                            <p:strVal val="#ppt_h"/>
                                          </p:val>
                                        </p:tav>
                                      </p:tavLst>
                                    </p:anim>
                                    <p:animEffect transition="in" filter="fade">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0E52-AFBF-3C40-D18B-7D8B3BB0E5B2}"/>
              </a:ext>
            </a:extLst>
          </p:cNvPr>
          <p:cNvSpPr>
            <a:spLocks noGrp="1"/>
          </p:cNvSpPr>
          <p:nvPr>
            <p:ph type="title"/>
          </p:nvPr>
        </p:nvSpPr>
        <p:spPr/>
        <p:txBody>
          <a:bodyPr/>
          <a:lstStyle/>
          <a:p>
            <a:r>
              <a:rPr lang="en-US" dirty="0"/>
              <a:t>Delayed harm from Silica</a:t>
            </a:r>
          </a:p>
        </p:txBody>
      </p:sp>
      <p:sp>
        <p:nvSpPr>
          <p:cNvPr id="3" name="Content Placeholder 2">
            <a:extLst>
              <a:ext uri="{FF2B5EF4-FFF2-40B4-BE49-F238E27FC236}">
                <a16:creationId xmlns:a16="http://schemas.microsoft.com/office/drawing/2014/main" id="{58002918-E3BD-29DD-9049-82E4C4CB31CB}"/>
              </a:ext>
            </a:extLst>
          </p:cNvPr>
          <p:cNvSpPr>
            <a:spLocks noGrp="1"/>
          </p:cNvSpPr>
          <p:nvPr>
            <p:ph idx="1"/>
          </p:nvPr>
        </p:nvSpPr>
        <p:spPr>
          <a:xfrm>
            <a:off x="393067" y="1604932"/>
            <a:ext cx="6735337" cy="4525963"/>
          </a:xfrm>
        </p:spPr>
        <p:txBody>
          <a:bodyPr>
            <a:normAutofit/>
          </a:bodyPr>
          <a:lstStyle/>
          <a:p>
            <a:pPr algn="l">
              <a:buFont typeface="Arial" panose="020B0604020202020204" pitchFamily="34" charset="0"/>
              <a:buChar char="•"/>
            </a:pPr>
            <a:r>
              <a:rPr lang="en-US" sz="2400" b="0" i="0" dirty="0">
                <a:solidFill>
                  <a:schemeClr val="tx1"/>
                </a:solidFill>
                <a:effectLst/>
              </a:rPr>
              <a:t>Respirable crystalline silica is microscopic in size and has a sharp, crystalline structure</a:t>
            </a:r>
          </a:p>
          <a:p>
            <a:pPr algn="l">
              <a:buFont typeface="Arial" panose="020B0604020202020204" pitchFamily="34" charset="0"/>
              <a:buChar char="•"/>
            </a:pPr>
            <a:endParaRPr lang="en-US" sz="2400" b="0" i="0" dirty="0">
              <a:solidFill>
                <a:schemeClr val="tx1"/>
              </a:solidFill>
              <a:effectLst/>
            </a:endParaRPr>
          </a:p>
          <a:p>
            <a:pPr algn="l">
              <a:buFont typeface="Arial" panose="020B0604020202020204" pitchFamily="34" charset="0"/>
              <a:buChar char="•"/>
            </a:pPr>
            <a:r>
              <a:rPr lang="en-US" sz="2400" b="0" i="0" dirty="0">
                <a:solidFill>
                  <a:schemeClr val="tx1"/>
                </a:solidFill>
                <a:effectLst/>
              </a:rPr>
              <a:t>These small particles travel deep into the lungs, causing inflammation and scarring of lung tissue. </a:t>
            </a:r>
          </a:p>
          <a:p>
            <a:pPr algn="l">
              <a:buFont typeface="Arial" panose="020B0604020202020204" pitchFamily="34" charset="0"/>
              <a:buChar char="•"/>
            </a:pPr>
            <a:endParaRPr lang="en-US" sz="2400" b="0" i="0" dirty="0">
              <a:solidFill>
                <a:schemeClr val="tx1"/>
              </a:solidFill>
              <a:effectLst/>
            </a:endParaRPr>
          </a:p>
          <a:p>
            <a:pPr algn="l">
              <a:buFont typeface="Arial" panose="020B0604020202020204" pitchFamily="34" charset="0"/>
              <a:buChar char="•"/>
            </a:pPr>
            <a:r>
              <a:rPr lang="en-US" sz="2400" b="0" i="0" dirty="0">
                <a:solidFill>
                  <a:schemeClr val="tx1"/>
                </a:solidFill>
                <a:effectLst/>
              </a:rPr>
              <a:t>Prolonged exposure can result in debilitating lung diseases such as silicosis and chronic obstructive pulmonary disease (COPD). </a:t>
            </a:r>
            <a:r>
              <a:rPr lang="en-US" sz="2400" b="1" i="0" dirty="0">
                <a:solidFill>
                  <a:schemeClr val="tx1"/>
                </a:solidFill>
                <a:effectLst/>
              </a:rPr>
              <a:t>This can take years or decades of exposure. </a:t>
            </a:r>
          </a:p>
        </p:txBody>
      </p:sp>
      <p:pic>
        <p:nvPicPr>
          <p:cNvPr id="4" name="Picture 3" descr="h5550999_001">
            <a:extLst>
              <a:ext uri="{FF2B5EF4-FFF2-40B4-BE49-F238E27FC236}">
                <a16:creationId xmlns:a16="http://schemas.microsoft.com/office/drawing/2014/main" id="{39B987D2-0133-20A9-499B-540B190F65C2}"/>
              </a:ext>
            </a:extLst>
          </p:cNvPr>
          <p:cNvPicPr>
            <a:picLocks noChangeAspect="1" noChangeArrowheads="1"/>
          </p:cNvPicPr>
          <p:nvPr/>
        </p:nvPicPr>
        <p:blipFill>
          <a:blip r:embed="rId2" cstate="print"/>
          <a:srcRect/>
          <a:stretch>
            <a:fillRect/>
          </a:stretch>
        </p:blipFill>
        <p:spPr bwMode="auto">
          <a:xfrm>
            <a:off x="7128404" y="2187495"/>
            <a:ext cx="4707453" cy="3070304"/>
          </a:xfrm>
          <a:prstGeom prst="rect">
            <a:avLst/>
          </a:prstGeom>
          <a:noFill/>
        </p:spPr>
      </p:pic>
    </p:spTree>
    <p:extLst>
      <p:ext uri="{BB962C8B-B14F-4D97-AF65-F5344CB8AC3E}">
        <p14:creationId xmlns:p14="http://schemas.microsoft.com/office/powerpoint/2010/main" val="362401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950B-4AB6-E1D1-9A0D-51C758027224}"/>
              </a:ext>
            </a:extLst>
          </p:cNvPr>
          <p:cNvSpPr>
            <a:spLocks noGrp="1"/>
          </p:cNvSpPr>
          <p:nvPr>
            <p:ph type="title"/>
          </p:nvPr>
        </p:nvSpPr>
        <p:spPr/>
        <p:txBody>
          <a:bodyPr/>
          <a:lstStyle/>
          <a:p>
            <a:r>
              <a:rPr lang="en-US" dirty="0"/>
              <a:t>What is Size Selective Sampling</a:t>
            </a:r>
          </a:p>
        </p:txBody>
      </p:sp>
      <p:sp>
        <p:nvSpPr>
          <p:cNvPr id="3" name="Content Placeholder 2">
            <a:extLst>
              <a:ext uri="{FF2B5EF4-FFF2-40B4-BE49-F238E27FC236}">
                <a16:creationId xmlns:a16="http://schemas.microsoft.com/office/drawing/2014/main" id="{7222B7B6-656F-5C30-E9DA-9DB75F29374A}"/>
              </a:ext>
            </a:extLst>
          </p:cNvPr>
          <p:cNvSpPr>
            <a:spLocks noGrp="1"/>
          </p:cNvSpPr>
          <p:nvPr>
            <p:ph idx="1"/>
          </p:nvPr>
        </p:nvSpPr>
        <p:spPr/>
        <p:txBody>
          <a:bodyPr/>
          <a:lstStyle/>
          <a:p>
            <a:r>
              <a:rPr lang="en-US" dirty="0">
                <a:solidFill>
                  <a:schemeClr val="tx1"/>
                </a:solidFill>
              </a:rPr>
              <a:t>Size-selective sampling is the process of collecting airborne particles in a way that </a:t>
            </a:r>
            <a:r>
              <a:rPr lang="en-US" b="1" dirty="0">
                <a:solidFill>
                  <a:schemeClr val="tx1"/>
                </a:solidFill>
              </a:rPr>
              <a:t>selectively captures </a:t>
            </a:r>
            <a:r>
              <a:rPr lang="en-US" dirty="0">
                <a:solidFill>
                  <a:schemeClr val="tx1"/>
                </a:solidFill>
              </a:rPr>
              <a:t>only those within a specific aerodynamic size range, </a:t>
            </a:r>
            <a:r>
              <a:rPr lang="en-US" b="1" dirty="0">
                <a:solidFill>
                  <a:schemeClr val="tx1"/>
                </a:solidFill>
              </a:rPr>
              <a:t>based on the health effect of concern.</a:t>
            </a:r>
          </a:p>
        </p:txBody>
      </p:sp>
    </p:spTree>
    <p:extLst>
      <p:ext uri="{BB962C8B-B14F-4D97-AF65-F5344CB8AC3E}">
        <p14:creationId xmlns:p14="http://schemas.microsoft.com/office/powerpoint/2010/main" val="912282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D3E0-A5FA-76D1-35F7-91FA25237109}"/>
              </a:ext>
            </a:extLst>
          </p:cNvPr>
          <p:cNvSpPr>
            <a:spLocks noGrp="1"/>
          </p:cNvSpPr>
          <p:nvPr>
            <p:ph type="title"/>
          </p:nvPr>
        </p:nvSpPr>
        <p:spPr/>
        <p:txBody>
          <a:bodyPr/>
          <a:lstStyle/>
          <a:p>
            <a:r>
              <a:rPr lang="en-US" dirty="0"/>
              <a:t>Respirable Crystalline Silica (RCS)</a:t>
            </a:r>
          </a:p>
        </p:txBody>
      </p:sp>
      <p:sp>
        <p:nvSpPr>
          <p:cNvPr id="3" name="Content Placeholder 2">
            <a:extLst>
              <a:ext uri="{FF2B5EF4-FFF2-40B4-BE49-F238E27FC236}">
                <a16:creationId xmlns:a16="http://schemas.microsoft.com/office/drawing/2014/main" id="{AA6D6BA3-C758-E73A-BB8D-D90B40E8AA2E}"/>
              </a:ext>
            </a:extLst>
          </p:cNvPr>
          <p:cNvSpPr>
            <a:spLocks noGrp="1"/>
          </p:cNvSpPr>
          <p:nvPr>
            <p:ph sz="half" idx="1"/>
          </p:nvPr>
        </p:nvSpPr>
        <p:spPr/>
        <p:txBody>
          <a:bodyPr/>
          <a:lstStyle/>
          <a:p>
            <a:r>
              <a:rPr lang="en-US" dirty="0"/>
              <a:t>Cannot be seen by the naked eye</a:t>
            </a:r>
          </a:p>
          <a:p>
            <a:r>
              <a:rPr lang="en-US" dirty="0"/>
              <a:t> </a:t>
            </a:r>
          </a:p>
        </p:txBody>
      </p:sp>
      <p:pic>
        <p:nvPicPr>
          <p:cNvPr id="1026" name="Picture 2" descr="comparing">
            <a:extLst>
              <a:ext uri="{FF2B5EF4-FFF2-40B4-BE49-F238E27FC236}">
                <a16:creationId xmlns:a16="http://schemas.microsoft.com/office/drawing/2014/main" id="{3EBEA045-116A-BCAF-6396-D4CF979313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214312"/>
            <a:ext cx="11430000" cy="6429375"/>
          </a:xfrm>
          <a:prstGeom prst="rect">
            <a:avLst/>
          </a:prstGeom>
          <a:noFill/>
          <a:ln>
            <a:solidFill>
              <a:srgbClr val="00B1F0"/>
            </a:solidFill>
          </a:ln>
          <a:extLst>
            <a:ext uri="{909E8E84-426E-40DD-AFC4-6F175D3DCCD1}">
              <a14:hiddenFill xmlns:a14="http://schemas.microsoft.com/office/drawing/2010/main">
                <a:solidFill>
                  <a:srgbClr val="FFFFFF"/>
                </a:solidFill>
              </a14:hiddenFill>
            </a:ext>
          </a:extLst>
        </p:spPr>
      </p:pic>
      <p:pic>
        <p:nvPicPr>
          <p:cNvPr id="10" name="Content Placeholder 4" descr="Silica Sand Photograph by Dennis Kunkel Microscopy/science Photo Library |  Pixels">
            <a:extLst>
              <a:ext uri="{FF2B5EF4-FFF2-40B4-BE49-F238E27FC236}">
                <a16:creationId xmlns:a16="http://schemas.microsoft.com/office/drawing/2014/main" id="{6970C148-EC72-B4BD-D1DC-7920E4A9074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8203" r="91556">
                        <a14:foregroundMark x1="8323" y1="38778" x2="8323" y2="38778"/>
                        <a14:foregroundMark x1="91556" y1="36222" x2="91556" y2="36222"/>
                      </a14:backgroundRemoval>
                    </a14:imgEffect>
                  </a14:imgLayer>
                </a14:imgProps>
              </a:ext>
              <a:ext uri="{28A0092B-C50C-407E-A947-70E740481C1C}">
                <a14:useLocalDpi xmlns:a14="http://schemas.microsoft.com/office/drawing/2010/main" val="0"/>
              </a:ext>
            </a:extLst>
          </a:blip>
          <a:srcRect t="17899" r="9090" b="15932"/>
          <a:stretch/>
        </p:blipFill>
        <p:spPr bwMode="auto">
          <a:xfrm>
            <a:off x="3941572" y="3996733"/>
            <a:ext cx="666597" cy="5267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13EDA39-5A3A-1810-6ADF-3B2EBD293FD6}"/>
              </a:ext>
            </a:extLst>
          </p:cNvPr>
          <p:cNvPicPr>
            <a:picLocks noChangeAspect="1"/>
          </p:cNvPicPr>
          <p:nvPr/>
        </p:nvPicPr>
        <p:blipFill>
          <a:blip r:embed="rId5"/>
          <a:stretch>
            <a:fillRect/>
          </a:stretch>
        </p:blipFill>
        <p:spPr>
          <a:xfrm>
            <a:off x="1639714" y="3929350"/>
            <a:ext cx="2307554" cy="323058"/>
          </a:xfrm>
          <a:prstGeom prst="rect">
            <a:avLst/>
          </a:prstGeom>
        </p:spPr>
      </p:pic>
      <p:sp>
        <p:nvSpPr>
          <p:cNvPr id="13" name="TextBox 12">
            <a:extLst>
              <a:ext uri="{FF2B5EF4-FFF2-40B4-BE49-F238E27FC236}">
                <a16:creationId xmlns:a16="http://schemas.microsoft.com/office/drawing/2014/main" id="{27AD75C8-280D-4739-B534-C441AEFE3ADC}"/>
              </a:ext>
            </a:extLst>
          </p:cNvPr>
          <p:cNvSpPr txBox="1"/>
          <p:nvPr/>
        </p:nvSpPr>
        <p:spPr>
          <a:xfrm>
            <a:off x="1401747" y="3929350"/>
            <a:ext cx="2182008" cy="261610"/>
          </a:xfrm>
          <a:prstGeom prst="rect">
            <a:avLst/>
          </a:prstGeom>
          <a:noFill/>
        </p:spPr>
        <p:txBody>
          <a:bodyPr wrap="none" rtlCol="0">
            <a:spAutoFit/>
          </a:bodyPr>
          <a:lstStyle/>
          <a:p>
            <a:r>
              <a:rPr lang="en-US" sz="1100" b="1" dirty="0">
                <a:solidFill>
                  <a:schemeClr val="tx1">
                    <a:lumMod val="65000"/>
                    <a:lumOff val="35000"/>
                  </a:schemeClr>
                </a:solidFill>
                <a:latin typeface="Abadi" panose="020B0604020104020204" pitchFamily="34" charset="0"/>
              </a:rPr>
              <a:t>RESPIRABLE CRYSTALLINE SILICA</a:t>
            </a:r>
          </a:p>
        </p:txBody>
      </p:sp>
      <p:sp>
        <p:nvSpPr>
          <p:cNvPr id="14" name="TextBox 13">
            <a:extLst>
              <a:ext uri="{FF2B5EF4-FFF2-40B4-BE49-F238E27FC236}">
                <a16:creationId xmlns:a16="http://schemas.microsoft.com/office/drawing/2014/main" id="{F4FBA4F0-13C7-3154-C644-1E4EE7B2B3FA}"/>
              </a:ext>
            </a:extLst>
          </p:cNvPr>
          <p:cNvSpPr txBox="1"/>
          <p:nvPr/>
        </p:nvSpPr>
        <p:spPr>
          <a:xfrm>
            <a:off x="3444080" y="3937044"/>
            <a:ext cx="694421" cy="246221"/>
          </a:xfrm>
          <a:prstGeom prst="rect">
            <a:avLst/>
          </a:prstGeom>
          <a:noFill/>
        </p:spPr>
        <p:txBody>
          <a:bodyPr wrap="none" rtlCol="0">
            <a:spAutoFit/>
          </a:bodyPr>
          <a:lstStyle/>
          <a:p>
            <a:r>
              <a:rPr lang="en-US" sz="1000" b="1" dirty="0">
                <a:solidFill>
                  <a:srgbClr val="00ACD1"/>
                </a:solidFill>
                <a:latin typeface="Abadi" panose="020B0604020104020204" pitchFamily="34" charset="0"/>
              </a:rPr>
              <a:t>1-10 um </a:t>
            </a:r>
          </a:p>
        </p:txBody>
      </p:sp>
      <p:pic>
        <p:nvPicPr>
          <p:cNvPr id="17" name="Picture 16">
            <a:extLst>
              <a:ext uri="{FF2B5EF4-FFF2-40B4-BE49-F238E27FC236}">
                <a16:creationId xmlns:a16="http://schemas.microsoft.com/office/drawing/2014/main" id="{8E56DA08-E8FE-6588-7A00-66AE97A64AB9}"/>
              </a:ext>
            </a:extLst>
          </p:cNvPr>
          <p:cNvPicPr>
            <a:picLocks noChangeAspect="1"/>
          </p:cNvPicPr>
          <p:nvPr/>
        </p:nvPicPr>
        <p:blipFill>
          <a:blip r:embed="rId6"/>
          <a:stretch>
            <a:fillRect/>
          </a:stretch>
        </p:blipFill>
        <p:spPr>
          <a:xfrm>
            <a:off x="5001488" y="4985958"/>
            <a:ext cx="2321145" cy="393945"/>
          </a:xfrm>
          <a:prstGeom prst="rect">
            <a:avLst/>
          </a:prstGeom>
        </p:spPr>
      </p:pic>
      <p:sp>
        <p:nvSpPr>
          <p:cNvPr id="18" name="TextBox 17">
            <a:extLst>
              <a:ext uri="{FF2B5EF4-FFF2-40B4-BE49-F238E27FC236}">
                <a16:creationId xmlns:a16="http://schemas.microsoft.com/office/drawing/2014/main" id="{50B0E033-BF0F-584D-3C29-4B60123C5B9F}"/>
              </a:ext>
            </a:extLst>
          </p:cNvPr>
          <p:cNvSpPr txBox="1"/>
          <p:nvPr/>
        </p:nvSpPr>
        <p:spPr>
          <a:xfrm>
            <a:off x="5071056" y="5052125"/>
            <a:ext cx="1882247" cy="253916"/>
          </a:xfrm>
          <a:prstGeom prst="rect">
            <a:avLst/>
          </a:prstGeom>
          <a:noFill/>
        </p:spPr>
        <p:txBody>
          <a:bodyPr wrap="none" rtlCol="0">
            <a:spAutoFit/>
          </a:bodyPr>
          <a:lstStyle/>
          <a:p>
            <a:r>
              <a:rPr lang="en-US" sz="1050" b="1" dirty="0">
                <a:latin typeface="Abadi" panose="020B0604020104020204" pitchFamily="34" charset="0"/>
              </a:rPr>
              <a:t>Will travel deep into the lungs</a:t>
            </a:r>
          </a:p>
        </p:txBody>
      </p:sp>
      <p:sp>
        <p:nvSpPr>
          <p:cNvPr id="5" name="Oval 4">
            <a:extLst>
              <a:ext uri="{FF2B5EF4-FFF2-40B4-BE49-F238E27FC236}">
                <a16:creationId xmlns:a16="http://schemas.microsoft.com/office/drawing/2014/main" id="{DEDA3424-CAD7-E84E-E502-EE45C954EED7}"/>
              </a:ext>
            </a:extLst>
          </p:cNvPr>
          <p:cNvSpPr/>
          <p:nvPr/>
        </p:nvSpPr>
        <p:spPr>
          <a:xfrm>
            <a:off x="6373541" y="4506051"/>
            <a:ext cx="2193073" cy="388626"/>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7" name="Straight Arrow Connector 6">
            <a:extLst>
              <a:ext uri="{FF2B5EF4-FFF2-40B4-BE49-F238E27FC236}">
                <a16:creationId xmlns:a16="http://schemas.microsoft.com/office/drawing/2014/main" id="{63C2135A-DE2C-66D6-2449-866D74C8282B}"/>
              </a:ext>
            </a:extLst>
          </p:cNvPr>
          <p:cNvCxnSpPr/>
          <p:nvPr/>
        </p:nvCxnSpPr>
        <p:spPr>
          <a:xfrm>
            <a:off x="4056229" y="4060154"/>
            <a:ext cx="82272" cy="0"/>
          </a:xfrm>
          <a:prstGeom prst="straightConnector1">
            <a:avLst/>
          </a:prstGeom>
          <a:ln>
            <a:solidFill>
              <a:srgbClr val="00B1F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AA98FC7-DEC7-1447-F1C9-DDAC59695568}"/>
              </a:ext>
            </a:extLst>
          </p:cNvPr>
          <p:cNvSpPr/>
          <p:nvPr/>
        </p:nvSpPr>
        <p:spPr>
          <a:xfrm rot="20170994">
            <a:off x="2856022" y="3399949"/>
            <a:ext cx="3419237" cy="1743797"/>
          </a:xfrm>
          <a:prstGeom prst="ellipse">
            <a:avLst/>
          </a:prstGeom>
          <a:noFill/>
          <a:ln w="825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9419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pPr>
              <a:lnSpc>
                <a:spcPct val="90000"/>
              </a:lnSpc>
            </a:pPr>
            <a:r>
              <a:rPr lang="en-US" sz="3700" dirty="0"/>
              <a:t>Collection Efficiency and Cut Point </a:t>
            </a:r>
          </a:p>
        </p:txBody>
      </p:sp>
      <p:sp>
        <p:nvSpPr>
          <p:cNvPr id="3" name="Content Placeholder 2"/>
          <p:cNvSpPr>
            <a:spLocks noGrp="1"/>
          </p:cNvSpPr>
          <p:nvPr>
            <p:ph sz="half" idx="1"/>
          </p:nvPr>
        </p:nvSpPr>
        <p:spPr>
          <a:xfrm>
            <a:off x="372532" y="1600201"/>
            <a:ext cx="5777653" cy="4525963"/>
          </a:xfrm>
        </p:spPr>
        <p:txBody>
          <a:bodyPr>
            <a:normAutofit lnSpcReduction="10000"/>
          </a:bodyPr>
          <a:lstStyle/>
          <a:p>
            <a:pPr>
              <a:lnSpc>
                <a:spcPct val="90000"/>
              </a:lnSpc>
            </a:pPr>
            <a:r>
              <a:rPr lang="en-US" sz="2000" dirty="0">
                <a:solidFill>
                  <a:schemeClr val="tx1"/>
                </a:solidFill>
              </a:rPr>
              <a:t>Collection efficiency refers to the percentage of airborne particles of a particular aerodynamic diameter that are captured for analysis</a:t>
            </a:r>
          </a:p>
          <a:p>
            <a:pPr>
              <a:lnSpc>
                <a:spcPct val="90000"/>
              </a:lnSpc>
            </a:pPr>
            <a:endParaRPr lang="en-US" sz="2000" dirty="0">
              <a:solidFill>
                <a:schemeClr val="tx1"/>
              </a:solidFill>
            </a:endParaRPr>
          </a:p>
          <a:p>
            <a:pPr>
              <a:lnSpc>
                <a:spcPct val="90000"/>
              </a:lnSpc>
            </a:pPr>
            <a:r>
              <a:rPr lang="en-US" sz="2000" dirty="0">
                <a:solidFill>
                  <a:schemeClr val="tx1"/>
                </a:solidFill>
              </a:rPr>
              <a:t>Smaller particles are collected at a higher efficiency and larger particles are collected at a lower efficiency</a:t>
            </a:r>
          </a:p>
          <a:p>
            <a:pPr>
              <a:lnSpc>
                <a:spcPct val="90000"/>
              </a:lnSpc>
            </a:pPr>
            <a:endParaRPr lang="en-US" sz="2000" dirty="0">
              <a:solidFill>
                <a:schemeClr val="tx1"/>
              </a:solidFill>
            </a:endParaRPr>
          </a:p>
          <a:p>
            <a:pPr>
              <a:lnSpc>
                <a:spcPct val="90000"/>
              </a:lnSpc>
            </a:pPr>
            <a:r>
              <a:rPr lang="en-US" sz="2000" dirty="0">
                <a:solidFill>
                  <a:schemeClr val="tx1"/>
                </a:solidFill>
              </a:rPr>
              <a:t>The ISO 7708:1995 Respirable curve has a collection efficiency of 50% at 4um</a:t>
            </a:r>
          </a:p>
          <a:p>
            <a:pPr lvl="1">
              <a:lnSpc>
                <a:spcPct val="90000"/>
              </a:lnSpc>
            </a:pPr>
            <a:r>
              <a:rPr lang="en-US" sz="1600" dirty="0">
                <a:solidFill>
                  <a:schemeClr val="tx1"/>
                </a:solidFill>
              </a:rPr>
              <a:t>This is referred to as the “Cut Point”</a:t>
            </a:r>
          </a:p>
          <a:p>
            <a:pPr>
              <a:lnSpc>
                <a:spcPct val="90000"/>
              </a:lnSpc>
            </a:pPr>
            <a:endParaRPr lang="en-US" sz="2000" dirty="0"/>
          </a:p>
          <a:p>
            <a:pPr>
              <a:lnSpc>
                <a:spcPct val="90000"/>
              </a:lnSpc>
            </a:pPr>
            <a:r>
              <a:rPr lang="en-US" sz="2000" dirty="0">
                <a:solidFill>
                  <a:schemeClr val="tx1"/>
                </a:solidFill>
              </a:rPr>
              <a:t>Each cyclone or impactor has a specific flow rate that must be used to achieve a 50% cut point at 4 um</a:t>
            </a:r>
          </a:p>
        </p:txBody>
      </p:sp>
      <p:pic>
        <p:nvPicPr>
          <p:cNvPr id="3074" name="Picture 4">
            <a:extLst>
              <a:ext uri="{FF2B5EF4-FFF2-40B4-BE49-F238E27FC236}">
                <a16:creationId xmlns:a16="http://schemas.microsoft.com/office/drawing/2014/main" id="{B8AD65E0-8EBE-5F12-3790-C0CE5440BF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1911192"/>
            <a:ext cx="5384800" cy="39039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BC62A51-283E-95D5-FBB8-211B5959142C}"/>
              </a:ext>
            </a:extLst>
          </p:cNvPr>
          <p:cNvCxnSpPr/>
          <p:nvPr/>
        </p:nvCxnSpPr>
        <p:spPr>
          <a:xfrm>
            <a:off x="8507307" y="3738880"/>
            <a:ext cx="0" cy="1544320"/>
          </a:xfrm>
          <a:prstGeom prst="line">
            <a:avLst/>
          </a:prstGeom>
          <a:ln w="57150">
            <a:solidFill>
              <a:srgbClr val="00B1F0"/>
            </a:solidFill>
          </a:ln>
        </p:spPr>
        <p:style>
          <a:lnRef idx="1">
            <a:schemeClr val="accent5"/>
          </a:lnRef>
          <a:fillRef idx="0">
            <a:schemeClr val="accent5"/>
          </a:fillRef>
          <a:effectRef idx="0">
            <a:schemeClr val="accent5"/>
          </a:effectRef>
          <a:fontRef idx="minor">
            <a:schemeClr val="tx1"/>
          </a:fontRef>
        </p:style>
      </p:cxnSp>
      <p:cxnSp>
        <p:nvCxnSpPr>
          <p:cNvPr id="7" name="Straight Connector 6">
            <a:extLst>
              <a:ext uri="{FF2B5EF4-FFF2-40B4-BE49-F238E27FC236}">
                <a16:creationId xmlns:a16="http://schemas.microsoft.com/office/drawing/2014/main" id="{910200E1-29FC-485C-3053-C72EBE04CA9B}"/>
              </a:ext>
            </a:extLst>
          </p:cNvPr>
          <p:cNvCxnSpPr>
            <a:cxnSpLocks/>
          </p:cNvCxnSpPr>
          <p:nvPr/>
        </p:nvCxnSpPr>
        <p:spPr>
          <a:xfrm>
            <a:off x="6772124" y="3738880"/>
            <a:ext cx="1735183" cy="0"/>
          </a:xfrm>
          <a:prstGeom prst="line">
            <a:avLst/>
          </a:prstGeom>
          <a:ln w="57150">
            <a:solidFill>
              <a:srgbClr val="00B1F0"/>
            </a:solidFill>
          </a:ln>
        </p:spPr>
        <p:style>
          <a:lnRef idx="1">
            <a:schemeClr val="accent5"/>
          </a:lnRef>
          <a:fillRef idx="0">
            <a:schemeClr val="accent5"/>
          </a:fillRef>
          <a:effectRef idx="0">
            <a:schemeClr val="accent5"/>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4638"/>
            <a:ext cx="11308080" cy="1143000"/>
          </a:xfrm>
        </p:spPr>
        <p:txBody>
          <a:bodyPr anchor="ctr">
            <a:normAutofit/>
          </a:bodyPr>
          <a:lstStyle/>
          <a:p>
            <a:pPr>
              <a:lnSpc>
                <a:spcPct val="90000"/>
              </a:lnSpc>
            </a:pPr>
            <a:r>
              <a:rPr lang="en-US" sz="3700" dirty="0"/>
              <a:t>Collection Efficiency and Our Bodies</a:t>
            </a:r>
          </a:p>
        </p:txBody>
      </p:sp>
      <p:sp>
        <p:nvSpPr>
          <p:cNvPr id="3" name="Content Placeholder 2"/>
          <p:cNvSpPr>
            <a:spLocks noGrp="1"/>
          </p:cNvSpPr>
          <p:nvPr>
            <p:ph sz="half" idx="1"/>
          </p:nvPr>
        </p:nvSpPr>
        <p:spPr>
          <a:xfrm>
            <a:off x="609599" y="1600201"/>
            <a:ext cx="5432213" cy="4525963"/>
          </a:xfrm>
        </p:spPr>
        <p:txBody>
          <a:bodyPr>
            <a:normAutofit/>
          </a:bodyPr>
          <a:lstStyle/>
          <a:p>
            <a:endParaRPr dirty="0">
              <a:solidFill>
                <a:schemeClr val="tx1"/>
              </a:solidFill>
            </a:endParaRPr>
          </a:p>
          <a:p>
            <a:r>
              <a:rPr lang="en-US" sz="2000" dirty="0">
                <a:solidFill>
                  <a:schemeClr val="tx1"/>
                </a:solidFill>
              </a:rPr>
              <a:t>The ISO 7708:1995 curve closely follows what our body naturally does to remove larger particles from entering our lungs</a:t>
            </a:r>
            <a:endParaRPr lang="en-US" sz="1600" dirty="0">
              <a:solidFill>
                <a:schemeClr val="tx1"/>
              </a:solidFill>
            </a:endParaRPr>
          </a:p>
          <a:p>
            <a:endParaRPr lang="en-US" sz="2000" dirty="0">
              <a:solidFill>
                <a:schemeClr val="tx1"/>
              </a:solidFill>
            </a:endParaRPr>
          </a:p>
          <a:p>
            <a:r>
              <a:rPr lang="en-US" sz="2000" dirty="0">
                <a:solidFill>
                  <a:schemeClr val="tx1"/>
                </a:solidFill>
              </a:rPr>
              <a:t>Our body has several natural impaction or deposition sites:</a:t>
            </a:r>
          </a:p>
          <a:p>
            <a:pPr lvl="1"/>
            <a:r>
              <a:rPr lang="en-US" sz="1600" dirty="0">
                <a:solidFill>
                  <a:schemeClr val="tx1"/>
                </a:solidFill>
              </a:rPr>
              <a:t>Nose/Mouth</a:t>
            </a:r>
          </a:p>
          <a:p>
            <a:pPr lvl="1"/>
            <a:r>
              <a:rPr lang="en-US" sz="1600" dirty="0">
                <a:solidFill>
                  <a:schemeClr val="tx1"/>
                </a:solidFill>
              </a:rPr>
              <a:t>Back of throat</a:t>
            </a:r>
          </a:p>
          <a:p>
            <a:pPr lvl="1"/>
            <a:r>
              <a:rPr lang="en-US" sz="1600" dirty="0">
                <a:solidFill>
                  <a:schemeClr val="tx1"/>
                </a:solidFill>
              </a:rPr>
              <a:t>Bottom of Trachea </a:t>
            </a:r>
          </a:p>
          <a:p>
            <a:pPr lvl="1"/>
            <a:r>
              <a:rPr lang="en-US" sz="1600" dirty="0">
                <a:solidFill>
                  <a:schemeClr val="tx1"/>
                </a:solidFill>
              </a:rPr>
              <a:t>Bronchi and Bronchioles</a:t>
            </a:r>
          </a:p>
          <a:p>
            <a:endParaRPr lang="en-US" sz="2000" dirty="0">
              <a:solidFill>
                <a:schemeClr val="tx1"/>
              </a:solidFill>
            </a:endParaRPr>
          </a:p>
          <a:p>
            <a:r>
              <a:rPr lang="en-US" sz="2000" dirty="0">
                <a:solidFill>
                  <a:schemeClr val="tx1"/>
                </a:solidFill>
              </a:rPr>
              <a:t>We are our own ‘Oiled Impactor’</a:t>
            </a:r>
          </a:p>
        </p:txBody>
      </p:sp>
      <p:pic>
        <p:nvPicPr>
          <p:cNvPr id="6" name="Picture 5">
            <a:extLst>
              <a:ext uri="{FF2B5EF4-FFF2-40B4-BE49-F238E27FC236}">
                <a16:creationId xmlns:a16="http://schemas.microsoft.com/office/drawing/2014/main" id="{BB58F08B-7B43-1959-D35D-BC5F616C1F05}"/>
              </a:ext>
            </a:extLst>
          </p:cNvPr>
          <p:cNvPicPr>
            <a:picLocks noChangeAspect="1"/>
          </p:cNvPicPr>
          <p:nvPr/>
        </p:nvPicPr>
        <p:blipFill>
          <a:blip r:embed="rId2"/>
          <a:stretch>
            <a:fillRect/>
          </a:stretch>
        </p:blipFill>
        <p:spPr>
          <a:xfrm>
            <a:off x="6696389" y="2052320"/>
            <a:ext cx="4545016" cy="3569049"/>
          </a:xfrm>
          <a:prstGeom prst="rect">
            <a:avLst/>
          </a:prstGeom>
        </p:spPr>
      </p:pic>
      <p:sp>
        <p:nvSpPr>
          <p:cNvPr id="7" name="Oval 6">
            <a:extLst>
              <a:ext uri="{FF2B5EF4-FFF2-40B4-BE49-F238E27FC236}">
                <a16:creationId xmlns:a16="http://schemas.microsoft.com/office/drawing/2014/main" id="{E7452466-74B2-DB6F-49B1-5AE7F0EA11EF}"/>
              </a:ext>
            </a:extLst>
          </p:cNvPr>
          <p:cNvSpPr/>
          <p:nvPr/>
        </p:nvSpPr>
        <p:spPr>
          <a:xfrm>
            <a:off x="8663093" y="2721187"/>
            <a:ext cx="284480" cy="2844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EABA9E-B615-209D-E507-502FAB7FEBF7}"/>
              </a:ext>
            </a:extLst>
          </p:cNvPr>
          <p:cNvSpPr/>
          <p:nvPr/>
        </p:nvSpPr>
        <p:spPr>
          <a:xfrm>
            <a:off x="8121226" y="3677920"/>
            <a:ext cx="284480" cy="2844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234E8A-1CF7-2911-5A4D-EADFDC30EB3D}"/>
              </a:ext>
            </a:extLst>
          </p:cNvPr>
          <p:cNvSpPr/>
          <p:nvPr/>
        </p:nvSpPr>
        <p:spPr>
          <a:xfrm>
            <a:off x="8193565" y="2794000"/>
            <a:ext cx="284480" cy="2844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346482-701C-DA37-A01B-D87220A034E1}"/>
              </a:ext>
            </a:extLst>
          </p:cNvPr>
          <p:cNvSpPr/>
          <p:nvPr/>
        </p:nvSpPr>
        <p:spPr>
          <a:xfrm>
            <a:off x="7909085" y="3863182"/>
            <a:ext cx="284480" cy="2844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3E1E94-A532-8BF4-3F73-81F68D2D004A}"/>
              </a:ext>
            </a:extLst>
          </p:cNvPr>
          <p:cNvSpPr/>
          <p:nvPr/>
        </p:nvSpPr>
        <p:spPr>
          <a:xfrm>
            <a:off x="7681229" y="4005422"/>
            <a:ext cx="284480" cy="2844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014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C PowerPoint Template - 11.2023 (1)  -  Read-Only" id="{FA18DD63-C3F4-4D74-AEA2-B0B92098E2CA}" vid="{D8818F0F-7B4D-4A69-842C-DB414921F56C}"/>
    </a:ext>
  </a:extLst>
</a:theme>
</file>

<file path=ppt/theme/theme2.xml><?xml version="1.0" encoding="utf-8"?>
<a:theme xmlns:a="http://schemas.openxmlformats.org/drawingml/2006/main" name="2_Lesman_Powerpoint">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DA0DB0BBD2C146984E36C7D9E4B5E4" ma:contentTypeVersion="22" ma:contentTypeDescription="Create a new document." ma:contentTypeScope="" ma:versionID="6365c5f95ff47104d18a9761e2cbac0e">
  <xsd:schema xmlns:xsd="http://www.w3.org/2001/XMLSchema" xmlns:xs="http://www.w3.org/2001/XMLSchema" xmlns:p="http://schemas.microsoft.com/office/2006/metadata/properties" xmlns:ns2="8cef9ebd-105a-40d4-874b-eee2de43f77d" xmlns:ns3="a05c6304-d6a9-4e84-aa5b-3a55e4aed6b5" targetNamespace="http://schemas.microsoft.com/office/2006/metadata/properties" ma:root="true" ma:fieldsID="a400f26d09821674acf89633e3dbdec1" ns2:_="" ns3:_="">
    <xsd:import namespace="8cef9ebd-105a-40d4-874b-eee2de43f77d"/>
    <xsd:import namespace="a05c6304-d6a9-4e84-aa5b-3a55e4aed6b5"/>
    <xsd:element name="properties">
      <xsd:complexType>
        <xsd:sequence>
          <xsd:element name="documentManagement">
            <xsd:complexType>
              <xsd:all>
                <xsd:element ref="ns2:MigrationWizId" minOccurs="0"/>
                <xsd:element ref="ns2:MigrationWizIdPermissions" minOccurs="0"/>
                <xsd:element ref="ns2:MigrationWizIdVersion"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ef9ebd-105a-40d4-874b-eee2de43f77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6359c5d1-4805-4d3b-a3c9-eb510871c3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5c6304-d6a9-4e84-aa5b-3a55e4aed6b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76664084-652c-4e00-a028-fdbbe3813fde}" ma:internalName="TaxCatchAll" ma:showField="CatchAllData" ma:web="a05c6304-d6a9-4e84-aa5b-3a55e4aed6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ef9ebd-105a-40d4-874b-eee2de43f77d">
      <Terms xmlns="http://schemas.microsoft.com/office/infopath/2007/PartnerControls"/>
    </lcf76f155ced4ddcb4097134ff3c332f>
    <TaxCatchAll xmlns="a05c6304-d6a9-4e84-aa5b-3a55e4aed6b5" xsi:nil="true"/>
    <MigrationWizIdVersion xmlns="8cef9ebd-105a-40d4-874b-eee2de43f77d" xsi:nil="true"/>
    <MigrationWizId xmlns="8cef9ebd-105a-40d4-874b-eee2de43f77d" xsi:nil="true"/>
    <MigrationWizIdPermissions xmlns="8cef9ebd-105a-40d4-874b-eee2de43f77d" xsi:nil="true"/>
  </documentManagement>
</p:properties>
</file>

<file path=customXml/itemProps1.xml><?xml version="1.0" encoding="utf-8"?>
<ds:datastoreItem xmlns:ds="http://schemas.openxmlformats.org/officeDocument/2006/customXml" ds:itemID="{7CC56499-A3D0-43C3-BFC0-A6023D8112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ef9ebd-105a-40d4-874b-eee2de43f77d"/>
    <ds:schemaRef ds:uri="a05c6304-d6a9-4e84-aa5b-3a55e4aed6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E9F1BB-7417-4D1B-BCFE-FFFB54C239AA}">
  <ds:schemaRefs>
    <ds:schemaRef ds:uri="http://schemas.microsoft.com/sharepoint/v3/contenttype/forms"/>
  </ds:schemaRefs>
</ds:datastoreItem>
</file>

<file path=customXml/itemProps3.xml><?xml version="1.0" encoding="utf-8"?>
<ds:datastoreItem xmlns:ds="http://schemas.openxmlformats.org/officeDocument/2006/customXml" ds:itemID="{B578D066-8B6C-4AE1-AB5D-1DA93529E0F3}">
  <ds:schemaRefs>
    <ds:schemaRef ds:uri="http://purl.org/dc/terms/"/>
    <ds:schemaRef ds:uri="http://purl.org/dc/dcmitype/"/>
    <ds:schemaRef ds:uri="http://purl.org/dc/elements/1.1/"/>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7bd99c3c-2ddb-4215-b3e4-7bc29cf39d8b"/>
    <ds:schemaRef ds:uri="241937ee-0a47-4c11-9006-a0acebf0484e"/>
    <ds:schemaRef ds:uri="8c4ca72f-19fe-4334-b035-36d037172062"/>
    <ds:schemaRef ds:uri="25f656bd-cbc2-4cd7-ab52-56cef3383bf9"/>
    <ds:schemaRef ds:uri="8cef9ebd-105a-40d4-874b-eee2de43f77d"/>
    <ds:schemaRef ds:uri="a05c6304-d6a9-4e84-aa5b-3a55e4aed6b5"/>
  </ds:schemaRefs>
</ds:datastoreItem>
</file>

<file path=docProps/app.xml><?xml version="1.0" encoding="utf-8"?>
<Properties xmlns="http://schemas.openxmlformats.org/officeDocument/2006/extended-properties" xmlns:vt="http://schemas.openxmlformats.org/officeDocument/2006/docPropsVTypes">
  <Template>SKC Template</Template>
  <TotalTime>16829</TotalTime>
  <Words>2119</Words>
  <Application>Microsoft Office PowerPoint</Application>
  <PresentationFormat>Widescreen</PresentationFormat>
  <Paragraphs>285</Paragraphs>
  <Slides>38</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Abadi</vt:lpstr>
      <vt:lpstr>Aptos</vt:lpstr>
      <vt:lpstr>Arial</vt:lpstr>
      <vt:lpstr>Arial Black</vt:lpstr>
      <vt:lpstr>Britannic Bold</vt:lpstr>
      <vt:lpstr>Times New Roman</vt:lpstr>
      <vt:lpstr>Verdana</vt:lpstr>
      <vt:lpstr>1_Office Theme</vt:lpstr>
      <vt:lpstr>2_Lesman_Powerpoint</vt:lpstr>
      <vt:lpstr>Master Silica Sampling Accuracy</vt:lpstr>
      <vt:lpstr>Learning Objectives:</vt:lpstr>
      <vt:lpstr>Outline</vt:lpstr>
      <vt:lpstr>The Invisible Danger</vt:lpstr>
      <vt:lpstr>Delayed harm from Silica</vt:lpstr>
      <vt:lpstr>What is Size Selective Sampling</vt:lpstr>
      <vt:lpstr>Respirable Crystalline Silica (RCS)</vt:lpstr>
      <vt:lpstr>Collection Efficiency and Cut Point </vt:lpstr>
      <vt:lpstr>Collection Efficiency and Our Bodies</vt:lpstr>
      <vt:lpstr>Size selective samplers</vt:lpstr>
      <vt:lpstr>Basic Principles of Cyclone Operation</vt:lpstr>
      <vt:lpstr>Factors Influencing Cyclone Collection Efficiency</vt:lpstr>
      <vt:lpstr>What’s Inside?</vt:lpstr>
      <vt:lpstr>Basic Principles of Impactor Operation</vt:lpstr>
      <vt:lpstr>Principle of Operation</vt:lpstr>
      <vt:lpstr>Disposable PPI  </vt:lpstr>
      <vt:lpstr>Advantages Over Traditional Cyclone</vt:lpstr>
      <vt:lpstr>Full Regulatory Compliance</vt:lpstr>
      <vt:lpstr>What do I need to Sample for Silica?</vt:lpstr>
      <vt:lpstr>PowerPoint Presentation</vt:lpstr>
      <vt:lpstr>Proper Placement</vt:lpstr>
      <vt:lpstr>Don’ts of Silica Sampling</vt:lpstr>
      <vt:lpstr>Don’ts of Silica Sampling</vt:lpstr>
      <vt:lpstr>Don’ts of Silica Sampling</vt:lpstr>
      <vt:lpstr>Flow Rates and Their Impact on Cut Point</vt:lpstr>
      <vt:lpstr>SKC Aluminum Cyclone</vt:lpstr>
      <vt:lpstr>Practical Representation</vt:lpstr>
      <vt:lpstr>What Happens After a Sample is Taken?</vt:lpstr>
      <vt:lpstr>How are Samples Analyzed?</vt:lpstr>
      <vt:lpstr>How are Samples Analyzed?</vt:lpstr>
      <vt:lpstr>How are Samples Analyzed?</vt:lpstr>
      <vt:lpstr>How are Samples Analyzed?</vt:lpstr>
      <vt:lpstr>How are Samples Analyzed?</vt:lpstr>
      <vt:lpstr>How Much Does Analysis Cost?</vt:lpstr>
      <vt:lpstr>Additional Costs to Consider</vt:lpstr>
      <vt:lpstr>Additional Costs to Consider</vt:lpstr>
      <vt:lpstr>Reasons to Use a PPI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Size selective sampling and flow rates. Where less is more!</dc:title>
  <dc:creator>Dusty Ott</dc:creator>
  <cp:lastModifiedBy>Tony Johlie</cp:lastModifiedBy>
  <cp:revision>3</cp:revision>
  <dcterms:created xsi:type="dcterms:W3CDTF">2024-06-25T21:34:57Z</dcterms:created>
  <dcterms:modified xsi:type="dcterms:W3CDTF">2026-02-05T16:18:45Z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0x01010033DA0DB0BBD2C146984E36C7D9E4B5E4</vt:lpwstr>
  </property>
  <property fmtid="{D5CDD505-2E9C-101B-9397-08002B2CF9AE}" pid="3" name="MediaServiceImageTags">
    <vt:lpwstr/>
  </property>
</Properties>
</file>