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52" r:id="rId5"/>
  </p:sldMasterIdLst>
  <p:notesMasterIdLst>
    <p:notesMasterId r:id="rId36"/>
  </p:notesMasterIdLst>
  <p:handoutMasterIdLst>
    <p:handoutMasterId r:id="rId37"/>
  </p:handoutMasterIdLst>
  <p:sldIdLst>
    <p:sldId id="262" r:id="rId6"/>
    <p:sldId id="526" r:id="rId7"/>
    <p:sldId id="531" r:id="rId8"/>
    <p:sldId id="549" r:id="rId9"/>
    <p:sldId id="550" r:id="rId10"/>
    <p:sldId id="551" r:id="rId11"/>
    <p:sldId id="548" r:id="rId12"/>
    <p:sldId id="552" r:id="rId13"/>
    <p:sldId id="557" r:id="rId14"/>
    <p:sldId id="559" r:id="rId15"/>
    <p:sldId id="560" r:id="rId16"/>
    <p:sldId id="536" r:id="rId17"/>
    <p:sldId id="556" r:id="rId18"/>
    <p:sldId id="553" r:id="rId19"/>
    <p:sldId id="558" r:id="rId20"/>
    <p:sldId id="541" r:id="rId21"/>
    <p:sldId id="555" r:id="rId22"/>
    <p:sldId id="561" r:id="rId23"/>
    <p:sldId id="562" r:id="rId24"/>
    <p:sldId id="563" r:id="rId25"/>
    <p:sldId id="570" r:id="rId26"/>
    <p:sldId id="571" r:id="rId27"/>
    <p:sldId id="569" r:id="rId28"/>
    <p:sldId id="564" r:id="rId29"/>
    <p:sldId id="565" r:id="rId30"/>
    <p:sldId id="566" r:id="rId31"/>
    <p:sldId id="567" r:id="rId32"/>
    <p:sldId id="568" r:id="rId33"/>
    <p:sldId id="543" r:id="rId34"/>
    <p:sldId id="266" r:id="rId3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3559"/>
    <a:srgbClr val="000066"/>
    <a:srgbClr val="4EBEA3"/>
    <a:srgbClr val="00FF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11" autoAdjust="0"/>
    <p:restoredTop sz="94964" autoAdjust="0"/>
  </p:normalViewPr>
  <p:slideViewPr>
    <p:cSldViewPr>
      <p:cViewPr varScale="1">
        <p:scale>
          <a:sx n="62" d="100"/>
          <a:sy n="62" d="100"/>
        </p:scale>
        <p:origin x="102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70583" cy="482027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3" y="2"/>
            <a:ext cx="3170583" cy="482027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r">
              <a:defRPr sz="1200"/>
            </a:lvl1pPr>
          </a:lstStyle>
          <a:p>
            <a:fld id="{FC3B227F-47D5-447F-98FA-D5AFFCF62889}" type="datetimeFigureOut">
              <a:rPr lang="en-US" smtClean="0"/>
              <a:t>12/7/2022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174"/>
            <a:ext cx="3170583" cy="482027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3" y="9119174"/>
            <a:ext cx="3170583" cy="482027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r">
              <a:defRPr sz="1200"/>
            </a:lvl1pPr>
          </a:lstStyle>
          <a:p>
            <a:fld id="{2920B1AD-3D19-4995-802A-F7A01FAFC9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6630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F1B6C874-D6A7-4BDD-9120-B4A8652F19E9}" type="datetimeFigureOut">
              <a:rPr lang="en-US" smtClean="0"/>
              <a:t>12/7/2022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39" tIns="48320" rIns="96639" bIns="48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28E48B19-B041-4F80-993B-5BC5E9B75E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517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A9096-8B1D-440E-9C5B-F17F01E59D77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2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DD88E-E8B2-4138-B2A6-B3392204F6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00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FC81D-6089-48ED-A481-B98B83D0E1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782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BFDC2-C71A-4F81-8B4C-0F548783054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930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56115-E657-44DE-9D16-CE38DFF9CB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2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66800"/>
            <a:ext cx="19431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6769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EC272-74FF-47B5-819D-575D7E6943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32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7002D-4AEF-4647-9270-28AE846662DA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B4D4C788-28D3-445F-9286-4E48A89386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68110" cy="479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4233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DA4DB-785A-4497-8254-84B188541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8C07B-D315-4278-8DB3-8DC78D316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F5FDF-A4A1-444B-B6D1-8DFF38F29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9EE91-5D45-4D41-A265-238144504F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E6FF7-630D-49AA-9BE1-98A21E960D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BC614-6BD4-4EDB-910C-41910AAB6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58763-2016-4889-A9E9-EEB8959963EB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E5845B-86F7-48EE-B40C-17C5D75EB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1C9F60-483C-431B-8A0C-C622C7D60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E4A5-A0DF-4FE1-B442-19A761A9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9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59BA7-5C8B-4684-8C40-A47EED45BC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40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E220E-0AE8-4346-A3FB-1B2EA3AF08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08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400"/>
            </a:lvl2pPr>
            <a:lvl3pPr marL="685800" indent="0">
              <a:buNone/>
              <a:defRPr sz="12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  <a:lvl6pPr marL="1714500" indent="0">
              <a:buNone/>
              <a:defRPr sz="1100"/>
            </a:lvl6pPr>
            <a:lvl7pPr marL="2057400" indent="0">
              <a:buNone/>
              <a:defRPr sz="1100"/>
            </a:lvl7pPr>
            <a:lvl8pPr marL="2400300" indent="0">
              <a:buNone/>
              <a:defRPr sz="1100"/>
            </a:lvl8pPr>
            <a:lvl9pPr marL="274320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2A561-BFE0-44EF-BE58-FA1C966D5B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56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495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495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72973-6583-44EF-8412-9A3C5E50F3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49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49EC6-1ABC-4254-AC68-4CA3A27BF78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A30E9-ED9A-4202-B8F4-BCBE5711FE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0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B050"/>
            </a:gs>
            <a:gs pos="0">
              <a:schemeClr val="tx2">
                <a:lumMod val="60000"/>
                <a:lumOff val="40000"/>
              </a:schemeClr>
            </a:gs>
            <a:gs pos="98000">
              <a:srgbClr val="61C19F">
                <a:alpha val="0"/>
                <a:lumMod val="0"/>
                <a:lumOff val="100000"/>
              </a:srgbClr>
            </a:gs>
            <a:gs pos="96000">
              <a:srgbClr val="6EC3A9">
                <a:lumMod val="0"/>
                <a:lumOff val="100000"/>
                <a:alpha val="0"/>
              </a:srgbClr>
            </a:gs>
            <a:gs pos="5000">
              <a:schemeClr val="accent1">
                <a:tint val="44500"/>
                <a:satMod val="160000"/>
              </a:schemeClr>
            </a:gs>
            <a:gs pos="1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FB4EB-6230-472A-B8AD-E11DC981E666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931E2-0835-494D-A25F-348A067D5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4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FE0A1A-F791-45A8-AF44-7394C728AF46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348038" y="3067053"/>
            <a:ext cx="91440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555177" y="914401"/>
            <a:ext cx="8512624" cy="1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</p:spPr>
        <p:txBody>
          <a:bodyPr lIns="68580" tIns="34290" rIns="68580" bIns="3429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810000" y="609602"/>
            <a:ext cx="4724400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Treat yourself to better</a:t>
            </a:r>
            <a:r>
              <a:rPr lang="en-US" sz="900" b="1" baseline="0" dirty="0">
                <a:solidFill>
                  <a:srgbClr val="000000"/>
                </a:solidFill>
              </a:rPr>
              <a:t> rental service</a:t>
            </a:r>
            <a:r>
              <a:rPr lang="en-US" sz="9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44" y="76201"/>
            <a:ext cx="2552895" cy="79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03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pubs.acs.org/doi/abs/10.1021/acs.analchem.9b05058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931654" y="1032207"/>
            <a:ext cx="743355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Thank You for Attending Today’s Webinar: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612970" y="3681196"/>
            <a:ext cx="2786412" cy="1415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Your Host</a:t>
            </a:r>
          </a:p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Matt DeLacluyse</a:t>
            </a:r>
            <a:b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Operations Manager</a:t>
            </a:r>
            <a:b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RAECO Rents</a:t>
            </a:r>
            <a:b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mattd@raecorents.com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73790" y="3719067"/>
            <a:ext cx="3056709" cy="142346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Featured Speaker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Tim Johnson</a:t>
            </a:r>
            <a:b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Business Development</a:t>
            </a:r>
            <a:b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SciAps</a:t>
            </a:r>
            <a:b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tjohnson@sciaps.com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-141368" y="2135760"/>
            <a:ext cx="9285368" cy="628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j-ea"/>
                <a:cs typeface="+mj-cs"/>
              </a:rPr>
              <a:t>How to use an XRF Handheld for sampling lead paint and more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pic>
        <p:nvPicPr>
          <p:cNvPr id="13" name="Picture 5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38D163D9-3DF0-402B-89A0-8E9C23FE7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61" y="3618570"/>
            <a:ext cx="1024175" cy="1464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88CE0E2-D0D4-0FBB-1641-DD2B1A45D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416" y="3796990"/>
            <a:ext cx="1240335" cy="1204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915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 think I have heard this before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Innovex</a:t>
            </a:r>
            <a:r>
              <a:rPr lang="en-US" dirty="0"/>
              <a:t> released a tube-based analyzer with a PCS around 2006</a:t>
            </a:r>
          </a:p>
          <a:p>
            <a:r>
              <a:rPr lang="en-US" dirty="0"/>
              <a:t>PCS had large inconclusive range</a:t>
            </a:r>
          </a:p>
          <a:p>
            <a:r>
              <a:rPr lang="en-US" dirty="0"/>
              <a:t>Sold to Olympus who no longer produces 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703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New Technology Brings Improved Performance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SDD gives smoother baseline</a:t>
            </a:r>
          </a:p>
          <a:p>
            <a:r>
              <a:rPr lang="en-US" dirty="0"/>
              <a:t>Use of L-gamma improves x-ray escape 300X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3F0BC4-EDD5-6DDC-401D-5D37AE999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579" y="3200400"/>
            <a:ext cx="4610842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608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What the heck is a PCS?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Performance Characteristic Sheet</a:t>
            </a:r>
          </a:p>
          <a:p>
            <a:r>
              <a:rPr lang="en-US" sz="3200" dirty="0"/>
              <a:t>Shows how well the instrument is able to determine lead concentrations in paint on different substrates and at different depths</a:t>
            </a:r>
          </a:p>
          <a:p>
            <a:r>
              <a:rPr lang="en-US" sz="3200" dirty="0"/>
              <a:t>Run by a 3</a:t>
            </a:r>
            <a:r>
              <a:rPr lang="en-US" sz="3200" baseline="30000" dirty="0"/>
              <a:t>rd</a:t>
            </a:r>
            <a:r>
              <a:rPr lang="en-US" sz="3200" dirty="0"/>
              <a:t> party</a:t>
            </a:r>
          </a:p>
          <a:p>
            <a:r>
              <a:rPr lang="en-US" sz="3200" dirty="0"/>
              <a:t>Filed and published with United States Department of Housing and Urban Development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55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Why would I care about a good PCS?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 PCS shows if there is an inconclusive range</a:t>
            </a:r>
            <a:r>
              <a:rPr lang="en-US" dirty="0"/>
              <a:t>.</a:t>
            </a:r>
          </a:p>
          <a:p>
            <a:r>
              <a:rPr lang="en-US" sz="3200" dirty="0"/>
              <a:t>If </a:t>
            </a:r>
            <a:r>
              <a:rPr lang="en-US" dirty="0"/>
              <a:t>the reading falls in the inconclusive range, a paint chip must be sent to the lab.</a:t>
            </a:r>
          </a:p>
          <a:p>
            <a:endParaRPr lang="en-US" sz="3200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400" dirty="0"/>
              <a:t>AND THEN YOU WAIT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550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Are radioactive materials a big deal?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instruments on the market are well-shielded and should be safe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QUESTIONS THOUGH:</a:t>
            </a:r>
          </a:p>
          <a:p>
            <a:r>
              <a:rPr lang="en-US" dirty="0"/>
              <a:t>How old is the source in the instrument you are trying to use?</a:t>
            </a:r>
          </a:p>
          <a:p>
            <a:r>
              <a:rPr lang="en-US" dirty="0"/>
              <a:t>Are you ok with a 30 second analysis time?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44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How can this help me?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analyzer for most of your elemental analysis</a:t>
            </a:r>
          </a:p>
          <a:p>
            <a:r>
              <a:rPr lang="en-US" dirty="0"/>
              <a:t>Only carrying one case instead of one to look for lead paint, and another to analyze the soil.</a:t>
            </a:r>
          </a:p>
          <a:p>
            <a:r>
              <a:rPr lang="en-US" dirty="0"/>
              <a:t>Same analysis speed no matter the age.</a:t>
            </a:r>
          </a:p>
          <a:p>
            <a:r>
              <a:rPr lang="en-US" dirty="0"/>
              <a:t>No proximity switch, so irregular shaped objects can be analyzed.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163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F3979-C73D-46DC-9062-7198A8363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21DF2-09DA-497D-9F6E-15EE0904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/>
              <a:t>What does OSHA say about this?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C91AD-6140-4D57-BC5B-9D677B469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209460-B651-489F-92E1-624E51FFD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914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OSHA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OSHA does not recognize any amount of lead as being safe</a:t>
            </a:r>
          </a:p>
          <a:p>
            <a:r>
              <a:rPr lang="en-US" dirty="0"/>
              <a:t>OSHA does not recognize any handheld technique as being confirmatory for lead-free</a:t>
            </a:r>
          </a:p>
          <a:p>
            <a:r>
              <a:rPr lang="en-US" dirty="0"/>
              <a:t>Handheld XRF can be used to help determine the level of PPE required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247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Is it really that easy?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3BE13DC-52FE-679F-9117-D7E75043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Placeholder 5" descr="A picture containing building, person&#10;&#10;Description automatically generated">
            <a:extLst>
              <a:ext uri="{FF2B5EF4-FFF2-40B4-BE49-F238E27FC236}">
                <a16:creationId xmlns:a16="http://schemas.microsoft.com/office/drawing/2014/main" id="{880641CB-6095-6B4F-9FAB-09FC73C5574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260"/>
          <a:stretch/>
        </p:blipFill>
        <p:spPr>
          <a:xfrm>
            <a:off x="629842" y="2505075"/>
            <a:ext cx="3868340" cy="3684588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3ED08A7-E43F-1DEE-0526-0E2A4BE831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CC354B15-989C-4D90-50E0-8AEF50284E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en-US" dirty="0"/>
              <a:t>100 year old church in Massachusetts</a:t>
            </a:r>
          </a:p>
          <a:p>
            <a:r>
              <a:rPr lang="en-US" dirty="0"/>
              <a:t>One click on the trigger</a:t>
            </a:r>
          </a:p>
          <a:p>
            <a:r>
              <a:rPr lang="en-US" dirty="0"/>
              <a:t>Analysis time of 6 seconds</a:t>
            </a:r>
          </a:p>
        </p:txBody>
      </p:sp>
      <p:sp>
        <p:nvSpPr>
          <p:cNvPr id="17" name="Footer Placeholder 6">
            <a:extLst>
              <a:ext uri="{FF2B5EF4-FFF2-40B4-BE49-F238E27FC236}">
                <a16:creationId xmlns:a16="http://schemas.microsoft.com/office/drawing/2014/main" id="{5CBD195F-770F-501A-25FF-9E11C3D77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97931E2-0835-494D-A25F-348A067D5B19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64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525963"/>
          </a:xfrm>
        </p:spPr>
        <p:txBody>
          <a:bodyPr>
            <a:normAutofit fontScale="4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Thick paint sample from old MA home,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Nearly ¼” of paint thickness.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High Zn, Ba and TiO2 paints on top of lead. </a:t>
            </a:r>
          </a:p>
          <a:p>
            <a:endParaRPr lang="en-US" sz="3200" dirty="0"/>
          </a:p>
          <a:p>
            <a:r>
              <a:rPr lang="en-US" sz="3200" dirty="0"/>
              <a:t>Previous L-shell methods fail because there’s no lead L-alpha signal, so no way to correct lead results.  Yield false negative. </a:t>
            </a:r>
          </a:p>
          <a:p>
            <a:endParaRPr lang="en-US" sz="3200" dirty="0"/>
          </a:p>
          <a:p>
            <a:r>
              <a:rPr lang="en-US" sz="3200" dirty="0"/>
              <a:t>The SciAps unit with </a:t>
            </a:r>
            <a:r>
              <a:rPr lang="en-US" sz="3200" u="sng" dirty="0"/>
              <a:t>X-ray tube and SDD </a:t>
            </a:r>
            <a:r>
              <a:rPr lang="en-US" sz="3200" dirty="0"/>
              <a:t>detector measures the lead L-gamma line.</a:t>
            </a:r>
          </a:p>
          <a:p>
            <a:r>
              <a:rPr lang="en-US" sz="3200" dirty="0"/>
              <a:t>Correction made from L-beta and L-gamma. </a:t>
            </a:r>
          </a:p>
          <a:p>
            <a:endParaRPr lang="en-US" sz="3200" dirty="0"/>
          </a:p>
          <a:p>
            <a:r>
              <a:rPr lang="en-US" sz="3200" b="1" dirty="0">
                <a:solidFill>
                  <a:srgbClr val="FF0000"/>
                </a:solidFill>
              </a:rPr>
              <a:t>Key:  L-gamma is about 300 times more penetrating than L-alpha in a highly absorbing paint matrix like </a:t>
            </a:r>
            <a:r>
              <a:rPr lang="en-US" sz="3200" b="1" dirty="0" err="1">
                <a:solidFill>
                  <a:srgbClr val="FF0000"/>
                </a:solidFill>
              </a:rPr>
              <a:t>ZnO</a:t>
            </a:r>
            <a:r>
              <a:rPr lang="en-US" sz="3200" b="1" dirty="0">
                <a:solidFill>
                  <a:srgbClr val="FF0000"/>
                </a:solidFill>
              </a:rPr>
              <a:t> and </a:t>
            </a:r>
            <a:r>
              <a:rPr lang="en-US" sz="3200" b="1" dirty="0" err="1">
                <a:solidFill>
                  <a:srgbClr val="FF0000"/>
                </a:solidFill>
              </a:rPr>
              <a:t>BaO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19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C6D858-1DC8-5991-0208-52053093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600200"/>
            <a:ext cx="42672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85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AEE94-BB26-434C-A6A9-C7F4A4726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already know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C73A12-E1AC-4D46-A491-2E353C2D4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1194AC-5F44-4B6A-A2BC-9D2D6D05E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A4392B2-7D18-66AF-76F4-5443F237F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Toxic elements are everywhere</a:t>
            </a:r>
          </a:p>
          <a:p>
            <a:pPr lvl="1"/>
            <a:r>
              <a:rPr lang="en-US" dirty="0"/>
              <a:t>Food</a:t>
            </a:r>
          </a:p>
          <a:p>
            <a:pPr lvl="1"/>
            <a:r>
              <a:rPr lang="en-US" dirty="0"/>
              <a:t>Water</a:t>
            </a:r>
          </a:p>
          <a:p>
            <a:pPr lvl="1"/>
            <a:r>
              <a:rPr lang="en-US" dirty="0"/>
              <a:t>Toys</a:t>
            </a:r>
          </a:p>
          <a:p>
            <a:pPr lvl="1"/>
            <a:r>
              <a:rPr lang="en-US" dirty="0"/>
              <a:t>Soil</a:t>
            </a:r>
          </a:p>
          <a:p>
            <a:pPr lvl="1"/>
            <a:r>
              <a:rPr lang="en-US" dirty="0"/>
              <a:t>Paint</a:t>
            </a:r>
          </a:p>
        </p:txBody>
      </p:sp>
    </p:spTree>
    <p:extLst>
      <p:ext uri="{BB962C8B-B14F-4D97-AF65-F5344CB8AC3E}">
        <p14:creationId xmlns:p14="http://schemas.microsoft.com/office/powerpoint/2010/main" val="3740582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Start-up about 1 minute</a:t>
            </a:r>
          </a:p>
          <a:p>
            <a:r>
              <a:rPr lang="en-US" dirty="0"/>
              <a:t>Calibration 15 seconds</a:t>
            </a:r>
          </a:p>
          <a:p>
            <a:r>
              <a:rPr lang="en-US" dirty="0"/>
              <a:t>Cal check 30 seconds</a:t>
            </a:r>
          </a:p>
          <a:p>
            <a:r>
              <a:rPr lang="en-US" dirty="0"/>
              <a:t>Off and running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9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 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D961929-37A9-9BB5-592A-CAE5C15831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1800" y="1828800"/>
            <a:ext cx="3429000" cy="4114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735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csv Report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22</a:t>
            </a:fld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BE3F785-F6E8-742C-A0D3-495FE4A0DB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32619"/>
          <a:ext cx="8229600" cy="4461124"/>
        </p:xfrm>
        <a:graphic>
          <a:graphicData uri="http://schemas.openxmlformats.org/drawingml/2006/table">
            <a:tbl>
              <a:tblPr/>
              <a:tblGrid>
                <a:gridCol w="411480">
                  <a:extLst>
                    <a:ext uri="{9D8B030D-6E8A-4147-A177-3AD203B41FA5}">
                      <a16:colId xmlns:a16="http://schemas.microsoft.com/office/drawing/2014/main" val="2075698803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323400889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309144029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117244331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853668887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6690212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192023036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3704716589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50173372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863781812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79828449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798145492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383683871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26487920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1776262683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1849052265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326983355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489426564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84131085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525340963"/>
                    </a:ext>
                  </a:extLst>
                </a:gridCol>
              </a:tblGrid>
              <a:tr h="34375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Pass/Fail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type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Calibration Model/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Matrix ID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Display Sigma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LOD Sigma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 +/-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 P/F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Job Number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Room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Room Choices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Structure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Choice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Substrate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Wall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Condition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Condition Choices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013051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PCS Cal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458089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71064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802474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PCS Cal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878774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039878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PCS Cal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948224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206864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431709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Bookcase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Shelf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8170516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3058966"/>
                  </a:ext>
                </a:extLst>
              </a:tr>
              <a:tr h="1243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0082633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Trim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Intact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070032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3442143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304187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263398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995356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094952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751172"/>
                  </a:ext>
                </a:extLst>
              </a:tr>
              <a:tr h="3437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mg/cm2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LeadPaint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2.88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Fam House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Vestibule</a:t>
                      </a: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86" marR="4286" marT="4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350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846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5400" dirty="0"/>
              <a:t>Quick Demonstration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9958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to help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Bluetooth, Wi/Fi, USB interfaces</a:t>
            </a:r>
          </a:p>
          <a:p>
            <a:r>
              <a:rPr lang="en-US" dirty="0"/>
              <a:t>Micro Camera for assuring proper location</a:t>
            </a:r>
          </a:p>
          <a:p>
            <a:r>
              <a:rPr lang="en-US" dirty="0"/>
              <a:t>Macro Camera for adding location images</a:t>
            </a:r>
          </a:p>
          <a:p>
            <a:r>
              <a:rPr lang="en-US" dirty="0"/>
              <a:t>Results exported in .csv or .pdf with no special software needed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928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about other elements in paint?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 not able to analyze other elements in buried paint</a:t>
            </a:r>
          </a:p>
          <a:p>
            <a:r>
              <a:rPr lang="en-US" dirty="0"/>
              <a:t>Soil mode will allow surface elements to </a:t>
            </a:r>
            <a:r>
              <a:rPr lang="en-US"/>
              <a:t>be analyzed</a:t>
            </a:r>
          </a:p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594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for a total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Analyze painted surfaces for lead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Analyze soil for lead and other toxic elements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Analyze water for lead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4594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Water….really?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Dr. Marya Lieberman at Notre Dame</a:t>
            </a:r>
          </a:p>
          <a:p>
            <a:pPr lvl="1"/>
            <a:r>
              <a:rPr lang="en-US" dirty="0"/>
              <a:t>Good results with concentrating lead from water onto filters</a:t>
            </a:r>
          </a:p>
          <a:p>
            <a:pPr lvl="1"/>
            <a:r>
              <a:rPr lang="en-US" dirty="0"/>
              <a:t>Developed kits for use with XRF</a:t>
            </a:r>
          </a:p>
          <a:p>
            <a:pPr lvl="1"/>
            <a:r>
              <a:rPr lang="en-US" dirty="0">
                <a:hlinkClick r:id="rId2"/>
              </a:rPr>
              <a:t>https://pubs.acs.org/doi/abs/10.1021/acs.analchem.9b05058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1628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005-3EAA-43F1-B43E-430FCE94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95330-65E3-4A8C-A430-619517C5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3600" dirty="0"/>
              <a:t>Dust wipes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Enable client to check that cleanup is complete</a:t>
            </a:r>
          </a:p>
          <a:p>
            <a:pPr marL="971550" lvl="1" indent="-457200">
              <a:buFont typeface="Wingdings" panose="05000000000000000000" pitchFamily="2" charset="2"/>
              <a:buChar char="§"/>
            </a:pPr>
            <a:r>
              <a:rPr lang="en-US" sz="3200" dirty="0"/>
              <a:t>Air Filters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sz="2800" dirty="0"/>
              <a:t>Check for indoor air quality</a:t>
            </a:r>
          </a:p>
          <a:p>
            <a:pPr marL="971550" lvl="1" indent="-457200">
              <a:buFont typeface="Wingdings" panose="05000000000000000000" pitchFamily="2" charset="2"/>
              <a:buChar char="§"/>
            </a:pPr>
            <a:r>
              <a:rPr lang="en-US" sz="3200" dirty="0"/>
              <a:t>???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9E775-7D8F-48FE-842A-A950AB44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6E7DC-3E6D-400A-B48D-C6A77517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664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35BBB-2DC8-4A0D-B20C-56B1A495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EDF80-2687-4238-BD35-EE682360B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/>
              <a:t>Questions?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F050BE-E9CB-48E6-A9ED-6A95869DE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26D5A6-3D21-4B63-B64B-D10C3AF66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82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83AF5-2D46-482B-AF3D-C5C6E0F1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23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Analysis techniques for these elements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9E963-7308-47D4-8A2A-797865587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F0C97-3C1A-40B2-A66E-F8EB0045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6FF47D-7FF5-0784-1A45-9D9F1D9D9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/>
              <a:t>Laboratory </a:t>
            </a:r>
          </a:p>
          <a:p>
            <a:pPr lvl="1"/>
            <a:r>
              <a:rPr lang="en-US" dirty="0"/>
              <a:t>AA</a:t>
            </a:r>
          </a:p>
          <a:p>
            <a:pPr lvl="1"/>
            <a:r>
              <a:rPr lang="en-US" dirty="0"/>
              <a:t>ICP</a:t>
            </a:r>
          </a:p>
          <a:p>
            <a:pPr lvl="1"/>
            <a:r>
              <a:rPr lang="en-US" dirty="0"/>
              <a:t>ICP-MS</a:t>
            </a:r>
          </a:p>
          <a:p>
            <a:r>
              <a:rPr lang="en-US" dirty="0"/>
              <a:t>Typical turn around time – 1-2 weeks</a:t>
            </a:r>
          </a:p>
        </p:txBody>
      </p:sp>
    </p:spTree>
    <p:extLst>
      <p:ext uri="{BB962C8B-B14F-4D97-AF65-F5344CB8AC3E}">
        <p14:creationId xmlns:p14="http://schemas.microsoft.com/office/powerpoint/2010/main" val="12137198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5834" y="5121085"/>
            <a:ext cx="1143000" cy="47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8100" y="2225799"/>
            <a:ext cx="1371600" cy="43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itle 1"/>
          <p:cNvSpPr txBox="1">
            <a:spLocks/>
          </p:cNvSpPr>
          <p:nvPr/>
        </p:nvSpPr>
        <p:spPr bwMode="auto">
          <a:xfrm>
            <a:off x="1657350" y="1066800"/>
            <a:ext cx="5829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Get Social with RAECO Rents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100" y="3644700"/>
            <a:ext cx="1458468" cy="505243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 bwMode="auto">
          <a:xfrm>
            <a:off x="3900312" y="2227144"/>
            <a:ext cx="426642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www.linkedin.com/company/raeco-rents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3376568" y="3644700"/>
            <a:ext cx="279241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@</a:t>
            </a: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RaecoRents</a:t>
            </a: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4012446" y="5118912"/>
            <a:ext cx="4313075" cy="481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www.youtube.com/user/RaecoRentsVideos</a:t>
            </a:r>
          </a:p>
        </p:txBody>
      </p:sp>
    </p:spTree>
    <p:extLst>
      <p:ext uri="{BB962C8B-B14F-4D97-AF65-F5344CB8AC3E}">
        <p14:creationId xmlns:p14="http://schemas.microsoft.com/office/powerpoint/2010/main" val="3007640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83AF5-2D46-482B-AF3D-C5C6E0F1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2365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In the field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9E963-7308-47D4-8A2A-797865587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F0C97-3C1A-40B2-A66E-F8EB0045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6FF47D-7FF5-0784-1A45-9D9F1D9D9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/>
              <a:t>Handheld XRF</a:t>
            </a:r>
          </a:p>
          <a:p>
            <a:pPr lvl="1"/>
            <a:r>
              <a:rPr lang="en-US" dirty="0"/>
              <a:t>Many models on the market</a:t>
            </a:r>
          </a:p>
          <a:p>
            <a:pPr lvl="1"/>
            <a:r>
              <a:rPr lang="en-US" dirty="0"/>
              <a:t>Near instantaneous results</a:t>
            </a:r>
          </a:p>
          <a:p>
            <a:pPr lvl="1"/>
            <a:r>
              <a:rPr lang="en-US" dirty="0"/>
              <a:t>Don’t have to disturb the material</a:t>
            </a:r>
          </a:p>
        </p:txBody>
      </p:sp>
    </p:spTree>
    <p:extLst>
      <p:ext uri="{BB962C8B-B14F-4D97-AF65-F5344CB8AC3E}">
        <p14:creationId xmlns:p14="http://schemas.microsoft.com/office/powerpoint/2010/main" val="1109767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83AF5-2D46-482B-AF3D-C5C6E0F1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2365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Handheld XRF for lead paint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9E963-7308-47D4-8A2A-797865587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F0C97-3C1A-40B2-A66E-F8EB0045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6FF47D-7FF5-0784-1A45-9D9F1D9D9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Only 2 HUD-accepted models currently on the market</a:t>
            </a:r>
          </a:p>
          <a:p>
            <a:r>
              <a:rPr lang="en-US" dirty="0"/>
              <a:t>Typically use radioactive source</a:t>
            </a:r>
          </a:p>
          <a:p>
            <a:pPr lvl="1"/>
            <a:r>
              <a:rPr lang="en-US" dirty="0"/>
              <a:t>Cd-109</a:t>
            </a:r>
          </a:p>
          <a:p>
            <a:pPr lvl="1"/>
            <a:r>
              <a:rPr lang="en-US" dirty="0"/>
              <a:t>Co-57</a:t>
            </a:r>
          </a:p>
          <a:p>
            <a:r>
              <a:rPr lang="en-US" dirty="0"/>
              <a:t>Cost of owning prohibitive </a:t>
            </a:r>
          </a:p>
          <a:p>
            <a:r>
              <a:rPr lang="en-US" dirty="0"/>
              <a:t>Somewhat difficult to rent due to regulatory and stock concerns</a:t>
            </a:r>
          </a:p>
        </p:txBody>
      </p:sp>
    </p:spTree>
    <p:extLst>
      <p:ext uri="{BB962C8B-B14F-4D97-AF65-F5344CB8AC3E}">
        <p14:creationId xmlns:p14="http://schemas.microsoft.com/office/powerpoint/2010/main" val="1997133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83AF5-2D46-482B-AF3D-C5C6E0F1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2365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Why is it tough to rent?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9E963-7308-47D4-8A2A-797865587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F0C97-3C1A-40B2-A66E-F8EB0045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6FF47D-7FF5-0784-1A45-9D9F1D9D9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/>
              <a:t>Radioactive sources must be replaced</a:t>
            </a:r>
          </a:p>
          <a:p>
            <a:pPr lvl="1"/>
            <a:r>
              <a:rPr lang="en-US" dirty="0"/>
              <a:t>Half-life of Cd-109 is 461 days</a:t>
            </a:r>
          </a:p>
          <a:p>
            <a:pPr lvl="1"/>
            <a:r>
              <a:rPr lang="en-US" dirty="0"/>
              <a:t>Half-life of Co-57 is 272 days</a:t>
            </a:r>
          </a:p>
          <a:p>
            <a:r>
              <a:rPr lang="en-US" dirty="0"/>
              <a:t>Many shipping companies will not accept due to radioactive materials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049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FBB49-5183-47B5-B788-7FB87B8BD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The solution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97905CC-1567-7623-C412-3A2CF2BB8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C2E27DD6-66C4-357D-B1CA-60376D7B603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91503" y="2505075"/>
            <a:ext cx="2745017" cy="368458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A2A339FC-0FBB-B44C-D6E8-DAFEFE2E7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BFA25951-27FE-FF4D-6249-85BB86FE1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en-US" dirty="0"/>
              <a:t>SciAps X-550 </a:t>
            </a:r>
          </a:p>
          <a:p>
            <a:r>
              <a:rPr lang="en-US" dirty="0"/>
              <a:t>The only HUD-accepted lead paint analyzer that does not contain radioactive material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AD8FF8-EA1E-427D-B6F9-41EE63404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2B4DA1-5B6A-404E-82ED-42EEC6F6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97931E2-0835-494D-A25F-348A067D5B19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7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Why the X-550 Pb?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radioactive materials</a:t>
            </a:r>
          </a:p>
          <a:p>
            <a:r>
              <a:rPr lang="en-US" dirty="0"/>
              <a:t>HUD accepted PCS sheets at 0.5, 0.7, and 1.0 mg/cm</a:t>
            </a:r>
            <a:r>
              <a:rPr lang="en-US" baseline="30000" dirty="0"/>
              <a:t>2  </a:t>
            </a:r>
            <a:r>
              <a:rPr lang="en-US" dirty="0"/>
              <a:t>with no inconclusive ranges</a:t>
            </a:r>
            <a:endParaRPr lang="en-US" baseline="30000" dirty="0"/>
          </a:p>
          <a:p>
            <a:r>
              <a:rPr lang="en-US" dirty="0"/>
              <a:t>Fewer regulatory burdens</a:t>
            </a:r>
          </a:p>
          <a:p>
            <a:r>
              <a:rPr lang="en-US" dirty="0"/>
              <a:t>Can do soil, alloy identification and lead paint using the same instrument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76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860D-10EB-4221-AFD0-BCA47B8F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So how does it work?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D170B-4558-448D-86E4-151325C8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X-Ray tube</a:t>
            </a:r>
          </a:p>
          <a:p>
            <a:r>
              <a:rPr lang="en-US" dirty="0"/>
              <a:t>Uses either Au or Rh anode to produce the X-rays.</a:t>
            </a:r>
          </a:p>
          <a:p>
            <a:r>
              <a:rPr lang="en-US" dirty="0"/>
              <a:t>No proximity button to fail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9472-C204-4585-8BC5-9983C277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88FD5-D796-4137-A4F8-B99A703A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931E2-0835-494D-A25F-348A067D5B1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59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Lesman_Powerpoint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Version xmlns="8cef9ebd-105a-40d4-874b-eee2de43f77d" xsi:nil="true"/>
    <MigrationWizId xmlns="8cef9ebd-105a-40d4-874b-eee2de43f77d" xsi:nil="true"/>
    <lcf76f155ced4ddcb4097134ff3c332f xmlns="8cef9ebd-105a-40d4-874b-eee2de43f77d">
      <Terms xmlns="http://schemas.microsoft.com/office/infopath/2007/PartnerControls"/>
    </lcf76f155ced4ddcb4097134ff3c332f>
    <MigrationWizIdPermissions xmlns="8cef9ebd-105a-40d4-874b-eee2de43f77d" xsi:nil="true"/>
    <TaxCatchAll xmlns="a05c6304-d6a9-4e84-aa5b-3a55e4aed6b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DA0DB0BBD2C146984E36C7D9E4B5E4" ma:contentTypeVersion="19" ma:contentTypeDescription="Create a new document." ma:contentTypeScope="" ma:versionID="73e138b176996c40b129a60188bd1d13">
  <xsd:schema xmlns:xsd="http://www.w3.org/2001/XMLSchema" xmlns:xs="http://www.w3.org/2001/XMLSchema" xmlns:p="http://schemas.microsoft.com/office/2006/metadata/properties" xmlns:ns2="8cef9ebd-105a-40d4-874b-eee2de43f77d" xmlns:ns3="a05c6304-d6a9-4e84-aa5b-3a55e4aed6b5" targetNamespace="http://schemas.microsoft.com/office/2006/metadata/properties" ma:root="true" ma:fieldsID="9764cdb69c0057f780701b466edecb15" ns2:_="" ns3:_="">
    <xsd:import namespace="8cef9ebd-105a-40d4-874b-eee2de43f77d"/>
    <xsd:import namespace="a05c6304-d6a9-4e84-aa5b-3a55e4aed6b5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ef9ebd-105a-40d4-874b-eee2de43f77d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6359c5d1-4805-4d3b-a3c9-eb510871c3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c6304-d6a9-4e84-aa5b-3a55e4aed6b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76664084-652c-4e00-a028-fdbbe3813fde}" ma:internalName="TaxCatchAll" ma:showField="CatchAllData" ma:web="a05c6304-d6a9-4e84-aa5b-3a55e4aed6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34BCA9-3FD7-4D53-AB61-C48E5AA780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03ECA8-31D8-489A-A93B-A2DEA124FA7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E3EB45-9F5B-4520-95F7-F26F5248E7D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15149</TotalTime>
  <Words>1180</Words>
  <Application>Microsoft Office PowerPoint</Application>
  <PresentationFormat>On-screen Show (4:3)</PresentationFormat>
  <Paragraphs>389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Times New Roman</vt:lpstr>
      <vt:lpstr>Verdana</vt:lpstr>
      <vt:lpstr>Wingdings</vt:lpstr>
      <vt:lpstr>Office Theme</vt:lpstr>
      <vt:lpstr>2_Lesman_Powerpoint</vt:lpstr>
      <vt:lpstr>PowerPoint Presentation</vt:lpstr>
      <vt:lpstr>What you already know</vt:lpstr>
      <vt:lpstr>Analysis techniques for these elements</vt:lpstr>
      <vt:lpstr>In the field</vt:lpstr>
      <vt:lpstr>Handheld XRF for lead paint</vt:lpstr>
      <vt:lpstr>Why is it tough to rent?</vt:lpstr>
      <vt:lpstr>The solution</vt:lpstr>
      <vt:lpstr>Why the X-550 Pb?</vt:lpstr>
      <vt:lpstr>So how does it work?</vt:lpstr>
      <vt:lpstr>I think I have heard this before</vt:lpstr>
      <vt:lpstr>New Technology Brings Improved Performance</vt:lpstr>
      <vt:lpstr>What the heck is a PCS?</vt:lpstr>
      <vt:lpstr>Why would I care about a good PCS?</vt:lpstr>
      <vt:lpstr>Are radioactive materials a big deal?</vt:lpstr>
      <vt:lpstr>How can this help me?</vt:lpstr>
      <vt:lpstr>PowerPoint Presentation</vt:lpstr>
      <vt:lpstr>OSHA</vt:lpstr>
      <vt:lpstr>Is it really that easy?</vt:lpstr>
      <vt:lpstr>Example</vt:lpstr>
      <vt:lpstr>In the field</vt:lpstr>
      <vt:lpstr>Screen Results</vt:lpstr>
      <vt:lpstr>Sample csv Report</vt:lpstr>
      <vt:lpstr>PowerPoint Presentation</vt:lpstr>
      <vt:lpstr>Technology to help you</vt:lpstr>
      <vt:lpstr>What about other elements in paint?</vt:lpstr>
      <vt:lpstr>Steps for a total assessment</vt:lpstr>
      <vt:lpstr>Water….really?</vt:lpstr>
      <vt:lpstr>What’s next?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</dc:creator>
  <cp:lastModifiedBy>Tim Johnson</cp:lastModifiedBy>
  <cp:revision>748</cp:revision>
  <cp:lastPrinted>2015-03-24T19:54:48Z</cp:lastPrinted>
  <dcterms:created xsi:type="dcterms:W3CDTF">2012-08-30T11:47:36Z</dcterms:created>
  <dcterms:modified xsi:type="dcterms:W3CDTF">2022-12-07T14:59:14Z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0x0101005337FEFD74D19847A52D18C7E8639F1B</vt:lpwstr>
  </property>
  <property fmtid="{D5CDD505-2E9C-101B-9397-08002B2CF9AE}" pid="3" name="IsMyDocuments">
    <vt:bool>true</vt:bool>
  </property>
</Properties>
</file>